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Caveat"/>
      <p:regular r:id="rId23"/>
      <p:bold r:id="rId24"/>
    </p:embeddedFont>
    <p:embeddedFont>
      <p:font typeface="Lobster"/>
      <p:regular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AF5877-FFB6-450D-993B-5B3D3C35FC1E}">
  <a:tblStyle styleId="{4FAF5877-FFB6-450D-993B-5B3D3C35FC1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ADB264B-9A22-46B9-93A2-D0DAB8CCC24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Caveat-bold.fntdata"/><Relationship Id="rId23" Type="http://schemas.openxmlformats.org/officeDocument/2006/relationships/font" Target="fonts/Cave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enturyGothic-regular.fntdata"/><Relationship Id="rId25" Type="http://schemas.openxmlformats.org/officeDocument/2006/relationships/font" Target="fonts/Lobster-regular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enturyGothic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8c9b4e55b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8c9b4e55b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8c9b4e55bc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8c9b4e55bc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8c9b4e55b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8c9b4e55b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8c9b4e55bc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8c9b4e55b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8d9e7762ea_2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18d9e7762ea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8c9b4e55b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8c9b4e55b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8c9b4e55b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8c9b4e55b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8c9b4e55b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8c9b4e55b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8c9b4e55b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8c9b4e55b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c9b4e55b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8c9b4e55b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8c9b4e55b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8c9b4e55b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8c9b4e55bc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8c9b4e55b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8c9b4e55b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8c9b4e55b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8c9b4e55b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8c9b4e55b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chemeClr val="lt1">
              <a:alpha val="5333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hAeEKXKODvQ" TargetMode="External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/>
        </p:nvSpPr>
        <p:spPr>
          <a:xfrm>
            <a:off x="148200" y="507850"/>
            <a:ext cx="89958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в 9 классе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Октябрьская революция и установление советской власти в России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/>
        </p:nvSpPr>
        <p:spPr>
          <a:xfrm>
            <a:off x="241050" y="681925"/>
            <a:ext cx="8661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Чем было вызвано решение Л. Г. Корнилова установить в России военный режим? 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Каковы последствия Корниловского мятежа?</a:t>
            </a:r>
            <a:endParaRPr b="1" sz="2400"/>
          </a:p>
        </p:txBody>
      </p:sp>
      <p:pic>
        <p:nvPicPr>
          <p:cNvPr descr="ОАО &quot;Свердловское Областное телевидение&quot; (с)&#10;программа &quot;Де факто&quot;&#10;http://www.obltv.ru/" id="218" name="Google Shape;218;p34" title="ГЕНЕРАЛ КОРНИЛОВ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91" y="1974925"/>
            <a:ext cx="3818366" cy="28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 txBox="1"/>
          <p:nvPr/>
        </p:nvSpPr>
        <p:spPr>
          <a:xfrm>
            <a:off x="4207650" y="2156300"/>
            <a:ext cx="4809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b="1" lang="ru" sz="2200"/>
              <a:t>Войска Корнилова разоружены,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b="1" lang="ru" sz="2200"/>
              <a:t>Сам он арестован. 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b="1" lang="ru" sz="2200"/>
              <a:t>Большевики начинают подготовку к </a:t>
            </a:r>
            <a:r>
              <a:rPr b="1" lang="ru" sz="2200"/>
              <a:t>вооруженному</a:t>
            </a:r>
            <a:r>
              <a:rPr b="1" lang="ru" sz="2200"/>
              <a:t> захвату власти.</a:t>
            </a:r>
            <a:endParaRPr b="1"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/>
        </p:nvSpPr>
        <p:spPr>
          <a:xfrm>
            <a:off x="268400" y="406250"/>
            <a:ext cx="8785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Проследить хронологию событий Октябрьской революции и установления Советской власти.</a:t>
            </a:r>
            <a:endParaRPr b="1" sz="34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268400" y="1465425"/>
            <a:ext cx="85098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25 октября (7 ноября) 1917 г.</a:t>
            </a:r>
            <a:r>
              <a:rPr b="1" lang="ru" sz="2000"/>
              <a:t> </a:t>
            </a:r>
            <a:r>
              <a:rPr b="1" lang="ru" sz="1700"/>
              <a:t>большевики взяли под свой контроль важнейшие стратегические объекты столицы: вокзалы, мосты,телеграф, электростанцию. 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2</a:t>
            </a:r>
            <a:r>
              <a:rPr b="1" lang="ru" sz="29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6 октября (8 ноября)</a:t>
            </a:r>
            <a:r>
              <a:rPr b="1" lang="ru" sz="1700"/>
              <a:t>, после взятия Зимнего дворца и ареста Временного правительства, были приняты первые декреты новой власти: </a:t>
            </a:r>
            <a:r>
              <a:rPr b="1" lang="ru" sz="29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Декрет о мире и Декрет о земле. </a:t>
            </a:r>
            <a:endParaRPr b="1" sz="2900">
              <a:solidFill>
                <a:srgbClr val="EC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Было сформировано новое правительство — </a:t>
            </a:r>
            <a:r>
              <a:rPr b="1" lang="ru" sz="29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Совет Народных Комиссаров </a:t>
            </a:r>
            <a:r>
              <a:rPr b="1" lang="ru" sz="1700"/>
              <a:t>(СНК) во главе с В. И. Лениным. 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/>
        </p:nvSpPr>
        <p:spPr>
          <a:xfrm>
            <a:off x="130575" y="652925"/>
            <a:ext cx="8814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2 (15) ноября</a:t>
            </a:r>
            <a:r>
              <a:rPr b="1" lang="ru" sz="1800"/>
              <a:t> установление советской власти в Москве;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В ноябре</a:t>
            </a:r>
            <a:r>
              <a:rPr b="1" lang="ru" sz="1800"/>
              <a:t> власть Советов была установлена в Украине, Беларуси, Прибалтике, в Баку. 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Период с октября 1917 до февраля 1918 г. вошел в историю под названием “триумфального шествия советской власти”.</a:t>
            </a:r>
            <a:endParaRPr/>
          </a:p>
        </p:txBody>
      </p:sp>
      <p:sp>
        <p:nvSpPr>
          <p:cNvPr id="231" name="Google Shape;231;p36"/>
          <p:cNvSpPr txBox="1"/>
          <p:nvPr/>
        </p:nvSpPr>
        <p:spPr>
          <a:xfrm>
            <a:off x="427875" y="2829275"/>
            <a:ext cx="85170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Н</a:t>
            </a:r>
            <a:r>
              <a:rPr b="1" lang="ru" sz="29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оябрь 1917 г</a:t>
            </a:r>
            <a:r>
              <a:rPr lang="ru" sz="1800"/>
              <a:t>.- </a:t>
            </a:r>
            <a:r>
              <a:rPr b="1" lang="ru" sz="1800"/>
              <a:t>из-за преимущества на выборах в Учредительное собрание эсеров, меньшевиков и кадетов, большевики разогнали Учредительное собрание, запретили партию кадетов и издание оппозиционных газет.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/>
        </p:nvSpPr>
        <p:spPr>
          <a:xfrm>
            <a:off x="275675" y="174100"/>
            <a:ext cx="8742000" cy="1108200"/>
          </a:xfrm>
          <a:prstGeom prst="rect">
            <a:avLst/>
          </a:prstGeom>
          <a:gradFill>
            <a:gsLst>
              <a:gs pos="0">
                <a:srgbClr val="FABA86"/>
              </a:gs>
              <a:gs pos="46000">
                <a:schemeClr val="lt2"/>
              </a:gs>
              <a:gs pos="100000">
                <a:srgbClr val="E9741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9900FF"/>
                </a:solidFill>
                <a:latin typeface="Caveat"/>
                <a:ea typeface="Caveat"/>
                <a:cs typeface="Caveat"/>
                <a:sym typeface="Caveat"/>
              </a:rPr>
              <a:t>Перечислите основные документы, принятые в ходе революции и объясните в чём важность их принятия.</a:t>
            </a:r>
            <a:endParaRPr b="1" sz="3000">
              <a:solidFill>
                <a:srgbClr val="99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307800" y="486025"/>
            <a:ext cx="88362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2</a:t>
            </a:r>
            <a:r>
              <a:rPr b="1" lang="ru" sz="29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6 октября (8 ноября) -</a:t>
            </a:r>
            <a:r>
              <a:rPr b="1" lang="ru" sz="1700">
                <a:solidFill>
                  <a:schemeClr val="dk1"/>
                </a:solidFill>
              </a:rPr>
              <a:t> </a:t>
            </a:r>
            <a:r>
              <a:rPr b="1" lang="ru" sz="29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Декрет о мире и Декрет о земле. </a:t>
            </a:r>
            <a:endParaRPr b="1" sz="2900">
              <a:solidFill>
                <a:srgbClr val="EC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2 (15) ноября 1917 года</a:t>
            </a:r>
            <a:r>
              <a:rPr b="1" lang="ru" sz="29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 - «Декларации прав народов России»</a:t>
            </a:r>
            <a:endParaRPr b="1" sz="2900">
              <a:solidFill>
                <a:srgbClr val="EC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15 (28) января 1918 года - </a:t>
            </a:r>
            <a:r>
              <a:rPr b="1" lang="ru" sz="29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Декрет «О Рабоче-крестьянской Красной армии».</a:t>
            </a:r>
            <a:endParaRPr b="1" sz="2900">
              <a:solidFill>
                <a:srgbClr val="EC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12 января 1918 г. на III Всероссийском съезде Советов принята </a:t>
            </a:r>
            <a:r>
              <a:rPr b="1" lang="ru" sz="29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«Декларацию прав трудящегося и эксплуатируемого народа». </a:t>
            </a:r>
            <a:r>
              <a:rPr lang="ru" sz="21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Провозглашена Российская Советская Федеративная Социалистическая Республика (РСФСР). </a:t>
            </a:r>
            <a:endParaRPr sz="21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В июле 1918 г. </a:t>
            </a:r>
            <a:r>
              <a:rPr b="1" lang="ru" sz="29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была принята Конституция Советской России.</a:t>
            </a:r>
            <a:endParaRPr b="1" sz="2900">
              <a:solidFill>
                <a:srgbClr val="EC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38"/>
          <p:cNvGraphicFramePr/>
          <p:nvPr/>
        </p:nvGraphicFramePr>
        <p:xfrm>
          <a:off x="1005581" y="42494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{4FAF5877-FFB6-450D-993B-5B3D3C35FC1E}</a:tableStyleId>
              </a:tblPr>
              <a:tblGrid>
                <a:gridCol w="7216600"/>
              </a:tblGrid>
              <a:tr h="85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3" name="Google Shape;243;p38"/>
          <p:cNvGraphicFramePr/>
          <p:nvPr/>
        </p:nvGraphicFramePr>
        <p:xfrm>
          <a:off x="994375" y="15890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{FADB264B-9A22-46B9-93A2-D0DAB8CCC245}</a:tableStyleId>
              </a:tblPr>
              <a:tblGrid>
                <a:gridCol w="7239000"/>
              </a:tblGrid>
              <a:tr h="6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b="1" sz="1900" u="none" cap="none" strike="noStrike"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6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b="1" sz="1900" u="none" cap="none" strike="noStrike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6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b="1" sz="1900" u="none" cap="none" strike="noStrike"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</a:tr>
              <a:tr h="6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b="1" sz="1900" u="none" cap="none" strike="noStrike"/>
                    </a:p>
                  </a:txBody>
                  <a:tcPr marT="91425" marB="91425" marR="91425" marL="91425">
                    <a:solidFill>
                      <a:srgbClr val="DEE2E6"/>
                    </a:solidFill>
                  </a:tcPr>
                </a:tc>
              </a:tr>
            </a:tbl>
          </a:graphicData>
        </a:graphic>
      </p:graphicFrame>
      <p:sp>
        <p:nvSpPr>
          <p:cNvPr id="244" name="Google Shape;244;p38"/>
          <p:cNvSpPr txBox="1"/>
          <p:nvPr/>
        </p:nvSpPr>
        <p:spPr>
          <a:xfrm>
            <a:off x="308275" y="330662"/>
            <a:ext cx="8611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Как была организована система государственного управления в Советской России?</a:t>
            </a:r>
            <a:endParaRPr b="1" i="0" sz="3600" u="none" cap="none" strike="noStrike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5" name="Google Shape;245;p38"/>
          <p:cNvSpPr txBox="1"/>
          <p:nvPr/>
        </p:nvSpPr>
        <p:spPr>
          <a:xfrm>
            <a:off x="399025" y="1396548"/>
            <a:ext cx="8429700" cy="36471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Съезд Советов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(высший законодательный орган)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СНК (Совет Народных Комиссаров)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(Правительство, исполнительный орган власти)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Всероссийская чрезвычайная комиссия (ВЧК)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(боролась с контрреволюцией и саботажем)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Всероссийский Центральный Исполнительный Комитет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(ВЦИК)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Рабоче-крестьянская Красная Армия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(защищала советскую власть)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 rotWithShape="1">
          <a:blip r:embed="rId3">
            <a:alphaModFix/>
          </a:blip>
          <a:srcRect b="0" l="0" r="0" t="3147"/>
          <a:stretch/>
        </p:blipFill>
        <p:spPr>
          <a:xfrm>
            <a:off x="152400" y="108825"/>
            <a:ext cx="4824250" cy="48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/>
          <p:nvPr/>
        </p:nvSpPr>
        <p:spPr>
          <a:xfrm>
            <a:off x="5059800" y="841525"/>
            <a:ext cx="40842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Calibri"/>
                <a:ea typeface="Calibri"/>
                <a:cs typeface="Calibri"/>
                <a:sym typeface="Calibri"/>
              </a:rPr>
              <a:t>На основании карты, выяснить о каком событии событии она свидетельствует?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Calibri"/>
                <a:ea typeface="Calibri"/>
                <a:cs typeface="Calibri"/>
                <a:sym typeface="Calibri"/>
              </a:rPr>
              <a:t>Каковы причины принятия данного решения большевиками?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Calibri"/>
                <a:ea typeface="Calibri"/>
                <a:cs typeface="Calibri"/>
                <a:sym typeface="Calibri"/>
              </a:rPr>
              <a:t>Каковы результаты?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/>
        </p:nvSpPr>
        <p:spPr>
          <a:xfrm>
            <a:off x="739975" y="1414650"/>
            <a:ext cx="7784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§9, </a:t>
            </a:r>
            <a:endParaRPr b="1" sz="40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вопросы и задания стр.52.</a:t>
            </a:r>
            <a:endParaRPr b="1" sz="40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25" y="381000"/>
            <a:ext cx="8879625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812500" y="2361300"/>
            <a:ext cx="7675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r>
              <a:rPr b="1" lang="ru" sz="48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Октябрьская революция и установление советской власти в России</a:t>
            </a:r>
            <a:endParaRPr b="1" sz="48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/>
        </p:nvSpPr>
        <p:spPr>
          <a:xfrm>
            <a:off x="282900" y="881050"/>
            <a:ext cx="8779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С марта по июль 1917 г.</a:t>
            </a:r>
            <a:r>
              <a:rPr b="1" lang="ru" sz="26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b="1" lang="ru" sz="2000"/>
              <a:t>в Петрограде существовало так называемое </a:t>
            </a:r>
            <a:r>
              <a:rPr b="1" lang="ru" sz="3000">
                <a:solidFill>
                  <a:srgbClr val="990000"/>
                </a:solidFill>
                <a:latin typeface="Caveat"/>
                <a:ea typeface="Caveat"/>
                <a:cs typeface="Caveat"/>
                <a:sym typeface="Caveat"/>
              </a:rPr>
              <a:t>двоевластие.</a:t>
            </a:r>
            <a:endParaRPr b="1" sz="3000">
              <a:solidFill>
                <a:srgbClr val="99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Это означало, что были два центра власти: </a:t>
            </a:r>
            <a:r>
              <a:rPr b="1" lang="ru" sz="24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с одной стороны, Временное правительство</a:t>
            </a:r>
            <a:r>
              <a:rPr b="1" lang="ru" sz="2000"/>
              <a:t>, с другой — </a:t>
            </a:r>
            <a:r>
              <a:rPr b="1" lang="ru" sz="26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Петроградский Совет рабочих и крестьянских депутатов (Петросовет).</a:t>
            </a:r>
            <a:endParaRPr b="1" sz="26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Ситуация резко изменилась после приезда из эмиграции руководства большевистской партии во главе с В. И. Лениным.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/>
        </p:nvSpPr>
        <p:spPr>
          <a:xfrm>
            <a:off x="115325" y="590525"/>
            <a:ext cx="89343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К</a:t>
            </a:r>
            <a:r>
              <a:rPr b="1" lang="ru" sz="2100"/>
              <a:t>акие наиболее важные проблемы стояли перед Россией 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весной — осенью 1917 г.? 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Сравните позицию по этим вопросам Временного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правительства и большевиков.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Охарактеризуйте реформаторский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и радикальный пути 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развития событий. </a:t>
            </a:r>
            <a:endParaRPr b="1" sz="2100"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25" y="1940625"/>
            <a:ext cx="1928817" cy="291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115275" y="4460375"/>
            <a:ext cx="200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А.Ф.</a:t>
            </a:r>
            <a:r>
              <a:rPr b="1" lang="ru" sz="1800">
                <a:solidFill>
                  <a:schemeClr val="lt1"/>
                </a:solidFill>
              </a:rPr>
              <a:t>Керенский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5250" y="2016775"/>
            <a:ext cx="2114425" cy="28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 rotWithShape="1">
          <a:blip r:embed="rId5">
            <a:alphaModFix/>
          </a:blip>
          <a:srcRect b="0" l="0" r="0" t="16722"/>
          <a:stretch/>
        </p:blipFill>
        <p:spPr>
          <a:xfrm>
            <a:off x="2396625" y="3075950"/>
            <a:ext cx="4184700" cy="19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/>
        </p:nvSpPr>
        <p:spPr>
          <a:xfrm>
            <a:off x="130575" y="261175"/>
            <a:ext cx="882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Наиболее важные вопросы:</a:t>
            </a:r>
            <a:endParaRPr sz="2900">
              <a:solidFill>
                <a:srgbClr val="EC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b="1" lang="ru" sz="2400"/>
              <a:t>прекращение войны,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b="1" lang="ru" sz="2400"/>
              <a:t>введение 8-часового рабочего дня,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b="1" lang="ru" sz="2400"/>
              <a:t>решение аграрного вопроса. </a:t>
            </a:r>
            <a:endParaRPr b="1"/>
          </a:p>
        </p:txBody>
      </p:sp>
      <p:sp>
        <p:nvSpPr>
          <p:cNvPr id="190" name="Google Shape;190;p30"/>
          <p:cNvSpPr txBox="1"/>
          <p:nvPr/>
        </p:nvSpPr>
        <p:spPr>
          <a:xfrm>
            <a:off x="435275" y="2466525"/>
            <a:ext cx="42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3">
            <a:alphaModFix/>
          </a:blip>
          <a:srcRect b="25672" l="0" r="0" t="0"/>
          <a:stretch/>
        </p:blipFill>
        <p:spPr>
          <a:xfrm>
            <a:off x="5897975" y="1964500"/>
            <a:ext cx="3175300" cy="29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75" y="2466525"/>
            <a:ext cx="3540201" cy="23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5">
            <a:alphaModFix/>
          </a:blip>
          <a:srcRect b="26380" l="6208" r="6103" t="8881"/>
          <a:stretch/>
        </p:blipFill>
        <p:spPr>
          <a:xfrm>
            <a:off x="3794100" y="2537000"/>
            <a:ext cx="1893500" cy="217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/>
        </p:nvSpPr>
        <p:spPr>
          <a:xfrm>
            <a:off x="2365000" y="539625"/>
            <a:ext cx="6543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Позиция </a:t>
            </a:r>
            <a:r>
              <a:rPr b="1" lang="ru" sz="44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Временного правительства</a:t>
            </a:r>
            <a:endParaRPr b="1" sz="440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b="1" lang="ru" sz="2200"/>
              <a:t>сосредоточить власть в своих руках, 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b="1" lang="ru" sz="2200"/>
              <a:t>вести противостояние до победного конца без заключения мира, 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b="1" lang="ru" sz="2200"/>
              <a:t>решением вопросов о земле и государственном устройстве должно возлагаться на Учредительное собрание.</a:t>
            </a:r>
            <a:endParaRPr b="1" sz="2200"/>
          </a:p>
        </p:txBody>
      </p:sp>
      <p:pic>
        <p:nvPicPr>
          <p:cNvPr id="199" name="Google Shape;199;p31"/>
          <p:cNvPicPr preferRelativeResize="0"/>
          <p:nvPr/>
        </p:nvPicPr>
        <p:blipFill rotWithShape="1">
          <a:blip r:embed="rId3">
            <a:alphaModFix/>
          </a:blip>
          <a:srcRect b="3339" l="8193" r="9785" t="2596"/>
          <a:stretch/>
        </p:blipFill>
        <p:spPr>
          <a:xfrm>
            <a:off x="116075" y="1044650"/>
            <a:ext cx="2248925" cy="34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/>
        </p:nvSpPr>
        <p:spPr>
          <a:xfrm>
            <a:off x="2470150" y="4011800"/>
            <a:ext cx="6543600" cy="1108200"/>
          </a:xfrm>
          <a:prstGeom prst="rect">
            <a:avLst/>
          </a:prstGeom>
          <a:gradFill>
            <a:gsLst>
              <a:gs pos="0">
                <a:srgbClr val="FABA86"/>
              </a:gs>
              <a:gs pos="46000">
                <a:schemeClr val="lt2"/>
              </a:gs>
              <a:gs pos="100000">
                <a:srgbClr val="E9741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Данная позиция и привела Временное правительство к полосе затяжных кризисов.</a:t>
            </a:r>
            <a:endParaRPr b="1" sz="300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/>
        </p:nvSpPr>
        <p:spPr>
          <a:xfrm>
            <a:off x="210300" y="783475"/>
            <a:ext cx="89337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Позиция большевиков</a:t>
            </a:r>
            <a:r>
              <a:rPr b="1" lang="ru" sz="44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:</a:t>
            </a:r>
            <a:endParaRPr b="1" sz="4400">
              <a:solidFill>
                <a:srgbClr val="EC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ru" sz="2200">
                <a:solidFill>
                  <a:schemeClr val="dk1"/>
                </a:solidFill>
              </a:rPr>
              <a:t>власть должна находиться в руках рабочих и крестьян. 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ru" sz="2200">
                <a:solidFill>
                  <a:schemeClr val="dk1"/>
                </a:solidFill>
              </a:rPr>
              <a:t>стремились заключить мир без аннексий и контрибуций, 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ru" sz="2200">
                <a:solidFill>
                  <a:schemeClr val="dk1"/>
                </a:solidFill>
              </a:rPr>
              <a:t>отказаться от поддержки Временного правительства, 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ru" sz="2200">
                <a:solidFill>
                  <a:schemeClr val="dk1"/>
                </a:solidFill>
              </a:rPr>
              <a:t>передать власть Советам, 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ru" sz="2200">
                <a:solidFill>
                  <a:schemeClr val="dk1"/>
                </a:solidFill>
              </a:rPr>
              <a:t>установить рабочий контроль над производством и распределением, 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ru" sz="2200">
                <a:solidFill>
                  <a:schemeClr val="dk1"/>
                </a:solidFill>
              </a:rPr>
              <a:t>отдать помещичьи земли крестьянам на безвозмездной основе 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ru" sz="2200">
                <a:solidFill>
                  <a:schemeClr val="dk1"/>
                </a:solidFill>
              </a:rPr>
              <a:t>реализовать право наций на самоопределение.</a:t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25" y="94500"/>
            <a:ext cx="2368525" cy="14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/>
        </p:nvSpPr>
        <p:spPr>
          <a:xfrm>
            <a:off x="333750" y="551350"/>
            <a:ext cx="850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solidFill>
                  <a:srgbClr val="4C1130"/>
                </a:solidFill>
                <a:latin typeface="Caveat"/>
                <a:ea typeface="Caveat"/>
                <a:cs typeface="Caveat"/>
                <a:sym typeface="Caveat"/>
              </a:rPr>
              <a:t>Июльский кризис 1917г.</a:t>
            </a:r>
            <a:endParaRPr b="1" sz="4400">
              <a:solidFill>
                <a:srgbClr val="4C113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319200" y="1210125"/>
            <a:ext cx="85314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3 (16) июля </a:t>
            </a:r>
            <a:r>
              <a:rPr lang="ru" sz="2100"/>
              <a:t>в Петрограде начались стихийные антиправительственные выступления под лозунгами отставки правительства и передачи власти Советам.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4 (17) июля</a:t>
            </a:r>
            <a:r>
              <a:rPr b="1" lang="ru" sz="3400">
                <a:solidFill>
                  <a:srgbClr val="EC0000"/>
                </a:solidFill>
              </a:rPr>
              <a:t> </a:t>
            </a:r>
            <a:r>
              <a:rPr lang="ru" sz="2100"/>
              <a:t>произошли кровавые столкновения между правительственными войсками и демонстрантами.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EC0000"/>
                </a:solidFill>
                <a:latin typeface="Caveat"/>
                <a:ea typeface="Caveat"/>
                <a:cs typeface="Caveat"/>
                <a:sym typeface="Caveat"/>
              </a:rPr>
              <a:t>После июльских событий Российская социал-демократическая партия (большевиков) открыто объявила о подготовке к вооруженному восстанию</a:t>
            </a:r>
            <a:endParaRPr b="1" sz="3000">
              <a:solidFill>
                <a:srgbClr val="EC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