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7" r:id="rId2"/>
    <p:sldId id="258" r:id="rId3"/>
    <p:sldId id="259" r:id="rId4"/>
    <p:sldId id="263" r:id="rId5"/>
    <p:sldId id="262" r:id="rId6"/>
    <p:sldId id="266" r:id="rId7"/>
    <p:sldId id="270" r:id="rId8"/>
    <p:sldId id="272" r:id="rId9"/>
    <p:sldId id="265" r:id="rId10"/>
    <p:sldId id="271" r:id="rId11"/>
    <p:sldId id="264" r:id="rId12"/>
    <p:sldId id="269" r:id="rId13"/>
    <p:sldId id="26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D67D-F718-48A0-B81A-6026D33C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8D1A5-DE87-48E8-87C5-C364FCA62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115EC-0AE4-4CF9-A19D-89F3C9E1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50E1-4942-4878-8086-5B48E433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8DEF-494E-4E61-9D18-ACAEEAEC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6848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624C-0708-4B1E-9B83-0169FDB6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C419C-28F0-40A5-8E92-9324BC17B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992E-2153-4FE7-9AC3-150C9068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71A2C-A3BA-46B4-89CA-B1D46ADE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52D88-5EAD-4E83-A362-8402EB91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0758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8A395-CC8C-4CAF-8010-C1686248C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D090D-90B2-4785-983B-7526CC5DB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62BF-F193-4CFC-9070-6C94589D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7015C-F8CB-4FED-A059-8D9551AC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62F4-3975-4742-BECC-66406643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9991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E18B-0DA0-447E-8DAE-854F7E43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E2E59-FFFB-424F-8AD3-B60B5197C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CB7C-9CBB-42A0-AF0E-F7F7F50D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0BC0-DD1E-46EC-B38B-719A080C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A54B8-1576-466F-B857-64C31B25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0107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360E-AF16-4F89-B6F5-52F70875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8F597-1BDA-4E71-90C1-9F2A1322D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083BE-2DD1-4A49-B742-978847B6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5D2B1-F921-45EE-8769-76D699F7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1824-221A-48A8-9936-A1F7371C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6832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02CB-106B-4AA7-A8CD-2AB978AE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97CF8-A1DA-4B57-9F29-971C802ED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ACAD2-3880-4889-BDA9-845E56AE2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21593-4EF4-4E70-A37C-F9C983C2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1E2DF-CA1A-4FDB-A7E9-0C6A4105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20C97-3E08-4312-A5C9-38F76257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80785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580A-E4A6-4789-BA98-2620C69B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37418-4731-430A-9D49-877D723C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C0D41-6EF5-40B3-BCE6-184D0A3E7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FED46-53A7-4CC0-9499-8742DF29B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34A2D-43D3-45BC-8FAE-DD77A973F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AEE93-FB47-4AE0-ACCD-A1BE226E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4C59F-0D20-4B75-8A7E-CEF15C70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0AFAF-D691-4CC4-AC62-B92BE39E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2505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F5A0-A514-4827-BA5E-581CAF53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5571-8B6E-4C5B-B738-A74AE9FB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9F502-B1C4-4103-8352-763C5480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D9ABB-D280-447A-BE7C-11C11823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459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AC10E-780C-4AD3-ACB4-52CA3705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07025-B33C-4246-9B9A-21B39D97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F78E7-280E-48C1-BD73-B970304F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4022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FAA6-72E6-48D2-907A-F9D937A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9745-2F66-47D3-B788-F90E0653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A422E-8819-4F64-A716-6B574EDE7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51B9A-C2DE-4016-8FA4-64AC4944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0977C-D139-41D1-810C-376DA1BD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915D-0F2F-437D-A51A-7B5349A7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4753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BCF3-6A7A-4869-9DE7-3274BA89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78E97-0120-450A-B3E5-02FA4F470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5F88-9FB4-463C-BB6F-EE5B7861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06608-3DE8-4236-86D9-3A179CC7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C4390-9F98-46E9-B454-2EFDBF79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5600-8EFB-42A3-80AA-8F37B427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0580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2F41C-9E44-4984-B82F-1445384F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726ED-7B3E-45A7-9787-F3D44E08D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9046E-CB58-4BA4-9959-7ECF8F73A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F14F-6020-4738-B067-C039369228A4}" type="datetimeFigureOut">
              <a:rPr lang="be-BY" smtClean="0"/>
              <a:t>29.11.20</a:t>
            </a:fld>
            <a:endParaRPr lang="be-B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5A6FE-5094-4EFA-AACC-D29E4B32A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EB58-B505-456A-A0D2-6B725454B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F997-EE86-4FA0-AE1E-7EA7401D7DD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771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2F76AA3-D8E0-4A78-A4E7-882F139C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86" y="0"/>
            <a:ext cx="8652227" cy="6853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B090B-7DC4-41DE-B552-55091261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86" y="5527795"/>
            <a:ext cx="8652227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Белорусские земли в условиях раздробленности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8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27BB5-E74F-485C-AD7F-9CD3624A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6506544-D1BF-43A7-9F7A-4D63A46FB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91673" cy="6872965"/>
          </a:xfrm>
        </p:spPr>
      </p:pic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ACCFA7C-13A7-49BC-B521-7D65F25E4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8"/>
          <a:stretch/>
        </p:blipFill>
        <p:spPr>
          <a:xfrm>
            <a:off x="5691673" y="447869"/>
            <a:ext cx="6500616" cy="59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4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D46D483-9E71-493B-BDC1-14EABBC29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7"/>
          <a:stretch/>
        </p:blipFill>
        <p:spPr>
          <a:xfrm>
            <a:off x="-1" y="0"/>
            <a:ext cx="7504839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5FE189-11E8-45CF-815E-7A01B258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38" y="0"/>
            <a:ext cx="4687162" cy="38972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Историческая Литва – </a:t>
            </a:r>
            <a:r>
              <a:rPr lang="ru-RU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Гродненщина</a:t>
            </a:r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и часть современной Восточной Литвы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255C34-2A9B-4F26-BAD1-E4BD420E2A36}"/>
              </a:ext>
            </a:extLst>
          </p:cNvPr>
          <p:cNvSpPr txBox="1">
            <a:spLocks/>
          </p:cNvSpPr>
          <p:nvPr/>
        </p:nvSpPr>
        <p:spPr>
          <a:xfrm>
            <a:off x="7504838" y="3897297"/>
            <a:ext cx="4687162" cy="107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Язычники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E9F93C-699C-4A6B-B519-0BFADD1D2578}"/>
              </a:ext>
            </a:extLst>
          </p:cNvPr>
          <p:cNvSpPr txBox="1">
            <a:spLocks/>
          </p:cNvSpPr>
          <p:nvPr/>
        </p:nvSpPr>
        <p:spPr>
          <a:xfrm>
            <a:off x="7504838" y="4973216"/>
            <a:ext cx="4687162" cy="18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Активные контакты со славянами 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A8D1-7446-40CC-BD63-79FFC9A9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Проверь себя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E371-B618-4458-9A27-13D5E1F5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Какие балтийские племена вы знаете?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Когда и где впервые упоминается племя </a:t>
            </a:r>
            <a:r>
              <a:rPr lang="ru-RU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литва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Почему Киев не смог включить их земли в свой состав?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Кем по религии были представители </a:t>
            </a:r>
            <a:r>
              <a:rPr lang="ru-RU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литвы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3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A8D1-7446-40CC-BD63-79FFC9A9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Подведём итог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E371-B618-4458-9A27-13D5E1F5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6297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В состав каких княжеств вошли земли радимичей?</a:t>
            </a:r>
          </a:p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Между какими территориями делилась </a:t>
            </a: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Брестчина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Перечислите особенности развития городов </a:t>
            </a: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Понёманья</a:t>
            </a:r>
            <a:endParaRPr lang="ru-RU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Что вы знаете про балтийские племена на белорусских землях? </a:t>
            </a:r>
          </a:p>
        </p:txBody>
      </p:sp>
    </p:spTree>
    <p:extLst>
      <p:ext uri="{BB962C8B-B14F-4D97-AF65-F5344CB8AC3E}">
        <p14:creationId xmlns:p14="http://schemas.microsoft.com/office/powerpoint/2010/main" val="316627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дание, внешний, камень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F205416-36AF-4E21-B324-B09A97E9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16217" b="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D1ED5-039E-4C30-AE92-FD55A2E7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410548"/>
            <a:ext cx="5029200" cy="59902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Домашнее</a:t>
            </a:r>
            <a:r>
              <a:rPr lang="en-US" sz="6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задание</a:t>
            </a:r>
            <a:r>
              <a:rPr lang="en-US" sz="6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6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параграф</a:t>
            </a:r>
            <a:r>
              <a:rPr lang="en-US" sz="6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11, </a:t>
            </a:r>
            <a:r>
              <a:rPr lang="en-US" sz="6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вопросы</a:t>
            </a:r>
            <a:r>
              <a:rPr lang="en-US" sz="6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1-7 (у.), 8 (п.), </a:t>
            </a:r>
            <a:r>
              <a:rPr lang="en-US" sz="6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тест</a:t>
            </a:r>
            <a:endParaRPr lang="en-US" sz="6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4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A8D1-7446-40CC-BD63-79FFC9A9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План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E371-B618-4458-9A27-13D5E1F53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Белорусские земли в составе соседних княжеств</a:t>
            </a:r>
          </a:p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Что происходило с </a:t>
            </a: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Брестчиной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Какие города возникли в </a:t>
            </a:r>
            <a:r>
              <a:rPr lang="ru-RU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Понёманье</a:t>
            </a: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Кто проживал близ Прибалтики? </a:t>
            </a:r>
          </a:p>
          <a:p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1A666F8-AEE2-4AC0-BE6B-1E18C59D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2227" cy="6853358"/>
          </a:xfrm>
          <a:prstGeom prst="rect">
            <a:avLst/>
          </a:prstGeom>
        </p:spPr>
      </p:pic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42D674C6-C055-4691-9B47-50317FF30427}"/>
              </a:ext>
            </a:extLst>
          </p:cNvPr>
          <p:cNvSpPr/>
          <p:nvPr/>
        </p:nvSpPr>
        <p:spPr>
          <a:xfrm>
            <a:off x="4900474" y="3666478"/>
            <a:ext cx="2121763" cy="219278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244F05-5F26-4AFC-BE12-6B6596F4D1D1}"/>
              </a:ext>
            </a:extLst>
          </p:cNvPr>
          <p:cNvSpPr txBox="1">
            <a:spLocks/>
          </p:cNvSpPr>
          <p:nvPr/>
        </p:nvSpPr>
        <p:spPr>
          <a:xfrm>
            <a:off x="8652226" y="47424"/>
            <a:ext cx="3539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Земли радимичей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4493FA-72F3-4F48-B22C-A0101EE56BE6}"/>
              </a:ext>
            </a:extLst>
          </p:cNvPr>
          <p:cNvSpPr txBox="1">
            <a:spLocks/>
          </p:cNvSpPr>
          <p:nvPr/>
        </p:nvSpPr>
        <p:spPr>
          <a:xfrm>
            <a:off x="8652225" y="1735660"/>
            <a:ext cx="3539773" cy="292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Гомель, Славгород (</a:t>
            </a:r>
            <a:r>
              <a:rPr lang="ru-RU" sz="6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Пропойск</a:t>
            </a:r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Кричев, Мстиславль, Чечерск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9519CF-9832-43AE-9E98-5E2917594C92}"/>
              </a:ext>
            </a:extLst>
          </p:cNvPr>
          <p:cNvSpPr txBox="1">
            <a:spLocks/>
          </p:cNvSpPr>
          <p:nvPr/>
        </p:nvSpPr>
        <p:spPr>
          <a:xfrm>
            <a:off x="8652224" y="4665216"/>
            <a:ext cx="3539773" cy="2192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Подчинялись в разное время Смоленску и Чернигову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1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A8D1-7446-40CC-BD63-79FFC9A9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Проверь себя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E371-B618-4458-9A27-13D5E1F53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Какие княжества находились на юго-востоке белорусских земель?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Какие вы знаете местные города?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В состав каких княжеств они вошли?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Назовите крупнейший город востока и год его первого упоминания</a:t>
            </a:r>
          </a:p>
          <a:p>
            <a:endParaRPr lang="ru-RU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4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ол, трава, старый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8071CC25-8CB3-4F02-873B-CB0F76DE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5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0F19A-2C49-4B4A-A0EA-274224B2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684730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Брест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779E19A-DA32-4CC9-ABDF-21DA358BF127}"/>
              </a:ext>
            </a:extLst>
          </p:cNvPr>
          <p:cNvSpPr txBox="1">
            <a:spLocks/>
          </p:cNvSpPr>
          <p:nvPr/>
        </p:nvSpPr>
        <p:spPr>
          <a:xfrm>
            <a:off x="4868150" y="5350937"/>
            <a:ext cx="684730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1019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7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330C821-BD5E-4EFC-B641-AE9255C9B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9" y="0"/>
            <a:ext cx="7720301" cy="687750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5040E-39B5-4589-9EED-EBBF0594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1394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5040E-39B5-4589-9EED-EBBF0594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714" y="0"/>
            <a:ext cx="5092285" cy="1325563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Понёманье</a:t>
            </a: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– Гродненская область</a:t>
            </a:r>
            <a:endParaRPr lang="ru-BY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BB1D988-4D39-4A2D-8212-A77553BB9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2" r="49597" b="25563"/>
          <a:stretch/>
        </p:blipFill>
        <p:spPr>
          <a:xfrm>
            <a:off x="0" y="0"/>
            <a:ext cx="7099715" cy="686067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B700F63-9000-4617-9B92-F317C68C6528}"/>
              </a:ext>
            </a:extLst>
          </p:cNvPr>
          <p:cNvSpPr txBox="1">
            <a:spLocks/>
          </p:cNvSpPr>
          <p:nvPr/>
        </p:nvSpPr>
        <p:spPr>
          <a:xfrm>
            <a:off x="7099715" y="1325563"/>
            <a:ext cx="5092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Спойствие</a:t>
            </a: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равноудалённость</a:t>
            </a: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от врагов</a:t>
            </a:r>
            <a:endParaRPr lang="ru-BY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675C920-5AF3-4E49-83BA-C11F5BFE2AD5}"/>
              </a:ext>
            </a:extLst>
          </p:cNvPr>
          <p:cNvSpPr txBox="1">
            <a:spLocks/>
          </p:cNvSpPr>
          <p:nvPr/>
        </p:nvSpPr>
        <p:spPr>
          <a:xfrm>
            <a:off x="7099715" y="2766218"/>
            <a:ext cx="5092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Дорогие изделия, большие замки</a:t>
            </a:r>
            <a:endParaRPr lang="ru-BY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AAF7146-D942-48C4-B105-C5DA9764F445}"/>
              </a:ext>
            </a:extLst>
          </p:cNvPr>
          <p:cNvSpPr txBox="1">
            <a:spLocks/>
          </p:cNvSpPr>
          <p:nvPr/>
        </p:nvSpPr>
        <p:spPr>
          <a:xfrm>
            <a:off x="7099715" y="4150664"/>
            <a:ext cx="5092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Новогрудок, Гродно, Лида, Волковыск и др.</a:t>
            </a:r>
            <a:endParaRPr lang="ru-BY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5813C38-FD55-45A5-9D5A-CEBB264F2751}"/>
              </a:ext>
            </a:extLst>
          </p:cNvPr>
          <p:cNvSpPr txBox="1">
            <a:spLocks/>
          </p:cNvSpPr>
          <p:nvPr/>
        </p:nvSpPr>
        <p:spPr>
          <a:xfrm>
            <a:off x="7099713" y="5592657"/>
            <a:ext cx="5092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Торговля с Византией</a:t>
            </a:r>
            <a:endParaRPr lang="ru-BY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4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рава, внешний, здание, поезд&#10;&#10;Автоматически созданное описание">
            <a:extLst>
              <a:ext uri="{FF2B5EF4-FFF2-40B4-BE49-F238E27FC236}">
                <a16:creationId xmlns:a16="http://schemas.microsoft.com/office/drawing/2014/main" id="{87EDC8B7-5B7B-4800-8414-177EA1584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3" y="0"/>
            <a:ext cx="10283134" cy="685800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65E1188-78F4-4138-95F4-A5294338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433" y="5824260"/>
            <a:ext cx="10283134" cy="10337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Старый замок в Гродно</a:t>
            </a:r>
            <a:endParaRPr lang="ru-BY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 descr="Изображение выглядит как трава, внешний, дом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95CD1C36-336B-4B08-9C47-320D3E0B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151885-3570-43A2-A56A-FBB0B33D9123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Новогрудский замок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Рисунок 10" descr="Изображение выглядит как внешний, здание, держит, идет&#10;&#10;Автоматически созданное описание">
            <a:extLst>
              <a:ext uri="{FF2B5EF4-FFF2-40B4-BE49-F238E27FC236}">
                <a16:creationId xmlns:a16="http://schemas.microsoft.com/office/drawing/2014/main" id="{7DBEEBA1-FCAC-4C8C-AD61-228209428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3" y="2577"/>
            <a:ext cx="10283134" cy="685542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7E1C3E-CBFF-45E1-BEF9-710531DBA52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Лидский замок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A8D1-7446-40CC-BD63-79FFC9A9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Проверь себя</a:t>
            </a:r>
            <a:endParaRPr lang="en-US" sz="6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E371-B618-4458-9A27-13D5E1F53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Где находится </a:t>
            </a:r>
            <a:r>
              <a:rPr lang="ru-RU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Понёманье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Какие города </a:t>
            </a:r>
            <a:r>
              <a:rPr lang="ru-RU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Понёманья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вы знаете?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В чём особенность их географического положения?</a:t>
            </a:r>
          </a:p>
          <a:p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Представьте себя археологами. Что вы могли бы найти на раскопках </a:t>
            </a:r>
            <a:r>
              <a:rPr lang="ru-RU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Новогрудка</a:t>
            </a:r>
            <a:r>
              <a:rPr lang="ru-RU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524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244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Белорусские земли в условиях раздробленности</vt:lpstr>
      <vt:lpstr>План</vt:lpstr>
      <vt:lpstr>Презентация PowerPoint</vt:lpstr>
      <vt:lpstr>Проверь себя</vt:lpstr>
      <vt:lpstr>Брест</vt:lpstr>
      <vt:lpstr>Презентация PowerPoint</vt:lpstr>
      <vt:lpstr>Понёманье – Гродненская область</vt:lpstr>
      <vt:lpstr>Старый замок в Гродно</vt:lpstr>
      <vt:lpstr>Проверь себя</vt:lpstr>
      <vt:lpstr>Презентация PowerPoint</vt:lpstr>
      <vt:lpstr>Историческая Литва – Гродненщина и часть современной Восточной Литвы</vt:lpstr>
      <vt:lpstr>Проверь себя</vt:lpstr>
      <vt:lpstr>Подведём итог</vt:lpstr>
      <vt:lpstr>Домашнее задание: параграф 11, вопросы 1-7 (у.), 8 (п.), тест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Белорусские земли в условиях раздробленности</dc:title>
  <dc:creator>Иван Рак</dc:creator>
  <cp:lastModifiedBy>Иван Рак</cp:lastModifiedBy>
  <cp:revision>9</cp:revision>
  <dcterms:created xsi:type="dcterms:W3CDTF">2020-11-29T14:00:19Z</dcterms:created>
  <dcterms:modified xsi:type="dcterms:W3CDTF">2020-11-29T14:48:05Z</dcterms:modified>
</cp:coreProperties>
</file>