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327" r:id="rId2"/>
    <p:sldId id="326" r:id="rId3"/>
    <p:sldId id="303" r:id="rId4"/>
    <p:sldId id="294" r:id="rId5"/>
    <p:sldId id="308" r:id="rId6"/>
    <p:sldId id="318" r:id="rId7"/>
    <p:sldId id="310" r:id="rId8"/>
    <p:sldId id="319" r:id="rId9"/>
    <p:sldId id="301" r:id="rId10"/>
    <p:sldId id="295" r:id="rId11"/>
    <p:sldId id="311" r:id="rId12"/>
    <p:sldId id="312" r:id="rId13"/>
    <p:sldId id="305" r:id="rId14"/>
    <p:sldId id="320" r:id="rId15"/>
    <p:sldId id="313" r:id="rId16"/>
    <p:sldId id="306" r:id="rId17"/>
    <p:sldId id="297" r:id="rId18"/>
    <p:sldId id="321" r:id="rId19"/>
    <p:sldId id="314" r:id="rId20"/>
    <p:sldId id="322" r:id="rId21"/>
    <p:sldId id="323" r:id="rId22"/>
    <p:sldId id="325" r:id="rId23"/>
    <p:sldId id="328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CCCCFF"/>
    <a:srgbClr val="FFCC99"/>
    <a:srgbClr val="FF0000"/>
    <a:srgbClr val="FFFF99"/>
    <a:srgbClr val="CCECFF"/>
    <a:srgbClr val="FFCCCC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22" autoAdjust="0"/>
    <p:restoredTop sz="94745" autoAdjust="0"/>
  </p:normalViewPr>
  <p:slideViewPr>
    <p:cSldViewPr>
      <p:cViewPr varScale="1">
        <p:scale>
          <a:sx n="110" d="100"/>
          <a:sy n="110" d="100"/>
        </p:scale>
        <p:origin x="1476" y="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0BFDF67-E506-4D4A-98BF-B7EF40832502}" type="datetimeFigureOut">
              <a:rPr lang="ru-RU"/>
              <a:pPr>
                <a:defRPr/>
              </a:pPr>
              <a:t>23.05.2016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7DB808D-5D5C-4DDA-A988-35C6C4C3DF4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826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B3A07-6667-46AB-91B9-909210EC0D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947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B375D-AE5A-49F4-9321-A97014B5F4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677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1660C-107F-41DC-8F8F-350A4B65AA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72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ACDB7-78AC-47A4-AAA5-A42B8E6978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740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6BB04-49A0-4678-8BD0-15537DAE5D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461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96866-C74C-415F-8D27-B07580EC50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665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13FA2-CB68-489A-B39D-5EA9DC8169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4190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666A9-B394-40BD-9C4D-A1F28052CA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767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E8B39-7AB2-4AE5-8F04-EF286C3BEC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8248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4373-7711-482F-A040-3379D3DFC0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046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4373-7711-482F-A040-3379D3DFC0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128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4373-7711-482F-A040-3379D3DFC0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841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4373-7711-482F-A040-3379D3DFC0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295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4373-7711-482F-A040-3379D3DFC0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552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AC4373-7711-482F-A040-3379D3DFC0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1074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D5FA9-CC4E-4D85-95AC-5656302474F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980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256BC-8B91-4901-A9F4-308A075056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1005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FF5B04-65D8-4124-BB50-05B6AC447E9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477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AC4373-7711-482F-A040-3379D3DFC0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9302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  <p:sldLayoutId id="2147483810" r:id="rId18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8/84/UK_Royal_Coat_of_Arms.sv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upload.wikimedia.org/wikipedia/commons/8/84/UK_Royal_Coat_of_Arms.sv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8/8b/Empirecolonialfran%C3%A7ais.pn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a/a7/Deutsche_Kolonien.PN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7/7e/GreaterAmericaMap.jpg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18.xml"/><Relationship Id="rId1" Type="http://schemas.openxmlformats.org/officeDocument/2006/relationships/video" Target="file:///D:\&#1047;&#1072;&#1075;&#1088;&#1091;&#1079;&#1082;&#1080;\&#1052;&#1091;&#1079;&#1099;&#1082;&#1072;\&#1048;&#1053;&#1058;&#1056;&#1054;%20(2)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83669" y="715430"/>
            <a:ext cx="6192838" cy="1431925"/>
          </a:xfrm>
        </p:spPr>
        <p:txBody>
          <a:bodyPr/>
          <a:lstStyle/>
          <a:p>
            <a:pPr>
              <a:defRPr/>
            </a:pPr>
            <a:r>
              <a:rPr lang="ru-RU" sz="3600" dirty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</a:rPr>
              <a:t>Завершение колониального </a:t>
            </a:r>
            <a:r>
              <a:rPr lang="ru-RU" sz="36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</a:rPr>
              <a:t>раздела </a:t>
            </a:r>
            <a:r>
              <a:rPr lang="ru-RU" sz="36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</a:rPr>
              <a:t>мираа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307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88913"/>
            <a:ext cx="208597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051" descr="Файл:UK Royal Coat of Arms.sv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860800"/>
            <a:ext cx="2278062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Объект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2857500"/>
            <a:ext cx="2708275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Объект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644900"/>
            <a:ext cx="2374900" cy="270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0" name="Picture 6" descr="World_1898_empires_colonies_territ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628775"/>
            <a:ext cx="8856663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20688" y="404813"/>
            <a:ext cx="8229600" cy="1384300"/>
          </a:xfrm>
        </p:spPr>
        <p:txBody>
          <a:bodyPr/>
          <a:lstStyle/>
          <a:p>
            <a:pPr algn="ctr">
              <a:defRPr/>
            </a:pPr>
            <a:r>
              <a:rPr lang="ru-RU" altLang="ru-RU" dirty="0">
                <a:solidFill>
                  <a:srgbClr val="FFFFCC"/>
                </a:solidFill>
              </a:rPr>
              <a:t>Колониальные владения в 1898 году</a:t>
            </a:r>
            <a:r>
              <a:rPr lang="ru-RU" altLang="ru-RU" dirty="0"/>
              <a:t> </a:t>
            </a:r>
            <a:br>
              <a:rPr lang="ru-RU" altLang="ru-RU" dirty="0"/>
            </a:br>
            <a:endParaRPr lang="ru-RU" dirty="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27"/>
          <p:cNvSpPr>
            <a:spLocks noChangeArrowheads="1" noChangeShapeType="1" noTextEdit="1"/>
          </p:cNvSpPr>
          <p:nvPr/>
        </p:nvSpPr>
        <p:spPr bwMode="auto">
          <a:xfrm>
            <a:off x="1403350" y="4292600"/>
            <a:ext cx="6143625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spc="720">
              <a:ln w="9525" cap="sq">
                <a:solidFill>
                  <a:schemeClr val="tx2"/>
                </a:solidFill>
                <a:round/>
                <a:headEnd type="none" w="sm" len="sm"/>
                <a:tailEnd type="none" w="sm" len="sm"/>
              </a:ln>
              <a:gradFill rotWithShape="1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/>
                </a:out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3100" y="4749800"/>
            <a:ext cx="8229600" cy="138430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Колониальная империя Великобритании.</a:t>
            </a:r>
            <a:endParaRPr lang="ru-RU" dirty="0"/>
          </a:p>
        </p:txBody>
      </p:sp>
      <p:pic>
        <p:nvPicPr>
          <p:cNvPr id="5123" name="Picture 1051" descr="Файл:UK Royal Coat of Arms.sv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84438" y="0"/>
            <a:ext cx="4129087" cy="41148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2" descr="F:\великобритания\english-languag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7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512152" y="5589240"/>
            <a:ext cx="8229600" cy="1384301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2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Самая обширная колониальная империя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620713"/>
            <a:ext cx="4324350" cy="57864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По мере проникновения России в Среднюю Азию, Великобритания усиливала попытки завладеть Афганистаном. </a:t>
            </a:r>
          </a:p>
          <a:p>
            <a:pPr algn="ctr">
              <a:defRPr/>
            </a:pPr>
            <a:r>
              <a:rPr lang="ru-RU" dirty="0" smtClean="0"/>
              <a:t>1878-1881гг-англо-афганская война. Однако полностью подчинить афганские племена не удалось.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5343525"/>
            <a:ext cx="4038600" cy="676275"/>
          </a:xfrm>
        </p:spPr>
        <p:txBody>
          <a:bodyPr/>
          <a:lstStyle/>
          <a:p>
            <a:pPr algn="ctr">
              <a:defRPr/>
            </a:pPr>
            <a:r>
              <a:rPr lang="ru-RU" dirty="0" smtClean="0">
                <a:solidFill>
                  <a:srgbClr val="FFFFFF"/>
                </a:solidFill>
              </a:rPr>
              <a:t>1878-1881гг</a:t>
            </a:r>
            <a:r>
              <a:rPr lang="ru-RU" dirty="0">
                <a:solidFill>
                  <a:srgbClr val="FFFFFF"/>
                </a:solidFill>
              </a:rPr>
              <a:t>.</a:t>
            </a:r>
            <a:r>
              <a:rPr lang="ru-RU" dirty="0" smtClean="0">
                <a:solidFill>
                  <a:srgbClr val="FFFFFF"/>
                </a:solidFill>
              </a:rPr>
              <a:t>-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ru-RU" dirty="0" smtClean="0">
                <a:solidFill>
                  <a:srgbClr val="FFFFFF"/>
                </a:solidFill>
              </a:rPr>
              <a:t>англо-афганская </a:t>
            </a:r>
            <a:r>
              <a:rPr lang="ru-RU" dirty="0">
                <a:solidFill>
                  <a:srgbClr val="FFFFFF"/>
                </a:solidFill>
              </a:rPr>
              <a:t>война.</a:t>
            </a:r>
            <a:endParaRPr lang="ru-RU" dirty="0"/>
          </a:p>
        </p:txBody>
      </p:sp>
      <p:pic>
        <p:nvPicPr>
          <p:cNvPr id="717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620713"/>
            <a:ext cx="4541837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819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9" y="3275806"/>
            <a:ext cx="3298825" cy="3298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37188" y="222250"/>
            <a:ext cx="3168650" cy="3228975"/>
          </a:xfrm>
        </p:spPr>
      </p:pic>
      <p:sp>
        <p:nvSpPr>
          <p:cNvPr id="7" name="Прямоугольник 6"/>
          <p:cNvSpPr/>
          <p:nvPr/>
        </p:nvSpPr>
        <p:spPr>
          <a:xfrm>
            <a:off x="-144462" y="0"/>
            <a:ext cx="4572000" cy="40068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 eaLnBrk="0" hangingPunct="0">
              <a:spcBef>
                <a:spcPct val="20000"/>
              </a:spcBef>
              <a:buClr>
                <a:srgbClr val="FFCC00"/>
              </a:buClr>
              <a:buSzPct val="120000"/>
              <a:buFontTx/>
              <a:buChar char="•"/>
              <a:defRPr/>
            </a:pPr>
            <a:r>
              <a:rPr lang="ru-RU" sz="2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В к.</a:t>
            </a:r>
            <a:r>
              <a:rPr lang="en-US" sz="2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XIX</a:t>
            </a:r>
            <a:r>
              <a:rPr lang="ru-RU" sz="2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 века англичане активизируют колониальную экспансию в Африке.</a:t>
            </a:r>
          </a:p>
          <a:p>
            <a:pPr marL="342900" indent="-342900" algn="ctr" eaLnBrk="0" hangingPunct="0">
              <a:spcBef>
                <a:spcPct val="20000"/>
              </a:spcBef>
              <a:buClr>
                <a:srgbClr val="FFCC00"/>
              </a:buClr>
              <a:buSzPct val="120000"/>
              <a:buFontTx/>
              <a:buChar char="•"/>
              <a:defRPr/>
            </a:pPr>
            <a:r>
              <a:rPr lang="ru-RU" sz="2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Воспользовавшись ослаблением Франции, Великобритания оккупирует Египет и превращает его в зависимое государство.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FFCC00"/>
              </a:buClr>
              <a:buSzPct val="120000"/>
              <a:buFontTx/>
              <a:buChar char="•"/>
              <a:defRPr/>
            </a:pPr>
            <a:endParaRPr lang="ru-RU" sz="28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24525" y="1052513"/>
            <a:ext cx="1296988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kern="0" dirty="0">
                <a:solidFill>
                  <a:schemeClr val="bg1"/>
                </a:solidFill>
                <a:latin typeface="Tahoma"/>
              </a:rPr>
              <a:t>Египет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65250" y="4664075"/>
            <a:ext cx="1171575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kern="0" dirty="0">
                <a:solidFill>
                  <a:schemeClr val="bg1"/>
                </a:solidFill>
                <a:latin typeface="Tahoma"/>
              </a:rPr>
              <a:t>Судан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31286" y="3927951"/>
            <a:ext cx="4572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 eaLnBrk="0" hangingPunct="0">
              <a:spcBef>
                <a:spcPct val="20000"/>
              </a:spcBef>
              <a:buClr>
                <a:srgbClr val="FFCC00"/>
              </a:buClr>
              <a:buSzPct val="120000"/>
              <a:buFontTx/>
              <a:buChar char="•"/>
              <a:defRPr/>
            </a:pPr>
            <a:r>
              <a:rPr lang="ru-RU" sz="2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После долгой войны (1885-1898гг) Великобритания овладела Суданом.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-323850" y="355600"/>
            <a:ext cx="4608513" cy="5715000"/>
          </a:xfrm>
        </p:spPr>
        <p:txBody>
          <a:bodyPr>
            <a:normAutofit lnSpcReduction="10000"/>
          </a:bodyPr>
          <a:lstStyle/>
          <a:p>
            <a:pPr algn="ctr">
              <a:defRPr/>
            </a:pPr>
            <a:r>
              <a:rPr lang="ru-RU" sz="2400" dirty="0" smtClean="0"/>
              <a:t>Другое направление британской экспансии – Южная Африка. Особую роль в захвате этих территорий сыграл </a:t>
            </a:r>
            <a:r>
              <a:rPr lang="ru-RU" sz="2400" dirty="0" err="1" smtClean="0"/>
              <a:t>Сесил</a:t>
            </a:r>
            <a:r>
              <a:rPr lang="ru-RU" sz="2400" dirty="0" smtClean="0"/>
              <a:t> </a:t>
            </a:r>
            <a:r>
              <a:rPr lang="ru-RU" sz="2400" dirty="0" err="1" smtClean="0"/>
              <a:t>Родс</a:t>
            </a:r>
            <a:r>
              <a:rPr lang="ru-RU" sz="2400" dirty="0" smtClean="0"/>
              <a:t>. Он хотел создать сплошную полосу британских владений, связанных сетью ж/д. Это принесло бы огромные прибыли. Помехой на этом пути стали республики Трансвааль и Оранжевая, основанные потомками белых переселенцев из Голландии. </a:t>
            </a:r>
            <a:endParaRPr lang="ru-RU" sz="24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endParaRPr lang="ru-RU" dirty="0"/>
          </a:p>
        </p:txBody>
      </p:sp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564904"/>
            <a:ext cx="3962400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2192338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288" y="4508500"/>
            <a:ext cx="8353425" cy="1739900"/>
          </a:xfrm>
        </p:spPr>
        <p:txBody>
          <a:bodyPr/>
          <a:lstStyle/>
          <a:p>
            <a:pPr algn="ctr">
              <a:defRPr/>
            </a:pPr>
            <a:r>
              <a:rPr lang="ru-RU" dirty="0"/>
              <a:t>Долгая англо-бурская война (1899-1902) завершилась присоединением бурских республик. В 1910г. Здесь </a:t>
            </a:r>
            <a:r>
              <a:rPr lang="ru-RU" dirty="0" smtClean="0"/>
              <a:t>был создан доминион</a:t>
            </a:r>
            <a:r>
              <a:rPr lang="en-US" dirty="0" smtClean="0"/>
              <a:t> </a:t>
            </a:r>
            <a:r>
              <a:rPr lang="ru-RU" dirty="0" smtClean="0"/>
              <a:t>-</a:t>
            </a:r>
            <a:r>
              <a:rPr lang="en-US" dirty="0" smtClean="0"/>
              <a:t> </a:t>
            </a:r>
            <a:r>
              <a:rPr lang="ru-RU" dirty="0" smtClean="0"/>
              <a:t>Южно-Африканский </a:t>
            </a:r>
            <a:r>
              <a:rPr lang="ru-RU" dirty="0"/>
              <a:t>Союз.</a:t>
            </a:r>
          </a:p>
          <a:p>
            <a:pPr algn="ctr">
              <a:defRPr/>
            </a:pPr>
            <a:endParaRPr lang="ru-RU" dirty="0"/>
          </a:p>
        </p:txBody>
      </p:sp>
      <p:pic>
        <p:nvPicPr>
          <p:cNvPr id="10244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333375"/>
            <a:ext cx="8280400" cy="41402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27"/>
          <p:cNvSpPr>
            <a:spLocks noChangeArrowheads="1" noChangeShapeType="1" noTextEdit="1"/>
          </p:cNvSpPr>
          <p:nvPr/>
        </p:nvSpPr>
        <p:spPr bwMode="auto">
          <a:xfrm>
            <a:off x="1403350" y="4292600"/>
            <a:ext cx="6143625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spc="720">
              <a:ln w="9525" cap="sq">
                <a:solidFill>
                  <a:schemeClr val="tx2"/>
                </a:solidFill>
                <a:round/>
                <a:headEnd type="none" w="sm" len="sm"/>
                <a:tailEnd type="none" w="sm" len="sm"/>
              </a:ln>
              <a:gradFill rotWithShape="1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/>
                </a:out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3100" y="4749800"/>
            <a:ext cx="8229600" cy="138430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Колониальные захваты Франции.</a:t>
            </a:r>
            <a:endParaRPr lang="ru-RU" dirty="0"/>
          </a:p>
        </p:txBody>
      </p:sp>
      <p:pic>
        <p:nvPicPr>
          <p:cNvPr id="11268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55925" y="620713"/>
            <a:ext cx="3038475" cy="3455987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File:Empirecolonialfrançais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328738"/>
            <a:ext cx="8518525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1384300"/>
          </a:xfrm>
        </p:spPr>
        <p:txBody>
          <a:bodyPr/>
          <a:lstStyle/>
          <a:p>
            <a:pPr>
              <a:defRPr/>
            </a:pPr>
            <a:r>
              <a:rPr lang="ru-RU" sz="3600" dirty="0" smtClean="0">
                <a:solidFill>
                  <a:schemeClr val="bg2"/>
                </a:solidFill>
              </a:rPr>
              <a:t>Вторая колониальная держава мира.</a:t>
            </a:r>
            <a:endParaRPr lang="ru-RU" sz="36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68263"/>
            <a:ext cx="5148263" cy="4114800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ru-RU" sz="2400" dirty="0" smtClean="0"/>
              <a:t>Восстановившись после франко-прусской войны, Франция активизировала колониальную политику. В 1881г. Она устремилась в Азию, где и овладела Индокитаем(Вьетнам, Лаос, Камбоджа).</a:t>
            </a:r>
          </a:p>
          <a:p>
            <a:pPr>
              <a:defRPr/>
            </a:pPr>
            <a:r>
              <a:rPr lang="ru-RU" sz="2400" dirty="0" smtClean="0"/>
              <a:t>Затем власть Франции признали племена Сахары, Западной и Экваториальной Африки.</a:t>
            </a:r>
          </a:p>
          <a:p>
            <a:pPr>
              <a:defRPr/>
            </a:pPr>
            <a:r>
              <a:rPr lang="ru-RU" sz="2400" dirty="0" smtClean="0"/>
              <a:t>Вернуть Египет не удалось, но в борьбе с Германией за Марокко Франция вышла победителем.</a:t>
            </a:r>
          </a:p>
          <a:p>
            <a:pPr>
              <a:defRPr/>
            </a:pPr>
            <a:r>
              <a:rPr lang="ru-RU" sz="2400" dirty="0" smtClean="0"/>
              <a:t>Марокко стала протекторатом Франции.</a:t>
            </a:r>
            <a:endParaRPr lang="ru-RU" sz="2400" dirty="0"/>
          </a:p>
        </p:txBody>
      </p:sp>
      <p:pic>
        <p:nvPicPr>
          <p:cNvPr id="13316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568754"/>
            <a:ext cx="2857500" cy="2857500"/>
          </a:xfrm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188913"/>
            <a:ext cx="2303463" cy="311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508104" y="4274503"/>
            <a:ext cx="1395413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kern="0" dirty="0">
                <a:solidFill>
                  <a:schemeClr val="bg1"/>
                </a:solidFill>
                <a:latin typeface="Tahoma"/>
              </a:rPr>
              <a:t>Марокко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Протекторат – разновидность колониальных владений. По содержанию аналогична доминиону.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3512"/>
            <a:ext cx="9144000" cy="138430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Германия как колониальная держава.</a:t>
            </a:r>
            <a:r>
              <a:rPr lang="ru-RU" kern="10" spc="720" dirty="0" smtClean="0">
                <a:ln w="9525" cap="sq">
                  <a:solidFill>
                    <a:schemeClr val="tx2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cs typeface="Times New Roman"/>
              </a:rPr>
              <a:t/>
            </a:r>
            <a:br>
              <a:rPr lang="ru-RU" kern="10" spc="720" dirty="0" smtClean="0">
                <a:ln w="9525" cap="sq">
                  <a:solidFill>
                    <a:schemeClr val="tx2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cs typeface="Times New Roman"/>
              </a:rPr>
            </a:br>
            <a:endParaRPr lang="ru-RU" dirty="0"/>
          </a:p>
        </p:txBody>
      </p:sp>
      <p:pic>
        <p:nvPicPr>
          <p:cNvPr id="15363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00375" y="428625"/>
            <a:ext cx="3165475" cy="41148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115888"/>
            <a:ext cx="8229600" cy="138430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3600" kern="1200" dirty="0">
                <a:solidFill>
                  <a:srgbClr val="010199"/>
                </a:solidFill>
                <a:effectLst/>
              </a:rPr>
              <a:t>Германская колониальная империя</a:t>
            </a:r>
            <a:r>
              <a:rPr lang="en-US" altLang="ru-RU" sz="3600" kern="1200" dirty="0">
                <a:solidFill>
                  <a:srgbClr val="010199"/>
                </a:solidFill>
                <a:effectLst/>
              </a:rPr>
              <a:t/>
            </a:r>
            <a:br>
              <a:rPr lang="en-US" altLang="ru-RU" sz="3600" kern="1200" dirty="0">
                <a:solidFill>
                  <a:srgbClr val="010199"/>
                </a:solidFill>
                <a:effectLst/>
              </a:rPr>
            </a:br>
            <a:endParaRPr lang="ru-RU" sz="3600" dirty="0">
              <a:solidFill>
                <a:schemeClr val="bg2"/>
              </a:solidFill>
            </a:endParaRPr>
          </a:p>
        </p:txBody>
      </p:sp>
      <p:pic>
        <p:nvPicPr>
          <p:cNvPr id="16387" name="Picture 5" descr="Файл:Deutsche Kolonien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5875"/>
            <a:ext cx="9144000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716463" y="1341438"/>
            <a:ext cx="4143375" cy="4114800"/>
          </a:xfrm>
        </p:spPr>
        <p:txBody>
          <a:bodyPr>
            <a:normAutofit fontScale="92500" lnSpcReduction="20000"/>
          </a:bodyPr>
          <a:lstStyle/>
          <a:p>
            <a:pPr algn="ctr">
              <a:defRPr/>
            </a:pPr>
            <a:r>
              <a:rPr lang="ru-RU" sz="2400" dirty="0" smtClean="0"/>
              <a:t>После победы над Францией на путь колониальных захватов вступает Германия. Ей удалось закрепиться на в Восточной Африке, захватить часть Юго-Западной Африки, Того и Камерун. В Тихом океане она оккупировала часть острова Новая Гвинея и прилегающие архипелаги.</a:t>
            </a:r>
            <a:endParaRPr lang="ru-RU" sz="2400" dirty="0"/>
          </a:p>
        </p:txBody>
      </p:sp>
      <p:pic>
        <p:nvPicPr>
          <p:cNvPr id="17412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4716463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489200" y="2354263"/>
            <a:ext cx="1389063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kern="0" dirty="0">
                <a:solidFill>
                  <a:schemeClr val="bg1"/>
                </a:solidFill>
                <a:latin typeface="Tahoma"/>
              </a:rPr>
              <a:t>Камерун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5143500"/>
            <a:ext cx="8229600" cy="1384300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Колониальная политика США.</a:t>
            </a:r>
            <a:endParaRPr lang="ru-RU" dirty="0"/>
          </a:p>
        </p:txBody>
      </p:sp>
      <p:pic>
        <p:nvPicPr>
          <p:cNvPr id="18435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28875" y="214313"/>
            <a:ext cx="4114800" cy="41148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Файл:GreaterAmericaMap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428750"/>
            <a:ext cx="782320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71500" y="142875"/>
            <a:ext cx="8229600" cy="1384300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bg1"/>
                </a:solidFill>
              </a:rPr>
              <a:t>Колониальные владения США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20483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21785" y="8581"/>
            <a:ext cx="4038600" cy="2690813"/>
          </a:xfrm>
        </p:spPr>
      </p:pic>
      <p:pic>
        <p:nvPicPr>
          <p:cNvPr id="20484" name="Объект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894445"/>
            <a:ext cx="5572125" cy="3956050"/>
          </a:xfrm>
        </p:spPr>
      </p:pic>
      <p:sp>
        <p:nvSpPr>
          <p:cNvPr id="9" name="Прямоугольник 8"/>
          <p:cNvSpPr/>
          <p:nvPr/>
        </p:nvSpPr>
        <p:spPr>
          <a:xfrm>
            <a:off x="107504" y="260648"/>
            <a:ext cx="4537075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В н.</a:t>
            </a:r>
            <a:r>
              <a:rPr lang="en-US" alt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XX</a:t>
            </a:r>
            <a:r>
              <a:rPr lang="ru-RU" alt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 в. в результате войны с Испанией  (1898г)США установили контроль над Филиппинами,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284663" y="188913"/>
            <a:ext cx="4643437" cy="4114800"/>
          </a:xfrm>
        </p:spPr>
        <p:txBody>
          <a:bodyPr/>
          <a:lstStyle/>
          <a:p>
            <a:pPr algn="ctr">
              <a:defRPr/>
            </a:pPr>
            <a:r>
              <a:rPr lang="ru-RU" altLang="ru-RU" sz="2400" b="1" dirty="0" smtClean="0"/>
              <a:t>островами Гуам в Тихом океане и Пуэрто-Рико в Карибском море, Кубой, а так же над Гавайскими островами.</a:t>
            </a:r>
            <a:endParaRPr lang="ru-RU" altLang="ru-RU" sz="2400" b="1" dirty="0"/>
          </a:p>
        </p:txBody>
      </p:sp>
      <p:pic>
        <p:nvPicPr>
          <p:cNvPr id="21509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613" y="2852738"/>
            <a:ext cx="6921500" cy="3740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Объект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88913"/>
            <a:ext cx="4364037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22532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8683" y="0"/>
            <a:ext cx="9162684" cy="6858000"/>
          </a:xfrm>
        </p:spPr>
      </p:pic>
      <p:sp>
        <p:nvSpPr>
          <p:cNvPr id="7" name="Прямоугольник 6"/>
          <p:cNvSpPr/>
          <p:nvPr/>
        </p:nvSpPr>
        <p:spPr>
          <a:xfrm>
            <a:off x="179388" y="153988"/>
            <a:ext cx="4392612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spcBef>
                <a:spcPct val="20000"/>
              </a:spcBef>
              <a:buClr>
                <a:srgbClr val="FFCC00"/>
              </a:buClr>
              <a:buSzPct val="120000"/>
              <a:defRPr/>
            </a:pPr>
            <a:r>
              <a:rPr lang="ru-RU" alt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а так же над Гавайскими островами.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Испано – американская война 1898 года ознаменовала наступление новой эпохи – войн между колониальными державами за передел уже поделённого мира.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0" name="Picture 6" descr="World_1898_empires_colonies_territ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7" y="1916832"/>
            <a:ext cx="8856662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20688" y="404813"/>
            <a:ext cx="8229600" cy="1384300"/>
          </a:xfrm>
        </p:spPr>
        <p:txBody>
          <a:bodyPr/>
          <a:lstStyle/>
          <a:p>
            <a:pPr algn="ctr">
              <a:defRPr/>
            </a:pPr>
            <a:r>
              <a:rPr lang="ru-RU" altLang="ru-RU" dirty="0">
                <a:solidFill>
                  <a:srgbClr val="FFFFCC"/>
                </a:solidFill>
              </a:rPr>
              <a:t>Колониальные владения в 1898 году</a:t>
            </a:r>
            <a:r>
              <a:rPr lang="ru-RU" altLang="ru-RU" dirty="0"/>
              <a:t> </a:t>
            </a:r>
            <a:br>
              <a:rPr lang="ru-RU" altLang="ru-RU" dirty="0"/>
            </a:b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Место для изображения из Интернета 2"/>
          <p:cNvSpPr>
            <a:spLocks noGrp="1"/>
          </p:cNvSpPr>
          <p:nvPr>
            <p:ph type="clipArt" sz="half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ИНТРО (2)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995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1895</TotalTime>
  <Words>367</Words>
  <Application>Microsoft Office PowerPoint</Application>
  <PresentationFormat>Экран (4:3)</PresentationFormat>
  <Paragraphs>33</Paragraphs>
  <Slides>23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Tahoma</vt:lpstr>
      <vt:lpstr>Arial</vt:lpstr>
      <vt:lpstr>Wingdings</vt:lpstr>
      <vt:lpstr>Calibri</vt:lpstr>
      <vt:lpstr>Ион</vt:lpstr>
      <vt:lpstr>Завершение колониального раздела мираа</vt:lpstr>
      <vt:lpstr>Колониальные владения в 1898 году  </vt:lpstr>
      <vt:lpstr>Колониальная империя Великобритании.</vt:lpstr>
      <vt:lpstr>Самая обширная колониальная империя</vt:lpstr>
      <vt:lpstr>Презентация PowerPoint</vt:lpstr>
      <vt:lpstr>Презентация PowerPoint</vt:lpstr>
      <vt:lpstr>Презентация PowerPoint</vt:lpstr>
      <vt:lpstr>Презентация PowerPoint</vt:lpstr>
      <vt:lpstr>Колониальные захваты Франции.</vt:lpstr>
      <vt:lpstr>Вторая колониальная держава мира.</vt:lpstr>
      <vt:lpstr>Презентация PowerPoint</vt:lpstr>
      <vt:lpstr>Презентация PowerPoint</vt:lpstr>
      <vt:lpstr>Германия как колониальная держава. </vt:lpstr>
      <vt:lpstr>Германская колониальная империя </vt:lpstr>
      <vt:lpstr>Презентация PowerPoint</vt:lpstr>
      <vt:lpstr>Колониальная политика США.</vt:lpstr>
      <vt:lpstr>Колониальные владения США</vt:lpstr>
      <vt:lpstr>Презентация PowerPoint</vt:lpstr>
      <vt:lpstr>Презентация PowerPoint</vt:lpstr>
      <vt:lpstr>Презентация PowerPoint</vt:lpstr>
      <vt:lpstr>Презентация PowerPoint</vt:lpstr>
      <vt:lpstr>Колониальные владения в 1898 году  </vt:lpstr>
      <vt:lpstr>Презентация PowerPoint</vt:lpstr>
    </vt:vector>
  </TitlesOfParts>
  <Company>MCIO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Первая мировая война</dc:title>
  <dc:creator>GlebovaVL</dc:creator>
  <cp:lastModifiedBy>Heaven GP</cp:lastModifiedBy>
  <cp:revision>87</cp:revision>
  <dcterms:created xsi:type="dcterms:W3CDTF">2002-06-20T07:19:15Z</dcterms:created>
  <dcterms:modified xsi:type="dcterms:W3CDTF">2016-05-23T20:32:44Z</dcterms:modified>
</cp:coreProperties>
</file>