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04feda92d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04feda92d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70412570fc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70412570fc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70412570fc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70412570fc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70412570fc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70412570fc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70412570fc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70412570fc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70412570fc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70412570fc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0412570fc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70412570fc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70412570fc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70412570fc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70412570fc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70412570fc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jpg"/><Relationship Id="rId4" Type="http://schemas.openxmlformats.org/officeDocument/2006/relationships/image" Target="../media/image10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Relationship Id="rId4" Type="http://schemas.openxmlformats.org/officeDocument/2006/relationships/image" Target="../media/image7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www.youtube.com/watch?v=UxqncAytQyY" TargetMode="Externa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747199" y="243425"/>
            <a:ext cx="8010000" cy="91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b="1" i="0" lang="ru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Государственное учреждение образования</a:t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b="1" i="0" lang="ru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«Гимназия №2 г. Солигорска»</a:t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747200" y="1811950"/>
            <a:ext cx="8103300" cy="91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b="1" i="0" lang="ru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Людмила Антоновна Ларчик</a:t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b="1" lang="ru"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</a:t>
            </a:r>
            <a:r>
              <a:rPr b="1" i="0" lang="ru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читель истории и обществоведения высшей квалификационной категории</a:t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03800" y="3272000"/>
            <a:ext cx="8103300" cy="12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i="0" lang="ru" sz="2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Урок </a:t>
            </a:r>
            <a:r>
              <a:rPr b="1" lang="ru" sz="21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истории Беларуси</a:t>
            </a:r>
            <a:r>
              <a:rPr b="1" i="0" lang="ru" sz="2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b="1" lang="ru" sz="21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r>
              <a:rPr b="1" i="0" lang="ru" sz="2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классе</a:t>
            </a:r>
            <a:endParaRPr b="0" i="0" sz="7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i="0" lang="ru" sz="21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Тема урока : </a:t>
            </a:r>
            <a:endParaRPr b="1" i="0" sz="21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1" lang="ru" sz="21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</a:t>
            </a:r>
            <a:r>
              <a:rPr b="1" lang="ru" sz="21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Внешняя опасность в первой половине XIII в.</a:t>
            </a:r>
            <a:r>
              <a:rPr b="1" lang="ru" sz="21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</a:t>
            </a:r>
            <a:endParaRPr b="0" i="0" sz="7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/>
        </p:nvSpPr>
        <p:spPr>
          <a:xfrm>
            <a:off x="0" y="0"/>
            <a:ext cx="9144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000">
                <a:solidFill>
                  <a:srgbClr val="FF00FF"/>
                </a:solidFill>
              </a:rPr>
              <a:t>1237—1241 гг.</a:t>
            </a:r>
            <a:r>
              <a:rPr b="1" lang="ru" sz="2400">
                <a:solidFill>
                  <a:schemeClr val="dk1"/>
                </a:solidFill>
              </a:rPr>
              <a:t> огромная монгольская орда во главе с ханом Батыем разорила множество древнерусских городов.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000">
                <a:solidFill>
                  <a:srgbClr val="FF00FF"/>
                </a:solidFill>
              </a:rPr>
              <a:t>В декабре 1240 г.</a:t>
            </a:r>
            <a:r>
              <a:rPr b="1" lang="ru" sz="2400">
                <a:solidFill>
                  <a:schemeClr val="dk1"/>
                </a:solidFill>
              </a:rPr>
              <a:t> монголы взяли «мать городов русских» Киев, сожгли Гомель и Могилёв.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</a:rPr>
              <a:t>Во время опустошения Волынской земли </a:t>
            </a:r>
            <a:r>
              <a:rPr b="1" lang="ru" sz="3000">
                <a:solidFill>
                  <a:srgbClr val="FF00FF"/>
                </a:solidFill>
              </a:rPr>
              <a:t>в 1241г. </a:t>
            </a:r>
            <a:endParaRPr b="1" sz="3000">
              <a:solidFill>
                <a:srgbClr val="FF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</a:rPr>
              <a:t>монголы взяли Берестье.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</p:txBody>
      </p:sp>
      <p:pic>
        <p:nvPicPr>
          <p:cNvPr id="114" name="Google Shape;114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3152400"/>
            <a:ext cx="8820150" cy="192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48850" y="0"/>
            <a:ext cx="90951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800">
                <a:solidFill>
                  <a:schemeClr val="accent2"/>
                </a:solidFill>
              </a:rPr>
              <a:t>Домашнее задание:</a:t>
            </a:r>
            <a:endParaRPr sz="4800">
              <a:solidFill>
                <a:schemeClr val="accent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accent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800">
                <a:solidFill>
                  <a:srgbClr val="00FFFF"/>
                </a:solidFill>
              </a:rPr>
              <a:t>§12,</a:t>
            </a:r>
            <a:endParaRPr sz="4800">
              <a:solidFill>
                <a:srgbClr val="00FF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800">
                <a:solidFill>
                  <a:srgbClr val="00FFFF"/>
                </a:solidFill>
              </a:rPr>
              <a:t>вопросы и задания стр. 114,</a:t>
            </a:r>
            <a:endParaRPr sz="4800">
              <a:solidFill>
                <a:srgbClr val="00FF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800">
                <a:solidFill>
                  <a:srgbClr val="00FFFF"/>
                </a:solidFill>
              </a:rPr>
              <a:t>даты, термины.</a:t>
            </a:r>
            <a:endParaRPr sz="4800">
              <a:solidFill>
                <a:srgbClr val="00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180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5"/>
          <p:cNvPicPr preferRelativeResize="0"/>
          <p:nvPr/>
        </p:nvPicPr>
        <p:blipFill rotWithShape="1">
          <a:blip r:embed="rId4">
            <a:alphaModFix/>
          </a:blip>
          <a:srcRect b="0" l="0" r="0" t="28479"/>
          <a:stretch/>
        </p:blipFill>
        <p:spPr>
          <a:xfrm>
            <a:off x="0" y="3427250"/>
            <a:ext cx="9144000" cy="171625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/>
          <p:nvPr/>
        </p:nvSpPr>
        <p:spPr>
          <a:xfrm>
            <a:off x="3964725" y="-167525"/>
            <a:ext cx="4020600" cy="4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/>
        </p:nvSpPr>
        <p:spPr>
          <a:xfrm>
            <a:off x="111750" y="2149900"/>
            <a:ext cx="8920500" cy="6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000">
                <a:solidFill>
                  <a:srgbClr val="FC7B79"/>
                </a:solidFill>
              </a:rPr>
              <a:t>Внешняя опасность в первой половине ХIIIв. </a:t>
            </a:r>
            <a:endParaRPr b="1" sz="3000">
              <a:solidFill>
                <a:srgbClr val="FC7B7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191000"/>
            <a:ext cx="9144000" cy="29525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6"/>
          <p:cNvSpPr txBox="1"/>
          <p:nvPr/>
        </p:nvSpPr>
        <p:spPr>
          <a:xfrm>
            <a:off x="69800" y="55850"/>
            <a:ext cx="8990400" cy="5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b="1" lang="ru" sz="2400">
                <a:solidFill>
                  <a:schemeClr val="dk1"/>
                </a:solidFill>
              </a:rPr>
              <a:t>Кто т</a:t>
            </a:r>
            <a:r>
              <a:rPr b="1" lang="ru" sz="2400">
                <a:solidFill>
                  <a:schemeClr val="dk1"/>
                </a:solidFill>
              </a:rPr>
              <a:t>акие крестоносцы?</a:t>
            </a:r>
            <a:endParaRPr b="1" sz="2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/>
        </p:nvSpPr>
        <p:spPr>
          <a:xfrm>
            <a:off x="69800" y="523500"/>
            <a:ext cx="8271600" cy="4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</a:rPr>
              <a:t>2.  </a:t>
            </a:r>
            <a:r>
              <a:rPr b="1" lang="ru" sz="2400">
                <a:solidFill>
                  <a:schemeClr val="dk1"/>
                </a:solidFill>
              </a:rPr>
              <a:t>Что вам о них известно?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6"/>
          <p:cNvSpPr txBox="1"/>
          <p:nvPr/>
        </p:nvSpPr>
        <p:spPr>
          <a:xfrm>
            <a:off x="-27925" y="1268775"/>
            <a:ext cx="8082900" cy="4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6"/>
          <p:cNvSpPr txBox="1"/>
          <p:nvPr/>
        </p:nvSpPr>
        <p:spPr>
          <a:xfrm>
            <a:off x="69800" y="1037000"/>
            <a:ext cx="8215500" cy="4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</a:rPr>
              <a:t>3.  Когда они появились в Восточной Прибалтике?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7"/>
          <p:cNvPicPr preferRelativeResize="0"/>
          <p:nvPr/>
        </p:nvPicPr>
        <p:blipFill rotWithShape="1">
          <a:blip r:embed="rId3">
            <a:alphaModFix/>
          </a:blip>
          <a:srcRect b="0" l="17072" r="34022" t="0"/>
          <a:stretch/>
        </p:blipFill>
        <p:spPr>
          <a:xfrm>
            <a:off x="6219325" y="41876"/>
            <a:ext cx="2840926" cy="366785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7"/>
          <p:cNvSpPr txBox="1"/>
          <p:nvPr/>
        </p:nvSpPr>
        <p:spPr>
          <a:xfrm>
            <a:off x="125" y="41875"/>
            <a:ext cx="6428700" cy="502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000">
                <a:solidFill>
                  <a:srgbClr val="FF00FF"/>
                </a:solidFill>
              </a:rPr>
              <a:t>Конец XIIв.-</a:t>
            </a:r>
            <a:r>
              <a:rPr b="1" lang="ru" sz="2400">
                <a:solidFill>
                  <a:schemeClr val="dk1"/>
                </a:solidFill>
              </a:rPr>
              <a:t> в устье Западной Двины 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</a:rPr>
              <a:t>появились германцы-миссионеры.</a:t>
            </a:r>
            <a:r>
              <a:rPr b="1" lang="ru" sz="3000">
                <a:solidFill>
                  <a:srgbClr val="FF00FF"/>
                </a:solidFill>
              </a:rPr>
              <a:t> </a:t>
            </a:r>
            <a:endParaRPr b="1" sz="3000">
              <a:solidFill>
                <a:srgbClr val="FF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FF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000">
                <a:solidFill>
                  <a:srgbClr val="FF00FF"/>
                </a:solidFill>
              </a:rPr>
              <a:t>1201г.- </a:t>
            </a:r>
            <a:r>
              <a:rPr b="1" lang="ru" sz="2400">
                <a:solidFill>
                  <a:schemeClr val="dk1"/>
                </a:solidFill>
              </a:rPr>
              <a:t>бременский миссионер, назначенный ливонским епископом (позднее — архиепископом)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FFFF"/>
                </a:solidFill>
              </a:rPr>
              <a:t>Альберт</a:t>
            </a:r>
            <a:r>
              <a:rPr b="1" lang="ru" sz="2400">
                <a:solidFill>
                  <a:schemeClr val="dk1"/>
                </a:solidFill>
              </a:rPr>
              <a:t> основал в устье Западной Двины крепость </a:t>
            </a:r>
            <a:r>
              <a:rPr b="1" lang="ru" sz="2400">
                <a:solidFill>
                  <a:srgbClr val="FF00FF"/>
                </a:solidFill>
              </a:rPr>
              <a:t>Ригу</a:t>
            </a:r>
            <a:r>
              <a:rPr b="1" lang="ru" sz="2400">
                <a:solidFill>
                  <a:schemeClr val="dk1"/>
                </a:solidFill>
              </a:rPr>
              <a:t>.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000">
                <a:solidFill>
                  <a:srgbClr val="FF00FF"/>
                </a:solidFill>
              </a:rPr>
              <a:t>1202г.-</a:t>
            </a:r>
            <a:r>
              <a:rPr b="1" lang="ru" sz="2400">
                <a:solidFill>
                  <a:schemeClr val="dk1"/>
                </a:solidFill>
              </a:rPr>
              <a:t> создание военно-монашеского орден меченосцев (орден братьев меча).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/>
        </p:nvSpPr>
        <p:spPr>
          <a:xfrm>
            <a:off x="0" y="76200"/>
            <a:ext cx="35910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</a:rPr>
              <a:t>Какие цели преследовали рыцари-крестоносцы в Прибалтике?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</a:rPr>
              <a:t>На основании карты, скажите, как их планы противоречили интересам Полоцка?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</a:rPr>
              <a:t>Чем закончилось противостояние?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</a:rPr>
              <a:t>стр. 110.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24250" y="0"/>
            <a:ext cx="561975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/>
        </p:nvSpPr>
        <p:spPr>
          <a:xfrm>
            <a:off x="95250" y="2719975"/>
            <a:ext cx="9048600" cy="23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000">
                <a:solidFill>
                  <a:srgbClr val="FF00FF"/>
                </a:solidFill>
              </a:rPr>
              <a:t>1210г.-</a:t>
            </a:r>
            <a:r>
              <a:rPr b="1" lang="ru" sz="2400">
                <a:solidFill>
                  <a:schemeClr val="dk1"/>
                </a:solidFill>
              </a:rPr>
              <a:t> Полоцк и Рига заключили мир, по которому для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</a:rPr>
              <a:t>полоцких купцов был открыт свободный путь по Двине.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000">
                <a:solidFill>
                  <a:srgbClr val="FF00FF"/>
                </a:solidFill>
              </a:rPr>
              <a:t>1216 г.- </a:t>
            </a:r>
            <a:r>
              <a:rPr b="1" lang="ru" sz="2400">
                <a:solidFill>
                  <a:schemeClr val="dk1"/>
                </a:solidFill>
              </a:rPr>
              <a:t>поражение Полоцкого княжества в борьбе с крестоносцами,  потеря дани с прибалтийских племен и княжеств- Герцикского и Кукенойсского.</a:t>
            </a:r>
            <a:endParaRPr b="1"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</p:txBody>
      </p:sp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950"/>
            <a:ext cx="8867776" cy="250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8518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15600" y="0"/>
            <a:ext cx="2228400" cy="240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История Средних веков.&#10;&#10;В самом начале XIII в. из сердца Азии — монгольских степей — на историческую арену вышли племена, которые потрясли своими грандиозными завоеваниями гигантские пространства Евразии — от Кореи на востоке до Адриатического моря на западе, от верховьев Волги на севере, до Месопотамии и Бирмы на юге. Подробнее о монгольских завоеваниях читатайте здесь https://sitekid.ru/istoriya/veliki_srazheniya/zavoevaniya_mongolov.html" id="107" name="Google Shape;107;p21" title="Завоевания монголов. Анимированная карта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625" y="57150"/>
            <a:ext cx="5505450" cy="5038725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1"/>
          <p:cNvSpPr txBox="1"/>
          <p:nvPr/>
        </p:nvSpPr>
        <p:spPr>
          <a:xfrm>
            <a:off x="5553075" y="895350"/>
            <a:ext cx="3591000" cy="23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00">
                <a:solidFill>
                  <a:schemeClr val="dk1"/>
                </a:solidFill>
              </a:rPr>
              <a:t>Чем можно объяснить тот факт, что белорусские земли не попали в зависимость от Золотой Орды?</a:t>
            </a:r>
            <a:endParaRPr b="1" sz="2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