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A8DA7-2332-4DD1-BFDD-E12212EE24F2}" type="doc">
      <dgm:prSet loTypeId="urn:microsoft.com/office/officeart/2005/8/layout/radial4" loCatId="relationship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9BA851E-F4EB-4CB1-B818-74015423F778}">
      <dgm:prSet phldrT="[Текст]"/>
      <dgm:spPr/>
      <dgm:t>
        <a:bodyPr/>
        <a:lstStyle/>
        <a:p>
          <a:r>
            <a:rPr lang="ru-RU" dirty="0" smtClean="0"/>
            <a:t>Речь </a:t>
          </a:r>
          <a:r>
            <a:rPr lang="ru-RU" dirty="0" err="1" smtClean="0"/>
            <a:t>Посполитая</a:t>
          </a:r>
          <a:endParaRPr lang="ru-RU" dirty="0"/>
        </a:p>
      </dgm:t>
    </dgm:pt>
    <dgm:pt modelId="{4917A800-168C-4E81-9915-F4624E1DC09F}" type="parTrans" cxnId="{7428F480-25A6-402F-9A15-9D94D3AF63E4}">
      <dgm:prSet/>
      <dgm:spPr/>
      <dgm:t>
        <a:bodyPr/>
        <a:lstStyle/>
        <a:p>
          <a:endParaRPr lang="ru-RU"/>
        </a:p>
      </dgm:t>
    </dgm:pt>
    <dgm:pt modelId="{570C36F0-F481-4B96-9BE1-4283DA777CD9}" type="sibTrans" cxnId="{7428F480-25A6-402F-9A15-9D94D3AF63E4}">
      <dgm:prSet/>
      <dgm:spPr/>
      <dgm:t>
        <a:bodyPr/>
        <a:lstStyle/>
        <a:p>
          <a:endParaRPr lang="ru-RU"/>
        </a:p>
      </dgm:t>
    </dgm:pt>
    <dgm:pt modelId="{DC1368E7-46B9-429E-84E8-82FA405D6A67}">
      <dgm:prSet phldrT="[Текст]"/>
      <dgm:spPr/>
      <dgm:t>
        <a:bodyPr/>
        <a:lstStyle/>
        <a:p>
          <a:r>
            <a:rPr lang="ru-RU" dirty="0" smtClean="0"/>
            <a:t>Польское королевство</a:t>
          </a:r>
          <a:endParaRPr lang="ru-RU" dirty="0"/>
        </a:p>
      </dgm:t>
    </dgm:pt>
    <dgm:pt modelId="{E8EFF336-CBB3-4E85-AC26-CF6878892223}" type="parTrans" cxnId="{5047D1C0-148C-4AE8-ACF0-C7F0D9EC27AB}">
      <dgm:prSet/>
      <dgm:spPr/>
      <dgm:t>
        <a:bodyPr/>
        <a:lstStyle/>
        <a:p>
          <a:endParaRPr lang="ru-RU"/>
        </a:p>
      </dgm:t>
    </dgm:pt>
    <dgm:pt modelId="{4872712B-C386-4282-8093-83AF691572CA}" type="sibTrans" cxnId="{5047D1C0-148C-4AE8-ACF0-C7F0D9EC27AB}">
      <dgm:prSet/>
      <dgm:spPr/>
      <dgm:t>
        <a:bodyPr/>
        <a:lstStyle/>
        <a:p>
          <a:endParaRPr lang="ru-RU"/>
        </a:p>
      </dgm:t>
    </dgm:pt>
    <dgm:pt modelId="{BDB56490-6F9E-43D1-AD6A-DC0DFAEE3BC8}">
      <dgm:prSet phldrT="[Текст]"/>
      <dgm:spPr/>
      <dgm:t>
        <a:bodyPr/>
        <a:lstStyle/>
        <a:p>
          <a:r>
            <a:rPr lang="ru-RU" dirty="0" smtClean="0"/>
            <a:t>Беларусь</a:t>
          </a:r>
          <a:endParaRPr lang="ru-RU" dirty="0"/>
        </a:p>
      </dgm:t>
    </dgm:pt>
    <dgm:pt modelId="{EF5872DE-D025-44C4-ADFB-FDEFB6B51E9F}" type="parTrans" cxnId="{182B40AF-4B88-4574-8DA7-E993B5F51D0C}">
      <dgm:prSet/>
      <dgm:spPr/>
      <dgm:t>
        <a:bodyPr/>
        <a:lstStyle/>
        <a:p>
          <a:endParaRPr lang="ru-RU"/>
        </a:p>
      </dgm:t>
    </dgm:pt>
    <dgm:pt modelId="{4AB61FC7-18D6-4FEF-A826-1E631A7D9784}" type="sibTrans" cxnId="{182B40AF-4B88-4574-8DA7-E993B5F51D0C}">
      <dgm:prSet/>
      <dgm:spPr/>
      <dgm:t>
        <a:bodyPr/>
        <a:lstStyle/>
        <a:p>
          <a:endParaRPr lang="ru-RU"/>
        </a:p>
      </dgm:t>
    </dgm:pt>
    <dgm:pt modelId="{B7006556-9AE7-46E6-982E-1E3223490B9D}">
      <dgm:prSet phldrT="[Текст]"/>
      <dgm:spPr/>
      <dgm:t>
        <a:bodyPr/>
        <a:lstStyle/>
        <a:p>
          <a:r>
            <a:rPr lang="ru-RU" dirty="0" smtClean="0"/>
            <a:t>большая часть Украины</a:t>
          </a:r>
          <a:endParaRPr lang="ru-RU" dirty="0"/>
        </a:p>
      </dgm:t>
    </dgm:pt>
    <dgm:pt modelId="{107B5677-3131-47C0-B097-ED3D80D7D4F9}" type="parTrans" cxnId="{B82296F5-D31C-44EE-982B-F2CF6ED93109}">
      <dgm:prSet/>
      <dgm:spPr/>
      <dgm:t>
        <a:bodyPr/>
        <a:lstStyle/>
        <a:p>
          <a:endParaRPr lang="ru-RU"/>
        </a:p>
      </dgm:t>
    </dgm:pt>
    <dgm:pt modelId="{B96B5266-4932-4E14-9E64-AD836506AE88}" type="sibTrans" cxnId="{B82296F5-D31C-44EE-982B-F2CF6ED93109}">
      <dgm:prSet/>
      <dgm:spPr/>
      <dgm:t>
        <a:bodyPr/>
        <a:lstStyle/>
        <a:p>
          <a:endParaRPr lang="ru-RU"/>
        </a:p>
      </dgm:t>
    </dgm:pt>
    <dgm:pt modelId="{9A49766E-F58E-4C1D-842F-9B5474494108}" type="pres">
      <dgm:prSet presAssocID="{1FCA8DA7-2332-4DD1-BFDD-E12212EE24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A44F73-1056-4491-AEE6-0ECB6ED0C79D}" type="pres">
      <dgm:prSet presAssocID="{89BA851E-F4EB-4CB1-B818-74015423F778}" presName="centerShape" presStyleLbl="node0" presStyleIdx="0" presStyleCnt="1"/>
      <dgm:spPr/>
      <dgm:t>
        <a:bodyPr/>
        <a:lstStyle/>
        <a:p>
          <a:endParaRPr lang="ru-RU"/>
        </a:p>
      </dgm:t>
    </dgm:pt>
    <dgm:pt modelId="{40612F35-E1DD-40AE-8547-9F874128F446}" type="pres">
      <dgm:prSet presAssocID="{E8EFF336-CBB3-4E85-AC26-CF687889222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CD8D13C-6193-4A12-8D8F-4CA0104385FD}" type="pres">
      <dgm:prSet presAssocID="{DC1368E7-46B9-429E-84E8-82FA405D6A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E18BB-6E08-43CC-84CA-B025A9862155}" type="pres">
      <dgm:prSet presAssocID="{EF5872DE-D025-44C4-ADFB-FDEFB6B51E9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B286E8A-11BB-446E-85EE-3C5CF29E0F1C}" type="pres">
      <dgm:prSet presAssocID="{BDB56490-6F9E-43D1-AD6A-DC0DFAEE3B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134C-D951-4867-8342-F1344C3FEF9A}" type="pres">
      <dgm:prSet presAssocID="{107B5677-3131-47C0-B097-ED3D80D7D4F9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A30A17C-BB65-4793-8456-7A7FEB982B50}" type="pres">
      <dgm:prSet presAssocID="{B7006556-9AE7-46E6-982E-1E3223490B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E84A2-ADC1-4E2F-8AA3-11156CB994D9}" type="presOf" srcId="{107B5677-3131-47C0-B097-ED3D80D7D4F9}" destId="{2A5F134C-D951-4867-8342-F1344C3FEF9A}" srcOrd="0" destOrd="0" presId="urn:microsoft.com/office/officeart/2005/8/layout/radial4"/>
    <dgm:cxn modelId="{EDC0DB05-62AE-4DAE-9EE7-01DD9BE2ED88}" type="presOf" srcId="{EF5872DE-D025-44C4-ADFB-FDEFB6B51E9F}" destId="{E55E18BB-6E08-43CC-84CA-B025A9862155}" srcOrd="0" destOrd="0" presId="urn:microsoft.com/office/officeart/2005/8/layout/radial4"/>
    <dgm:cxn modelId="{7428F480-25A6-402F-9A15-9D94D3AF63E4}" srcId="{1FCA8DA7-2332-4DD1-BFDD-E12212EE24F2}" destId="{89BA851E-F4EB-4CB1-B818-74015423F778}" srcOrd="0" destOrd="0" parTransId="{4917A800-168C-4E81-9915-F4624E1DC09F}" sibTransId="{570C36F0-F481-4B96-9BE1-4283DA777CD9}"/>
    <dgm:cxn modelId="{5047D1C0-148C-4AE8-ACF0-C7F0D9EC27AB}" srcId="{89BA851E-F4EB-4CB1-B818-74015423F778}" destId="{DC1368E7-46B9-429E-84E8-82FA405D6A67}" srcOrd="0" destOrd="0" parTransId="{E8EFF336-CBB3-4E85-AC26-CF6878892223}" sibTransId="{4872712B-C386-4282-8093-83AF691572CA}"/>
    <dgm:cxn modelId="{D70F9D9B-AC1B-4884-BB77-BBB540B638E4}" type="presOf" srcId="{E8EFF336-CBB3-4E85-AC26-CF6878892223}" destId="{40612F35-E1DD-40AE-8547-9F874128F446}" srcOrd="0" destOrd="0" presId="urn:microsoft.com/office/officeart/2005/8/layout/radial4"/>
    <dgm:cxn modelId="{B82296F5-D31C-44EE-982B-F2CF6ED93109}" srcId="{89BA851E-F4EB-4CB1-B818-74015423F778}" destId="{B7006556-9AE7-46E6-982E-1E3223490B9D}" srcOrd="2" destOrd="0" parTransId="{107B5677-3131-47C0-B097-ED3D80D7D4F9}" sibTransId="{B96B5266-4932-4E14-9E64-AD836506AE88}"/>
    <dgm:cxn modelId="{1628E8CB-6933-4076-AF4E-D9366E61733E}" type="presOf" srcId="{BDB56490-6F9E-43D1-AD6A-DC0DFAEE3BC8}" destId="{5B286E8A-11BB-446E-85EE-3C5CF29E0F1C}" srcOrd="0" destOrd="0" presId="urn:microsoft.com/office/officeart/2005/8/layout/radial4"/>
    <dgm:cxn modelId="{C08C6DA8-E891-4AE4-9A42-18A8D4032E02}" type="presOf" srcId="{1FCA8DA7-2332-4DD1-BFDD-E12212EE24F2}" destId="{9A49766E-F58E-4C1D-842F-9B5474494108}" srcOrd="0" destOrd="0" presId="urn:microsoft.com/office/officeart/2005/8/layout/radial4"/>
    <dgm:cxn modelId="{2F8A6EEC-452B-4326-9387-92D957BF25CE}" type="presOf" srcId="{89BA851E-F4EB-4CB1-B818-74015423F778}" destId="{48A44F73-1056-4491-AEE6-0ECB6ED0C79D}" srcOrd="0" destOrd="0" presId="urn:microsoft.com/office/officeart/2005/8/layout/radial4"/>
    <dgm:cxn modelId="{1750A4D3-FFA3-495A-980E-570776BFDEE7}" type="presOf" srcId="{DC1368E7-46B9-429E-84E8-82FA405D6A67}" destId="{BCD8D13C-6193-4A12-8D8F-4CA0104385FD}" srcOrd="0" destOrd="0" presId="urn:microsoft.com/office/officeart/2005/8/layout/radial4"/>
    <dgm:cxn modelId="{182B40AF-4B88-4574-8DA7-E993B5F51D0C}" srcId="{89BA851E-F4EB-4CB1-B818-74015423F778}" destId="{BDB56490-6F9E-43D1-AD6A-DC0DFAEE3BC8}" srcOrd="1" destOrd="0" parTransId="{EF5872DE-D025-44C4-ADFB-FDEFB6B51E9F}" sibTransId="{4AB61FC7-18D6-4FEF-A826-1E631A7D9784}"/>
    <dgm:cxn modelId="{A6002EFF-EC5F-422C-A729-6DCEA48F17C8}" type="presOf" srcId="{B7006556-9AE7-46E6-982E-1E3223490B9D}" destId="{4A30A17C-BB65-4793-8456-7A7FEB982B50}" srcOrd="0" destOrd="0" presId="urn:microsoft.com/office/officeart/2005/8/layout/radial4"/>
    <dgm:cxn modelId="{4AB748EA-DC1E-4814-9FA8-2CF825F353BA}" type="presParOf" srcId="{9A49766E-F58E-4C1D-842F-9B5474494108}" destId="{48A44F73-1056-4491-AEE6-0ECB6ED0C79D}" srcOrd="0" destOrd="0" presId="urn:microsoft.com/office/officeart/2005/8/layout/radial4"/>
    <dgm:cxn modelId="{F3394929-06C6-40A9-96FF-0B95178F3E76}" type="presParOf" srcId="{9A49766E-F58E-4C1D-842F-9B5474494108}" destId="{40612F35-E1DD-40AE-8547-9F874128F446}" srcOrd="1" destOrd="0" presId="urn:microsoft.com/office/officeart/2005/8/layout/radial4"/>
    <dgm:cxn modelId="{87F263A6-72DA-4BC9-BD62-F384C5A4761F}" type="presParOf" srcId="{9A49766E-F58E-4C1D-842F-9B5474494108}" destId="{BCD8D13C-6193-4A12-8D8F-4CA0104385FD}" srcOrd="2" destOrd="0" presId="urn:microsoft.com/office/officeart/2005/8/layout/radial4"/>
    <dgm:cxn modelId="{1BF58308-7F8D-48E0-AEA4-01B156FAC31E}" type="presParOf" srcId="{9A49766E-F58E-4C1D-842F-9B5474494108}" destId="{E55E18BB-6E08-43CC-84CA-B025A9862155}" srcOrd="3" destOrd="0" presId="urn:microsoft.com/office/officeart/2005/8/layout/radial4"/>
    <dgm:cxn modelId="{2118983C-6BCF-40A5-985D-8702DA5BF56E}" type="presParOf" srcId="{9A49766E-F58E-4C1D-842F-9B5474494108}" destId="{5B286E8A-11BB-446E-85EE-3C5CF29E0F1C}" srcOrd="4" destOrd="0" presId="urn:microsoft.com/office/officeart/2005/8/layout/radial4"/>
    <dgm:cxn modelId="{128B1B2B-FAEF-49D3-9868-175DF36CEAB3}" type="presParOf" srcId="{9A49766E-F58E-4C1D-842F-9B5474494108}" destId="{2A5F134C-D951-4867-8342-F1344C3FEF9A}" srcOrd="5" destOrd="0" presId="urn:microsoft.com/office/officeart/2005/8/layout/radial4"/>
    <dgm:cxn modelId="{1881193B-B68A-4790-A7F8-3700157DAF11}" type="presParOf" srcId="{9A49766E-F58E-4C1D-842F-9B5474494108}" destId="{4A30A17C-BB65-4793-8456-7A7FEB982B50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9/2/2007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9/2/2007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9/2/2007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C:\Documents%20and%20Settings\&#1040;&#1076;&#1084;&#1080;&#1085;\&#1052;&#1086;&#1080;%20&#1076;&#1086;&#1082;&#1091;&#1084;&#1077;&#1085;&#1090;&#1099;\My%20WebZIP%20Sites\historic_books_item_f00_s00_z0000033\historic.ru\books\item\f00\s00\z0000034\map12.shtml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C:\Documents%20and%20Settings\&#1040;&#1076;&#1084;&#1080;&#1085;\&#1052;&#1086;&#1080;%20&#1076;&#1086;&#1082;&#1091;&#1084;&#1077;&#1085;&#1090;&#1099;\My%20WebZIP%20Sites\historic_books_item_f00_s00_z0000033\historic.ru\books\item\f00\s00\z0000034\map12.shtml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Всемирная история, 10 класс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Славянские народы в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XVII-XVIII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вв.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t4q090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6000" contrast="24000"/>
          </a:blip>
          <a:srcRect t="8752" b="8752"/>
          <a:stretch>
            <a:fillRect/>
          </a:stretch>
        </p:blipFill>
        <p:spPr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5001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Лицей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Ивацевичи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488668"/>
            <a:ext cx="15001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Ситник П.В.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Славянские народы под властью Габсбургов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143380"/>
            <a:ext cx="8858312" cy="2571744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Сильно возрос феодальный гнёт: была установлена полная личная зависимость крестьян от помещика, размер барщины доходил до 4-6 дней в неделю, а налоги </a:t>
            </a:r>
            <a:r>
              <a:rPr lang="ru-RU" sz="1800" dirty="0" err="1" smtClean="0"/>
              <a:t>погло-щали</a:t>
            </a:r>
            <a:r>
              <a:rPr lang="ru-RU" sz="1800" dirty="0" smtClean="0"/>
              <a:t> до 75% дохода крестьян. В ответ росла борьба городского и сельского населения, нередко принимавшая форму восстаний.</a:t>
            </a:r>
          </a:p>
          <a:p>
            <a:pPr marL="0" indent="180975" algn="just">
              <a:buNone/>
            </a:pPr>
            <a:r>
              <a:rPr lang="ru-RU" sz="1800" dirty="0" smtClean="0"/>
              <a:t>Отмена в Чехии в начале 80-х гг. </a:t>
            </a:r>
            <a:r>
              <a:rPr lang="en-US" sz="1800" dirty="0" smtClean="0"/>
              <a:t>XVIII</a:t>
            </a:r>
            <a:r>
              <a:rPr lang="ru-RU" sz="1800" dirty="0" smtClean="0"/>
              <a:t> в. личной зависимости крестьян, признание </a:t>
            </a:r>
            <a:r>
              <a:rPr lang="ru-RU" sz="1800" dirty="0" err="1" smtClean="0"/>
              <a:t>ре-лигиозных</a:t>
            </a:r>
            <a:r>
              <a:rPr lang="ru-RU" sz="1800" dirty="0" smtClean="0"/>
              <a:t> свобод, ослабление цензуры и другие меры привели к росту национального самосознания, развитию национального движения, бурному развитию национальной культуры («Чешское возрождение»). Однако Чехия по-прежнему оставалась в составе Австрийской империи.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1928802"/>
            <a:ext cx="32861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Оломоуц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середине XVIII в. Гравюра Ф. Б. Вернера.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Оломоуц в середине XVIII в. Гравюра Ф. Б. Вернера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429124" y="1714488"/>
            <a:ext cx="3810000" cy="2419351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Славянские народы под властью Габсбургов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143512"/>
            <a:ext cx="8858312" cy="1571636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конце </a:t>
            </a:r>
            <a:r>
              <a:rPr lang="en-US" sz="1800" dirty="0" smtClean="0"/>
              <a:t>XVII</a:t>
            </a:r>
            <a:r>
              <a:rPr lang="ru-RU" sz="1800" dirty="0" smtClean="0"/>
              <a:t> в. в результате австро-турецкой войны было ликвидировано турецкое господство в Южной Словакии, которая в составе венгерского королевства вошла в </a:t>
            </a:r>
            <a:r>
              <a:rPr lang="ru-RU" sz="1800" dirty="0" err="1" smtClean="0"/>
              <a:t>им-перию</a:t>
            </a:r>
            <a:r>
              <a:rPr lang="ru-RU" sz="1800" dirty="0" smtClean="0"/>
              <a:t> Габсбургов. </a:t>
            </a:r>
          </a:p>
          <a:p>
            <a:pPr marL="0" indent="180975" algn="just">
              <a:buNone/>
            </a:pPr>
            <a:r>
              <a:rPr lang="ru-RU" sz="1800" dirty="0" smtClean="0"/>
              <a:t>В конце </a:t>
            </a:r>
            <a:r>
              <a:rPr lang="en-US" sz="1800" dirty="0" smtClean="0"/>
              <a:t>XVIII</a:t>
            </a:r>
            <a:r>
              <a:rPr lang="ru-RU" sz="1800" dirty="0" smtClean="0"/>
              <a:t> в. развёртывается словацкое национально-просветительное движение за восстановление национальной культуры.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3136612"/>
            <a:ext cx="15716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Трнава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Гравюра XVI в.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Город Трнава. Гравюра XVI в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00430" y="1821645"/>
            <a:ext cx="4559871" cy="32147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Южные славяне под властью Турции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429108"/>
            <a:ext cx="8858312" cy="2428892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</a:t>
            </a:r>
            <a:r>
              <a:rPr lang="en-US" sz="1800" dirty="0" smtClean="0"/>
              <a:t>XVII</a:t>
            </a:r>
            <a:r>
              <a:rPr lang="ru-RU" sz="1800" dirty="0" smtClean="0"/>
              <a:t> в., несмотря на начало упадка Османской империи, она по-прежнему владела обширными территориями в Азии, Европе и Африке.</a:t>
            </a:r>
          </a:p>
          <a:p>
            <a:pPr marL="0" indent="180975" algn="just">
              <a:buNone/>
            </a:pPr>
            <a:r>
              <a:rPr lang="ru-RU" sz="1800" dirty="0" smtClean="0"/>
              <a:t>Среди народов, подвластных Турции, были и южные славяне. Так, ещё в конце </a:t>
            </a:r>
            <a:r>
              <a:rPr lang="en-US" sz="1800" dirty="0" smtClean="0"/>
              <a:t>XV</a:t>
            </a:r>
            <a:r>
              <a:rPr lang="ru-RU" sz="1800" dirty="0" smtClean="0"/>
              <a:t> в. была завоёвана турками Болгария. После крушения Венгерского королевства (1526 г.) почти все </a:t>
            </a:r>
            <a:r>
              <a:rPr lang="ru-RU" sz="1800" dirty="0" err="1" smtClean="0"/>
              <a:t>юго-славянские</a:t>
            </a:r>
            <a:r>
              <a:rPr lang="ru-RU" sz="1800" dirty="0" smtClean="0"/>
              <a:t> земли – Босния и Герцеговина, Македония, Сербия, </a:t>
            </a:r>
            <a:r>
              <a:rPr lang="ru-RU" sz="1800" dirty="0" err="1" smtClean="0"/>
              <a:t>Черного-рия</a:t>
            </a:r>
            <a:r>
              <a:rPr lang="ru-RU" sz="1800" dirty="0" smtClean="0"/>
              <a:t>, большая часть Хорватии – попали под власть турецкого султана.</a:t>
            </a:r>
          </a:p>
          <a:p>
            <a:pPr marL="0" indent="180975" algn="just">
              <a:buNone/>
            </a:pPr>
            <a:r>
              <a:rPr lang="ru-RU" sz="1800" dirty="0" smtClean="0"/>
              <a:t>Исключение составляли Словения и часть Хорватии, находившиеся под властью </a:t>
            </a:r>
            <a:r>
              <a:rPr lang="ru-RU" sz="1800" dirty="0" err="1" smtClean="0"/>
              <a:t>Габс-бургов</a:t>
            </a:r>
            <a:r>
              <a:rPr lang="ru-RU" sz="1800" dirty="0" smtClean="0"/>
              <a:t>, и Далмация, входившая во владения Венеции.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136612"/>
            <a:ext cx="32147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Османская империя в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XVI-XVII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вв.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4" name="Picture 2" descr="Османская империя  и её агрессия в XVI - XVII вв."/>
          <p:cNvPicPr>
            <a:picLocks noChangeAspect="1" noChangeArrowheads="1"/>
          </p:cNvPicPr>
          <p:nvPr/>
        </p:nvPicPr>
        <p:blipFill>
          <a:blip r:embed="rId2"/>
          <a:srcRect t="4928"/>
          <a:stretch>
            <a:fillRect/>
          </a:stretch>
        </p:blipFill>
        <p:spPr bwMode="auto">
          <a:xfrm>
            <a:off x="4071934" y="1643050"/>
            <a:ext cx="4177109" cy="264320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Южные славяне под властью Турции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429108"/>
            <a:ext cx="8858312" cy="2428892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Установление турецкого господства вызвало переселение части славянского </a:t>
            </a:r>
            <a:r>
              <a:rPr lang="ru-RU" sz="1800" dirty="0" err="1" smtClean="0"/>
              <a:t>населе=-ния</a:t>
            </a:r>
            <a:r>
              <a:rPr lang="ru-RU" sz="1800" dirty="0" smtClean="0"/>
              <a:t> на юг Венгрии, угон турками из Сербии, Боснии и других земель местных жителей для продажи в рабство или поселения в турецких городах. Одновременно шло </a:t>
            </a:r>
            <a:r>
              <a:rPr lang="ru-RU" sz="1800" dirty="0" err="1" smtClean="0"/>
              <a:t>насиль-ственное</a:t>
            </a:r>
            <a:r>
              <a:rPr lang="ru-RU" sz="1800" dirty="0" smtClean="0"/>
              <a:t> обращение славян в ислам.</a:t>
            </a:r>
          </a:p>
          <a:p>
            <a:pPr marL="0" indent="180975" algn="just">
              <a:buNone/>
            </a:pPr>
            <a:r>
              <a:rPr lang="ru-RU" sz="1800" dirty="0" smtClean="0"/>
              <a:t>Турецкое господство, произвол властей, взяточничество, рост феодальной </a:t>
            </a:r>
            <a:r>
              <a:rPr lang="ru-RU" sz="1800" dirty="0" err="1" smtClean="0"/>
              <a:t>эксплуата-ции</a:t>
            </a:r>
            <a:r>
              <a:rPr lang="ru-RU" sz="1800" dirty="0" smtClean="0"/>
              <a:t>, налоговый гнёт, религиозные притеснения вызывали антифеодальные и </a:t>
            </a:r>
            <a:r>
              <a:rPr lang="ru-RU" sz="1800" dirty="0" err="1" smtClean="0"/>
              <a:t>антиту-рецкие</a:t>
            </a:r>
            <a:r>
              <a:rPr lang="ru-RU" sz="1800" dirty="0" smtClean="0"/>
              <a:t> выступления. Эти выступления беспощадно подавлялись турецкими войсками.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136612"/>
            <a:ext cx="32147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Битва хорватов с турками при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Дубице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1685 г. Современная гравюра.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Битва хорватов с турками при Дубице в 1685 г. Современная гравюра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000496" y="1714488"/>
            <a:ext cx="3810000" cy="266700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Южные славяне под властью Турции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4429108"/>
            <a:ext cx="4286280" cy="2428892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связи с русско-турецкими войнами второй половины </a:t>
            </a:r>
            <a:r>
              <a:rPr lang="en-US" sz="1800" dirty="0" smtClean="0"/>
              <a:t>XVIII</a:t>
            </a:r>
            <a:r>
              <a:rPr lang="ru-RU" sz="1800" dirty="0" smtClean="0"/>
              <a:t> в. в </a:t>
            </a:r>
            <a:r>
              <a:rPr lang="ru-RU" sz="1800" dirty="0" err="1" smtClean="0"/>
              <a:t>южнославянс-ком</a:t>
            </a:r>
            <a:r>
              <a:rPr lang="ru-RU" sz="1800" dirty="0" smtClean="0"/>
              <a:t> освободительном движении </a:t>
            </a:r>
            <a:r>
              <a:rPr lang="ru-RU" sz="1800" dirty="0" err="1" smtClean="0"/>
              <a:t>усили-ваются</a:t>
            </a:r>
            <a:r>
              <a:rPr lang="ru-RU" sz="1800" dirty="0" smtClean="0"/>
              <a:t> симпатии к России, растут </a:t>
            </a:r>
            <a:r>
              <a:rPr lang="ru-RU" sz="1800" dirty="0" err="1" smtClean="0"/>
              <a:t>надеж-ды</a:t>
            </a:r>
            <a:r>
              <a:rPr lang="ru-RU" sz="1800" dirty="0" smtClean="0"/>
              <a:t> на её помощь в борьбе за </a:t>
            </a:r>
            <a:r>
              <a:rPr lang="ru-RU" sz="1800" dirty="0" err="1" smtClean="0"/>
              <a:t>освобожде-ние</a:t>
            </a:r>
            <a:r>
              <a:rPr lang="ru-RU" sz="1800" dirty="0" smtClean="0"/>
              <a:t> славянских народов от иноземного владычества.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01024" y="4071942"/>
            <a:ext cx="9286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Габрово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Битва хорватов с турками при Дубице в 1685 г. Современная гравюра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5072066" y="1785926"/>
            <a:ext cx="3810000" cy="2140647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4714908" cy="5000660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</a:t>
            </a:r>
            <a:r>
              <a:rPr lang="en-US" sz="1800" dirty="0" smtClean="0"/>
              <a:t>XVIII</a:t>
            </a:r>
            <a:r>
              <a:rPr lang="ru-RU" sz="1800" dirty="0" smtClean="0"/>
              <a:t> в. в южнославянских землях, </a:t>
            </a:r>
            <a:r>
              <a:rPr lang="ru-RU" sz="1800" dirty="0" err="1" smtClean="0"/>
              <a:t>особен-но</a:t>
            </a:r>
            <a:r>
              <a:rPr lang="ru-RU" sz="1800" dirty="0" smtClean="0"/>
              <a:t> в Хорватии и Словении, в Болгарии </a:t>
            </a:r>
            <a:r>
              <a:rPr lang="ru-RU" sz="1800" dirty="0" err="1" smtClean="0"/>
              <a:t>ожив-ляется</a:t>
            </a:r>
            <a:r>
              <a:rPr lang="ru-RU" sz="1800" dirty="0" smtClean="0"/>
              <a:t> экономика, идёт рост городов, </a:t>
            </a:r>
            <a:r>
              <a:rPr lang="ru-RU" sz="1800" dirty="0" err="1" smtClean="0"/>
              <a:t>разви-ваются</a:t>
            </a:r>
            <a:r>
              <a:rPr lang="ru-RU" sz="1800" dirty="0" smtClean="0"/>
              <a:t> ремёсла и торговля.  Среди южных славян всё шире распространяются идеи </a:t>
            </a:r>
            <a:r>
              <a:rPr lang="ru-RU" sz="1800" dirty="0" err="1" smtClean="0"/>
              <a:t>сла-вянского</a:t>
            </a:r>
            <a:r>
              <a:rPr lang="ru-RU" sz="1800" dirty="0" smtClean="0"/>
              <a:t> единства и национального </a:t>
            </a:r>
            <a:r>
              <a:rPr lang="ru-RU" sz="1800" dirty="0" err="1" smtClean="0"/>
              <a:t>освобож-дения</a:t>
            </a:r>
            <a:r>
              <a:rPr lang="ru-RU" sz="1800" dirty="0" smtClean="0"/>
              <a:t>.</a:t>
            </a:r>
          </a:p>
          <a:p>
            <a:pPr marL="0" indent="180975">
              <a:buNone/>
            </a:pPr>
            <a:r>
              <a:rPr lang="ru-RU" sz="1800" dirty="0" smtClean="0"/>
              <a:t>В </a:t>
            </a:r>
            <a:r>
              <a:rPr lang="en-US" sz="1800" dirty="0" smtClean="0"/>
              <a:t>XVIII</a:t>
            </a:r>
            <a:r>
              <a:rPr lang="ru-RU" sz="1800" dirty="0" smtClean="0"/>
              <a:t> в. в южнославянских землях, </a:t>
            </a:r>
            <a:r>
              <a:rPr lang="ru-RU" sz="1800" dirty="0" err="1" smtClean="0"/>
              <a:t>особен-но</a:t>
            </a:r>
            <a:r>
              <a:rPr lang="ru-RU" sz="1800" dirty="0" smtClean="0"/>
              <a:t> в Хорватии и Словении, в Болгарии </a:t>
            </a:r>
            <a:r>
              <a:rPr lang="ru-RU" sz="1800" dirty="0" err="1" smtClean="0"/>
              <a:t>ожив-ляется</a:t>
            </a:r>
            <a:r>
              <a:rPr lang="ru-RU" sz="1800" dirty="0" smtClean="0"/>
              <a:t> экономика, идёт рост городов, </a:t>
            </a:r>
            <a:r>
              <a:rPr lang="ru-RU" sz="1800" dirty="0" err="1" smtClean="0"/>
              <a:t>разви-ваются</a:t>
            </a:r>
            <a:r>
              <a:rPr lang="ru-RU" sz="1800" dirty="0" smtClean="0"/>
              <a:t> ремёсла и торговля.  Среди южных славян всё шире распространяются идеи </a:t>
            </a:r>
            <a:r>
              <a:rPr lang="ru-RU" sz="1800" dirty="0" err="1" smtClean="0"/>
              <a:t>сла-вянского</a:t>
            </a:r>
            <a:r>
              <a:rPr lang="ru-RU" sz="1800" dirty="0" smtClean="0"/>
              <a:t> единства и национального </a:t>
            </a:r>
            <a:r>
              <a:rPr lang="ru-RU" sz="1800" dirty="0" err="1" smtClean="0"/>
              <a:t>освобож-дения</a:t>
            </a:r>
            <a:r>
              <a:rPr lang="ru-RU" sz="1800" dirty="0" smtClean="0"/>
              <a:t>.</a:t>
            </a:r>
          </a:p>
          <a:p>
            <a:pPr marL="0" indent="180975">
              <a:buNone/>
            </a:pPr>
            <a:r>
              <a:rPr lang="ru-RU" sz="1800" dirty="0" smtClean="0"/>
              <a:t>Со второй половины </a:t>
            </a:r>
            <a:r>
              <a:rPr lang="en-US" sz="1800" dirty="0" smtClean="0"/>
              <a:t>XVIII</a:t>
            </a:r>
            <a:r>
              <a:rPr lang="ru-RU" sz="1800" dirty="0" smtClean="0"/>
              <a:t> в. в Болгарии и в южнославянских землях начался период </a:t>
            </a:r>
            <a:r>
              <a:rPr lang="ru-RU" sz="1800" dirty="0" err="1" smtClean="0"/>
              <a:t>на-ционального</a:t>
            </a:r>
            <a:r>
              <a:rPr lang="ru-RU" sz="1800" dirty="0" smtClean="0"/>
              <a:t> возрождения.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Польско-украинские земли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составе Австрии и Пруссии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6286520"/>
            <a:ext cx="307183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Разделы Речи Посполитой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785926"/>
            <a:ext cx="4572032" cy="4786346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результате разделов Речи Посполитой территория Польши была поделена между Австрийской империей Габсбургов и </a:t>
            </a:r>
            <a:r>
              <a:rPr lang="ru-RU" sz="1800" dirty="0" err="1" smtClean="0"/>
              <a:t>прус-ским</a:t>
            </a:r>
            <a:r>
              <a:rPr lang="ru-RU" sz="1800" dirty="0" smtClean="0"/>
              <a:t> королевством.</a:t>
            </a:r>
          </a:p>
          <a:p>
            <a:pPr marL="0" indent="180975" algn="just">
              <a:buNone/>
            </a:pPr>
            <a:r>
              <a:rPr lang="ru-RU" sz="1800" dirty="0" smtClean="0"/>
              <a:t>К Австрии были присоединены обширные польские и украинские земли. Весь этот </a:t>
            </a:r>
            <a:r>
              <a:rPr lang="ru-RU" sz="1800" dirty="0" err="1" smtClean="0"/>
              <a:t>об-ширный</a:t>
            </a:r>
            <a:r>
              <a:rPr lang="ru-RU" sz="1800" dirty="0" smtClean="0"/>
              <a:t> край, получивший официальное название Галиция, был искусственно </a:t>
            </a:r>
            <a:r>
              <a:rPr lang="ru-RU" sz="1800" dirty="0" err="1" smtClean="0"/>
              <a:t>вклю-чён</a:t>
            </a:r>
            <a:r>
              <a:rPr lang="ru-RU" sz="1800" dirty="0" smtClean="0"/>
              <a:t> в состав австрийской империи – </a:t>
            </a:r>
            <a:r>
              <a:rPr lang="ru-RU" sz="1800" dirty="0" err="1" smtClean="0"/>
              <a:t>госу-дарства</a:t>
            </a:r>
            <a:r>
              <a:rPr lang="ru-RU" sz="1800" dirty="0" smtClean="0"/>
              <a:t>, чуждого и польскому и </a:t>
            </a:r>
            <a:r>
              <a:rPr lang="ru-RU" sz="1800" dirty="0" err="1" smtClean="0"/>
              <a:t>украинско-му</a:t>
            </a:r>
            <a:r>
              <a:rPr lang="ru-RU" sz="1800" dirty="0" smtClean="0"/>
              <a:t> народам по религии, обычаям, культуре, по всей своей истории. </a:t>
            </a:r>
          </a:p>
          <a:p>
            <a:pPr marL="0" indent="180975" algn="just">
              <a:buNone/>
            </a:pPr>
            <a:r>
              <a:rPr lang="ru-RU" sz="1800" dirty="0" smtClean="0"/>
              <a:t>Из Галиции в составе Австрийской </a:t>
            </a:r>
            <a:r>
              <a:rPr lang="ru-RU" sz="1800" dirty="0" err="1" smtClean="0"/>
              <a:t>импе-рии</a:t>
            </a:r>
            <a:r>
              <a:rPr lang="ru-RU" sz="1800" dirty="0" smtClean="0"/>
              <a:t> была создана единая провинция, в </a:t>
            </a:r>
            <a:r>
              <a:rPr lang="ru-RU" sz="1800" dirty="0" err="1" smtClean="0"/>
              <a:t>ко-торой</a:t>
            </a:r>
            <a:r>
              <a:rPr lang="ru-RU" sz="1800" dirty="0" smtClean="0"/>
              <a:t> вопрос национальный тесно </a:t>
            </a:r>
            <a:r>
              <a:rPr lang="ru-RU" sz="1800" dirty="0" err="1" smtClean="0"/>
              <a:t>перепле-тался</a:t>
            </a:r>
            <a:r>
              <a:rPr lang="ru-RU" sz="1800" dirty="0" smtClean="0"/>
              <a:t> с социальным.</a:t>
            </a:r>
          </a:p>
        </p:txBody>
      </p:sp>
      <p:pic>
        <p:nvPicPr>
          <p:cNvPr id="8" name="Picture 159" descr="euro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4002871" cy="4233875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Польско-украинские земли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составе Австрии и Пруссии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136612"/>
            <a:ext cx="3071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Польская шляхта на сеймике. Рисунок З.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Норблина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78563" y="4929198"/>
            <a:ext cx="8786874" cy="1785950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Австрийское правительство осуществляло на этих землях внедрение немецкого </a:t>
            </a:r>
            <a:r>
              <a:rPr lang="ru-RU" sz="1800" dirty="0" err="1" smtClean="0"/>
              <a:t>язы-ка</a:t>
            </a:r>
            <a:r>
              <a:rPr lang="ru-RU" sz="1800" dirty="0" smtClean="0"/>
              <a:t> в управление, судопроизводство, школы. По существу, в Галиции делалась попытка онемечивания уже наполовину ополяченного украинского населения. </a:t>
            </a:r>
          </a:p>
          <a:p>
            <a:pPr marL="0" indent="180975" algn="just">
              <a:buNone/>
            </a:pPr>
            <a:r>
              <a:rPr lang="ru-RU" sz="1800" dirty="0" smtClean="0"/>
              <a:t>Для осуществления местного самоуправления во Львове был учреждён </a:t>
            </a:r>
            <a:r>
              <a:rPr lang="ru-RU" sz="1800" dirty="0" err="1" smtClean="0"/>
              <a:t>провин-циальный</a:t>
            </a:r>
            <a:r>
              <a:rPr lang="ru-RU" sz="1800" dirty="0" smtClean="0"/>
              <a:t> сейм, в который вошли представители трёх сословий: магнатов, шляхты и </a:t>
            </a:r>
            <a:r>
              <a:rPr lang="ru-RU" sz="1800" dirty="0" err="1" smtClean="0"/>
              <a:t>го-родов</a:t>
            </a:r>
            <a:r>
              <a:rPr lang="ru-RU" sz="1800" dirty="0" smtClean="0"/>
              <a:t>.</a:t>
            </a:r>
          </a:p>
        </p:txBody>
      </p:sp>
      <p:pic>
        <p:nvPicPr>
          <p:cNvPr id="25604" name="Picture 4" descr="Польская шляхта на сеймике. Рисунок З. Норблина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79858" y="1785926"/>
            <a:ext cx="4959332" cy="300039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Польско-украинские земли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составе Австрии и Пруссии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5857892"/>
            <a:ext cx="30718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Промывка руды.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Гравюра из книги Г.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Агриколы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«О металлах». 1556 г.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071678"/>
            <a:ext cx="5750759" cy="4214842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Большая часть городов и местечек Галиции мало чем отличалась от деревень: основным занятием горожан было земледелие. </a:t>
            </a:r>
          </a:p>
          <a:p>
            <a:pPr marL="0" indent="180975" algn="just">
              <a:buNone/>
            </a:pPr>
            <a:r>
              <a:rPr lang="ru-RU" sz="1800" dirty="0" smtClean="0"/>
              <a:t>Промышленное производство в городах  находилось в конце века на низком уровне. В основном это были </a:t>
            </a:r>
            <a:r>
              <a:rPr lang="ru-RU" sz="1800" dirty="0" err="1" smtClean="0"/>
              <a:t>де-ревенские</a:t>
            </a:r>
            <a:r>
              <a:rPr lang="ru-RU" sz="1800" dirty="0" smtClean="0"/>
              <a:t> промыслы. Для всей Галиции, за </a:t>
            </a:r>
            <a:r>
              <a:rPr lang="ru-RU" sz="1800" dirty="0" err="1" smtClean="0"/>
              <a:t>исключе-нием</a:t>
            </a:r>
            <a:r>
              <a:rPr lang="ru-RU" sz="1800" dirty="0" smtClean="0"/>
              <a:t> горных карпатских деревень, было типично </a:t>
            </a:r>
            <a:r>
              <a:rPr lang="ru-RU" sz="1800" dirty="0" err="1" smtClean="0"/>
              <a:t>фоль-варочное</a:t>
            </a:r>
            <a:r>
              <a:rPr lang="ru-RU" sz="1800" dirty="0" smtClean="0"/>
              <a:t> помещичье хозяйство, основанное на </a:t>
            </a:r>
            <a:r>
              <a:rPr lang="ru-RU" sz="1800" dirty="0" err="1" smtClean="0"/>
              <a:t>бар-щинном</a:t>
            </a:r>
            <a:r>
              <a:rPr lang="ru-RU" sz="1800" dirty="0" smtClean="0"/>
              <a:t> труде. </a:t>
            </a:r>
          </a:p>
          <a:p>
            <a:pPr marL="0" indent="180975" algn="just">
              <a:buNone/>
            </a:pPr>
            <a:r>
              <a:rPr lang="ru-RU" sz="1800" dirty="0" smtClean="0"/>
              <a:t>В 80-е гг. </a:t>
            </a:r>
            <a:r>
              <a:rPr lang="en-US" sz="1800" dirty="0" smtClean="0"/>
              <a:t>XVIII</a:t>
            </a:r>
            <a:r>
              <a:rPr lang="ru-RU" sz="1800" dirty="0" smtClean="0"/>
              <a:t> в. в Австрийской империи была </a:t>
            </a:r>
            <a:r>
              <a:rPr lang="ru-RU" sz="1800" dirty="0" err="1" smtClean="0"/>
              <a:t>отмене-на</a:t>
            </a:r>
            <a:r>
              <a:rPr lang="ru-RU" sz="1800" dirty="0" smtClean="0"/>
              <a:t> личная зависимость крестьян и ограничено право </a:t>
            </a:r>
            <a:r>
              <a:rPr lang="ru-RU" sz="1800" dirty="0" err="1" smtClean="0"/>
              <a:t>по-мещиков</a:t>
            </a:r>
            <a:r>
              <a:rPr lang="ru-RU" sz="1800" dirty="0" smtClean="0"/>
              <a:t> распоряжаться крестьянскими землями. </a:t>
            </a:r>
            <a:r>
              <a:rPr lang="ru-RU" sz="1800" dirty="0" err="1" smtClean="0"/>
              <a:t>Одна-ко</a:t>
            </a:r>
            <a:r>
              <a:rPr lang="ru-RU" sz="1800" dirty="0" smtClean="0"/>
              <a:t> право собственности на землю осталось за </a:t>
            </a:r>
            <a:r>
              <a:rPr lang="ru-RU" sz="1800" dirty="0" err="1" smtClean="0"/>
              <a:t>помещи-ками</a:t>
            </a:r>
            <a:r>
              <a:rPr lang="ru-RU" sz="1800" dirty="0" smtClean="0"/>
              <a:t>.</a:t>
            </a:r>
          </a:p>
        </p:txBody>
      </p:sp>
      <p:pic>
        <p:nvPicPr>
          <p:cNvPr id="28674" name="Picture 2" descr="Промывка руды. Гравюра из книги Г. Агриколы О металлах. 1556 г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1714488"/>
            <a:ext cx="2381250" cy="399097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Польско-украинские земли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составе Австрии и Пруссии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6286520"/>
            <a:ext cx="307183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Разделы Речи Посполитой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785926"/>
            <a:ext cx="4572032" cy="4786346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По разделам Польши часть её земель отошла к Пруссии. </a:t>
            </a:r>
          </a:p>
          <a:p>
            <a:pPr marL="0" indent="180975" algn="just">
              <a:buNone/>
            </a:pPr>
            <a:r>
              <a:rPr lang="ru-RU" sz="1800" dirty="0" smtClean="0"/>
              <a:t>В поисках большей прибыли в польские города и сёла устремились немецкие </a:t>
            </a:r>
            <a:r>
              <a:rPr lang="ru-RU" sz="1800" dirty="0" err="1" smtClean="0"/>
              <a:t>ремес-ленники</a:t>
            </a:r>
            <a:r>
              <a:rPr lang="ru-RU" sz="1800" dirty="0" smtClean="0"/>
              <a:t>, купцы, колонисты. Прусское </a:t>
            </a:r>
            <a:r>
              <a:rPr lang="ru-RU" sz="1800" dirty="0" err="1" smtClean="0"/>
              <a:t>пра-вительство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конфисковывало</a:t>
            </a:r>
            <a:r>
              <a:rPr lang="ru-RU" sz="1800" dirty="0" smtClean="0"/>
              <a:t> земли </a:t>
            </a:r>
            <a:r>
              <a:rPr lang="ru-RU" sz="1800" dirty="0" err="1" smtClean="0"/>
              <a:t>католи-ческого</a:t>
            </a:r>
            <a:r>
              <a:rPr lang="ru-RU" sz="1800" dirty="0" smtClean="0"/>
              <a:t> духовенства, а также многие </a:t>
            </a:r>
            <a:r>
              <a:rPr lang="ru-RU" sz="1800" dirty="0" err="1" smtClean="0"/>
              <a:t>шля-хетские</a:t>
            </a:r>
            <a:r>
              <a:rPr lang="ru-RU" sz="1800" dirty="0" smtClean="0"/>
              <a:t> имения, которые затем продавались и раздавались немцам. </a:t>
            </a:r>
          </a:p>
          <a:p>
            <a:pPr marL="0" indent="180975">
              <a:buNone/>
            </a:pPr>
            <a:r>
              <a:rPr lang="ru-RU" sz="1800" dirty="0" smtClean="0"/>
              <a:t>На местах было ликвидировано </a:t>
            </a:r>
            <a:r>
              <a:rPr lang="ru-RU" sz="1800" dirty="0" err="1" smtClean="0"/>
              <a:t>шляхетс-кое</a:t>
            </a:r>
            <a:r>
              <a:rPr lang="ru-RU" sz="1800" dirty="0" smtClean="0"/>
              <a:t> самоуправление и введены прусские </a:t>
            </a:r>
            <a:r>
              <a:rPr lang="ru-RU" sz="1800" dirty="0" err="1" smtClean="0"/>
              <a:t>ор-ганы</a:t>
            </a:r>
            <a:r>
              <a:rPr lang="ru-RU" sz="1800" dirty="0" smtClean="0"/>
              <a:t> управления, в которых могли служить только немцы. Всё управление и </a:t>
            </a:r>
            <a:r>
              <a:rPr lang="ru-RU" sz="1800" dirty="0" err="1" smtClean="0"/>
              <a:t>судопроиз-водство</a:t>
            </a:r>
            <a:r>
              <a:rPr lang="ru-RU" sz="1800" dirty="0" smtClean="0"/>
              <a:t> велось на немецком языке. В </a:t>
            </a:r>
            <a:r>
              <a:rPr lang="ru-RU" sz="1800" dirty="0" err="1" smtClean="0"/>
              <a:t>польс-кие</a:t>
            </a:r>
            <a:r>
              <a:rPr lang="ru-RU" sz="1800" dirty="0" smtClean="0"/>
              <a:t> городские и сельские школы </a:t>
            </a:r>
            <a:r>
              <a:rPr lang="ru-RU" sz="1800" dirty="0" err="1" smtClean="0"/>
              <a:t>назнача-лись</a:t>
            </a:r>
            <a:r>
              <a:rPr lang="ru-RU" sz="1800" dirty="0" smtClean="0"/>
              <a:t> немецкие учителя.</a:t>
            </a:r>
          </a:p>
        </p:txBody>
      </p:sp>
      <p:pic>
        <p:nvPicPr>
          <p:cNvPr id="8" name="Picture 159" descr="euro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4002871" cy="4233875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Польско-украинские земли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составе Австрии и Пруссии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6000768"/>
            <a:ext cx="3071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Солдат на постое.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Гравюра Е. Бока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785926"/>
            <a:ext cx="4572032" cy="4786346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несколько раз были увеличены прежние налоги и введены новые. Тяжёлым </a:t>
            </a:r>
            <a:r>
              <a:rPr lang="ru-RU" sz="1800" dirty="0" err="1" smtClean="0"/>
              <a:t>бреме-нем</a:t>
            </a:r>
            <a:r>
              <a:rPr lang="ru-RU" sz="1800" dirty="0" smtClean="0"/>
              <a:t> на поляков легли рекрутские наборы в прусскую армию. </a:t>
            </a:r>
          </a:p>
          <a:p>
            <a:pPr marL="0" indent="180975" algn="just">
              <a:buNone/>
            </a:pPr>
            <a:r>
              <a:rPr lang="ru-RU" sz="1800" dirty="0" smtClean="0"/>
              <a:t>В знак протеста крестьяне и горожане </a:t>
            </a:r>
            <a:r>
              <a:rPr lang="ru-RU" sz="1800" dirty="0" err="1" smtClean="0"/>
              <a:t>сот-нями</a:t>
            </a:r>
            <a:r>
              <a:rPr lang="ru-RU" sz="1800" dirty="0" smtClean="0"/>
              <a:t> и тысячами бежали через границу. Их рассказы о своей жизни, о немецком </a:t>
            </a:r>
            <a:r>
              <a:rPr lang="ru-RU" sz="1800" dirty="0" err="1" smtClean="0"/>
              <a:t>за-силье</a:t>
            </a:r>
            <a:r>
              <a:rPr lang="ru-RU" sz="1800" dirty="0" smtClean="0"/>
              <a:t> усиливали </a:t>
            </a:r>
            <a:r>
              <a:rPr lang="ru-RU" sz="1800" dirty="0" err="1" smtClean="0"/>
              <a:t>антипрусские</a:t>
            </a:r>
            <a:r>
              <a:rPr lang="ru-RU" sz="1800" dirty="0" smtClean="0"/>
              <a:t> настроения во всех польских землях.</a:t>
            </a:r>
          </a:p>
          <a:p>
            <a:pPr marL="0" indent="180975" algn="just">
              <a:buNone/>
            </a:pPr>
            <a:r>
              <a:rPr lang="ru-RU" sz="1800" dirty="0" smtClean="0"/>
              <a:t>Вторая половина </a:t>
            </a:r>
            <a:r>
              <a:rPr lang="en-US" sz="1800" dirty="0" smtClean="0"/>
              <a:t>XVIII</a:t>
            </a:r>
            <a:r>
              <a:rPr lang="be-BY" sz="1800" dirty="0" smtClean="0"/>
              <a:t> </a:t>
            </a:r>
            <a:r>
              <a:rPr lang="ru-RU" sz="1800" dirty="0" smtClean="0"/>
              <a:t>в. была временем формирования польской нации. Это </a:t>
            </a:r>
            <a:r>
              <a:rPr lang="ru-RU" sz="1800" dirty="0" err="1" smtClean="0"/>
              <a:t>опреде-лило</a:t>
            </a:r>
            <a:r>
              <a:rPr lang="ru-RU" sz="1800" dirty="0" smtClean="0"/>
              <a:t> и основные задачи социального </a:t>
            </a:r>
            <a:r>
              <a:rPr lang="ru-RU" sz="1800" dirty="0" err="1" smtClean="0"/>
              <a:t>дви-жения</a:t>
            </a:r>
            <a:r>
              <a:rPr lang="ru-RU" sz="1800" dirty="0" smtClean="0"/>
              <a:t>: борьба за национальное </a:t>
            </a:r>
            <a:r>
              <a:rPr lang="ru-RU" sz="1800" dirty="0" err="1" smtClean="0"/>
              <a:t>освобожде-ние</a:t>
            </a:r>
            <a:r>
              <a:rPr lang="ru-RU" sz="1800" dirty="0" smtClean="0"/>
              <a:t> и воссоединение всех частей польской национальной территории в едином </a:t>
            </a:r>
            <a:r>
              <a:rPr lang="ru-RU" sz="1800" dirty="0" err="1" smtClean="0"/>
              <a:t>госу-дарстве</a:t>
            </a:r>
            <a:r>
              <a:rPr lang="ru-RU" sz="1800" dirty="0" smtClean="0"/>
              <a:t>.</a:t>
            </a:r>
          </a:p>
        </p:txBody>
      </p:sp>
      <p:pic>
        <p:nvPicPr>
          <p:cNvPr id="29698" name="Picture 2" descr="Солдат на постое. Гравюра Е. Бока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57818" y="1857364"/>
            <a:ext cx="3286148" cy="393242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8429684" cy="449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Положение славянских народов в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Разделы Польши и судьбы славянских народов.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Славянские народы под властью Габсбургов.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Южные славяне под властью Турции.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Польско-украинские земли в составе Австрии и Пруссии.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Положение славянских народов в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XVII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285992"/>
            <a:ext cx="4500594" cy="4125449"/>
          </a:xfrm>
        </p:spPr>
        <p:txBody>
          <a:bodyPr>
            <a:norm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Более 200 лет продолжалось </a:t>
            </a:r>
            <a:r>
              <a:rPr lang="ru-RU" sz="1800" dirty="0" err="1" smtClean="0"/>
              <a:t>политичес-кое</a:t>
            </a:r>
            <a:r>
              <a:rPr lang="ru-RU" sz="1800" dirty="0" smtClean="0"/>
              <a:t> противостояние двух наиболее </a:t>
            </a:r>
            <a:r>
              <a:rPr lang="ru-RU" sz="1800" dirty="0" err="1" smtClean="0"/>
              <a:t>круп-ных</a:t>
            </a:r>
            <a:r>
              <a:rPr lang="ru-RU" sz="1800" dirty="0" smtClean="0"/>
              <a:t> государственных образований, костяк которых составляли славянские народы: Русского государства и Речи Посполитой. </a:t>
            </a:r>
          </a:p>
          <a:p>
            <a:pPr marL="0" indent="180975" algn="just">
              <a:buNone/>
            </a:pPr>
            <a:r>
              <a:rPr lang="ru-RU" sz="1800" dirty="0" smtClean="0"/>
              <a:t>Речь </a:t>
            </a:r>
            <a:r>
              <a:rPr lang="ru-RU" sz="1800" dirty="0" err="1" smtClean="0"/>
              <a:t>Посполитая</a:t>
            </a:r>
            <a:r>
              <a:rPr lang="ru-RU" sz="1800" dirty="0" smtClean="0"/>
              <a:t> включала в себя </a:t>
            </a:r>
            <a:r>
              <a:rPr lang="ru-RU" sz="1800" dirty="0" err="1" smtClean="0"/>
              <a:t>Польс-кое</a:t>
            </a:r>
            <a:r>
              <a:rPr lang="ru-RU" sz="1800" dirty="0" smtClean="0"/>
              <a:t> королевство, Беларусь и большую часть Украины.</a:t>
            </a:r>
          </a:p>
          <a:p>
            <a:pPr marL="0" indent="180975" algn="just">
              <a:buNone/>
            </a:pPr>
            <a:r>
              <a:rPr lang="ru-RU" sz="1800" dirty="0" smtClean="0"/>
              <a:t>На белорусских и украинских землях местное население усиленно </a:t>
            </a:r>
            <a:r>
              <a:rPr lang="ru-RU" sz="1800" dirty="0" err="1" smtClean="0"/>
              <a:t>ополячива-лось</a:t>
            </a:r>
            <a:r>
              <a:rPr lang="ru-RU" sz="1800" dirty="0" smtClean="0"/>
              <a:t>, вместо православия насильственно насаждались католицизм и униатство, в </a:t>
            </a:r>
            <a:r>
              <a:rPr lang="ru-RU" sz="1800" dirty="0" err="1" smtClean="0"/>
              <a:t>уп-равление</a:t>
            </a:r>
            <a:r>
              <a:rPr lang="ru-RU" sz="1800" dirty="0" smtClean="0"/>
              <a:t> и суд внедрялся польский язык, а в быт – польские обычаи.</a:t>
            </a:r>
            <a:endParaRPr lang="ru-RU" sz="1800" dirty="0"/>
          </a:p>
        </p:txBody>
      </p:sp>
      <p:pic>
        <p:nvPicPr>
          <p:cNvPr id="10" name="Picture 160" descr="euro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46283" b="50539"/>
          <a:stretch>
            <a:fillRect/>
          </a:stretch>
        </p:blipFill>
        <p:spPr bwMode="auto">
          <a:xfrm>
            <a:off x="4857752" y="1714488"/>
            <a:ext cx="3949593" cy="303055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1" name="Схема 10"/>
          <p:cNvGraphicFramePr/>
          <p:nvPr/>
        </p:nvGraphicFramePr>
        <p:xfrm>
          <a:off x="5072066" y="4643446"/>
          <a:ext cx="3619504" cy="235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42910" y="1714488"/>
            <a:ext cx="40880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 и Речь </a:t>
            </a:r>
            <a:r>
              <a:rPr lang="ru-RU" sz="1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Посполитая</a:t>
            </a: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конце </a:t>
            </a:r>
            <a:r>
              <a:rPr lang="en-U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</a:t>
            </a: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2844" y="214290"/>
            <a:ext cx="8858312" cy="990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Положение славянских народов в </a:t>
            </a:r>
            <a:r>
              <a:rPr kumimoji="0" lang="en-US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XVII</a:t>
            </a: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в.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Положение славянских народов в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XVII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643182"/>
            <a:ext cx="4500594" cy="3857652"/>
          </a:xfrm>
        </p:spPr>
        <p:txBody>
          <a:bodyPr>
            <a:normAutofit fontScale="92500" lnSpcReduction="10000"/>
          </a:bodyPr>
          <a:lstStyle/>
          <a:p>
            <a:pPr marL="0" indent="180975" algn="just">
              <a:buNone/>
            </a:pPr>
            <a:r>
              <a:rPr lang="ru-RU" sz="1800" dirty="0" smtClean="0"/>
              <a:t>Всё это вызывало сопротивление коренного населения. Городские и крестьянско-казацкие восстания в Беларуси и на Украине </a:t>
            </a:r>
            <a:r>
              <a:rPr lang="ru-RU" sz="1800" dirty="0" err="1" smtClean="0"/>
              <a:t>свидетель-ствовали</a:t>
            </a:r>
            <a:r>
              <a:rPr lang="ru-RU" sz="1800" dirty="0" smtClean="0"/>
              <a:t> о развитии </a:t>
            </a:r>
            <a:r>
              <a:rPr lang="ru-RU" sz="1800" dirty="0" err="1" smtClean="0"/>
              <a:t>национально-освободи-тельного</a:t>
            </a:r>
            <a:r>
              <a:rPr lang="ru-RU" sz="1800" dirty="0" smtClean="0"/>
              <a:t> движения.</a:t>
            </a:r>
          </a:p>
          <a:p>
            <a:pPr marL="0" indent="180975" algn="just">
              <a:buNone/>
            </a:pPr>
            <a:r>
              <a:rPr lang="ru-RU" sz="1800" dirty="0" smtClean="0"/>
              <a:t>Главной силой этого движения на Украине было казачество Запорожской Сечи, </a:t>
            </a:r>
            <a:r>
              <a:rPr lang="ru-RU" sz="1800" dirty="0" err="1" smtClean="0"/>
              <a:t>обосно-вавшееся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Поднепровье</a:t>
            </a:r>
            <a:r>
              <a:rPr lang="ru-RU" sz="1800" dirty="0" smtClean="0"/>
              <a:t>. В конце 40-х гг. </a:t>
            </a:r>
            <a:r>
              <a:rPr lang="en-US" sz="1800" dirty="0" smtClean="0"/>
              <a:t>XVII</a:t>
            </a:r>
            <a:r>
              <a:rPr lang="ru-RU" sz="1800" dirty="0" smtClean="0"/>
              <a:t> в. казачьи восстания переросли в </a:t>
            </a:r>
            <a:r>
              <a:rPr lang="ru-RU" sz="1800" dirty="0" err="1" smtClean="0"/>
              <a:t>националь-но-освободительную</a:t>
            </a:r>
            <a:r>
              <a:rPr lang="ru-RU" sz="1800" dirty="0" smtClean="0"/>
              <a:t> борьбу украинского </a:t>
            </a:r>
            <a:r>
              <a:rPr lang="ru-RU" sz="1800" dirty="0" err="1" smtClean="0"/>
              <a:t>на-рода</a:t>
            </a:r>
            <a:r>
              <a:rPr lang="ru-RU" sz="1800" dirty="0" smtClean="0"/>
              <a:t>, которую возглавил гетман Богдан Хмельницкий.</a:t>
            </a:r>
          </a:p>
          <a:p>
            <a:pPr marL="0" indent="180975" algn="just">
              <a:buNone/>
            </a:pPr>
            <a:r>
              <a:rPr lang="ru-RU" sz="1800" dirty="0" smtClean="0"/>
              <a:t>В течение 1648-1653 гг. с переменным </a:t>
            </a:r>
            <a:r>
              <a:rPr lang="ru-RU" sz="1800" dirty="0" err="1" smtClean="0"/>
              <a:t>успе-хом</a:t>
            </a:r>
            <a:r>
              <a:rPr lang="ru-RU" sz="1800" dirty="0" smtClean="0"/>
              <a:t> велась борьба Украины за свою </a:t>
            </a:r>
            <a:r>
              <a:rPr lang="ru-RU" sz="1800" dirty="0" err="1" smtClean="0"/>
              <a:t>независи-мость</a:t>
            </a:r>
            <a:r>
              <a:rPr lang="ru-RU" sz="1800" dirty="0" smtClean="0"/>
              <a:t> с войском Речи Посполитой.</a:t>
            </a:r>
            <a:endParaRPr lang="ru-RU" sz="1800" dirty="0"/>
          </a:p>
        </p:txBody>
      </p:sp>
      <p:pic>
        <p:nvPicPr>
          <p:cNvPr id="10" name="Picture 160" descr="euro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857752" y="1766951"/>
            <a:ext cx="3949593" cy="292562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t4q089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8482"/>
          <a:stretch>
            <a:fillRect/>
          </a:stretch>
        </p:blipFill>
        <p:spPr>
          <a:xfrm>
            <a:off x="6715140" y="3929066"/>
            <a:ext cx="2243137" cy="2689225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6143644"/>
            <a:ext cx="2587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Богдан Хмельницкий.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Гравюра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Гондиуса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1651 г.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14488"/>
            <a:ext cx="4088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Освободительная война украинского народа 1648-1653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Положение славянских народов в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XVII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26"/>
            <a:ext cx="3643338" cy="5214974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октябре 1653 г. Земский собор в Москве принял решение </a:t>
            </a:r>
            <a:r>
              <a:rPr lang="ru-RU" sz="1800" dirty="0" err="1" smtClean="0"/>
              <a:t>присое-динить</a:t>
            </a:r>
            <a:r>
              <a:rPr lang="ru-RU" sz="1800" dirty="0" smtClean="0"/>
              <a:t> Украину к России и </a:t>
            </a:r>
            <a:r>
              <a:rPr lang="ru-RU" sz="1800" dirty="0" err="1" smtClean="0"/>
              <a:t>объя-вить</a:t>
            </a:r>
            <a:r>
              <a:rPr lang="ru-RU" sz="1800" dirty="0" smtClean="0"/>
              <a:t> войну Польше. В январе 1654 г. представительное собрание в г. </a:t>
            </a:r>
            <a:r>
              <a:rPr lang="ru-RU" sz="1800" dirty="0" err="1" smtClean="0"/>
              <a:t>Переяславле</a:t>
            </a:r>
            <a:r>
              <a:rPr lang="ru-RU" sz="1800" dirty="0" smtClean="0"/>
              <a:t> (</a:t>
            </a:r>
            <a:r>
              <a:rPr lang="ru-RU" sz="1800" dirty="0" err="1" smtClean="0"/>
              <a:t>Переяславская</a:t>
            </a:r>
            <a:r>
              <a:rPr lang="ru-RU" sz="1800" dirty="0" smtClean="0"/>
              <a:t> рада) высказалось за единение с </a:t>
            </a:r>
            <a:r>
              <a:rPr lang="ru-RU" sz="1800" dirty="0" err="1" smtClean="0"/>
              <a:t>Росси-ей</a:t>
            </a:r>
            <a:r>
              <a:rPr lang="ru-RU" sz="1800" dirty="0" smtClean="0"/>
              <a:t>.</a:t>
            </a:r>
          </a:p>
          <a:p>
            <a:pPr marL="0" indent="180975" algn="just">
              <a:buNone/>
            </a:pPr>
            <a:r>
              <a:rPr lang="ru-RU" sz="1800" dirty="0" smtClean="0"/>
              <a:t>Однако потребовалась </a:t>
            </a:r>
            <a:r>
              <a:rPr lang="ru-RU" sz="1800" dirty="0" err="1" smtClean="0"/>
              <a:t>длитель-ная</a:t>
            </a:r>
            <a:r>
              <a:rPr lang="ru-RU" sz="1800" dirty="0" smtClean="0"/>
              <a:t> война Русского государства и украинского казачества с Речью Посполитой, чтобы закрепить вхождение Левобережной </a:t>
            </a:r>
            <a:r>
              <a:rPr lang="ru-RU" sz="1800" dirty="0" err="1" smtClean="0"/>
              <a:t>Украи-ны</a:t>
            </a:r>
            <a:r>
              <a:rPr lang="ru-RU" sz="1800" dirty="0" smtClean="0"/>
              <a:t> и Киева в Русское государство.</a:t>
            </a:r>
          </a:p>
          <a:p>
            <a:pPr marL="0" indent="180975" algn="just">
              <a:buNone/>
            </a:pPr>
            <a:r>
              <a:rPr lang="ru-RU" sz="1800" dirty="0" smtClean="0"/>
              <a:t>Правобережная Украина, </a:t>
            </a:r>
            <a:r>
              <a:rPr lang="ru-RU" sz="1800" dirty="0" err="1" smtClean="0"/>
              <a:t>Гали-ция</a:t>
            </a:r>
            <a:r>
              <a:rPr lang="ru-RU" sz="1800" dirty="0" smtClean="0"/>
              <a:t>, вся Беларусь ещё более века оставались в составе Речи </a:t>
            </a:r>
            <a:r>
              <a:rPr lang="ru-RU" sz="1800" dirty="0" err="1" smtClean="0"/>
              <a:t>Поспо-литой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4572008"/>
            <a:ext cx="278608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Переяславская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рада. 1654 г.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Содержимое 13" descr="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500958" y="2071678"/>
            <a:ext cx="1485900" cy="457200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t4q0902"/>
          <p:cNvPicPr>
            <a:picLocks noChangeAspect="1" noChangeArrowheads="1"/>
          </p:cNvPicPr>
          <p:nvPr/>
        </p:nvPicPr>
        <p:blipFill>
          <a:blip r:embed="rId3">
            <a:lum bright="6000" contrast="24000"/>
          </a:blip>
          <a:srcRect b="9299"/>
          <a:stretch>
            <a:fillRect/>
          </a:stretch>
        </p:blipFill>
        <p:spPr>
          <a:xfrm>
            <a:off x="4000496" y="1714488"/>
            <a:ext cx="3715351" cy="271464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4071934" y="5857892"/>
            <a:ext cx="3286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 Земского собора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октября 1653 г. о воссоединении Украины с Россией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Положение славянских народов в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XVII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26"/>
            <a:ext cx="3643338" cy="5214974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Несмотря на обещания русского правительства сохранить на </a:t>
            </a:r>
            <a:r>
              <a:rPr lang="ru-RU" sz="1800" dirty="0" err="1" smtClean="0"/>
              <a:t>Украи-не</a:t>
            </a:r>
            <a:r>
              <a:rPr lang="ru-RU" sz="1800" dirty="0" smtClean="0"/>
              <a:t> особое управление, власть </a:t>
            </a:r>
            <a:r>
              <a:rPr lang="ru-RU" sz="1800" dirty="0" err="1" smtClean="0"/>
              <a:t>гет-мана</a:t>
            </a:r>
            <a:r>
              <a:rPr lang="ru-RU" sz="1800" dirty="0" smtClean="0"/>
              <a:t> постоянно ограничивалась. В начале </a:t>
            </a:r>
            <a:r>
              <a:rPr lang="en-US" sz="1800" dirty="0" smtClean="0"/>
              <a:t>XVIII</a:t>
            </a:r>
            <a:r>
              <a:rPr lang="ru-RU" sz="1800" dirty="0" smtClean="0"/>
              <a:t> в. была образована Малороссийская коллегия, которая поставила под полный контроль деятельность гетмана и казацкой старшины.</a:t>
            </a:r>
          </a:p>
          <a:p>
            <a:pPr marL="0" indent="180975" algn="just">
              <a:buNone/>
            </a:pPr>
            <a:r>
              <a:rPr lang="ru-RU" sz="1800" dirty="0" smtClean="0"/>
              <a:t>Во второй половине </a:t>
            </a:r>
            <a:r>
              <a:rPr lang="en-US" sz="1800" dirty="0" smtClean="0"/>
              <a:t>XVIII</a:t>
            </a:r>
            <a:r>
              <a:rPr lang="ru-RU" sz="1800" dirty="0" smtClean="0"/>
              <a:t> в. </a:t>
            </a:r>
            <a:r>
              <a:rPr lang="ru-RU" sz="1800" dirty="0" err="1" smtClean="0"/>
              <a:t>за-вершается</a:t>
            </a:r>
            <a:r>
              <a:rPr lang="ru-RU" sz="1800" dirty="0" smtClean="0"/>
              <a:t> полное закрепощение украинского крестьянства, </a:t>
            </a:r>
            <a:r>
              <a:rPr lang="ru-RU" sz="1800" dirty="0" err="1" smtClean="0"/>
              <a:t>ликви-дируется</a:t>
            </a:r>
            <a:r>
              <a:rPr lang="ru-RU" sz="1800" dirty="0" smtClean="0"/>
              <a:t> Запорожская Сечь и </a:t>
            </a:r>
            <a:r>
              <a:rPr lang="ru-RU" sz="1800" dirty="0" err="1" smtClean="0"/>
              <a:t>ос-татки</a:t>
            </a:r>
            <a:r>
              <a:rPr lang="ru-RU" sz="1800" dirty="0" smtClean="0"/>
              <a:t> казацкой автономии. В </a:t>
            </a:r>
            <a:r>
              <a:rPr lang="ru-RU" sz="1800" dirty="0" err="1" smtClean="0"/>
              <a:t>адми-нистративно-политическом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отно-шении</a:t>
            </a:r>
            <a:r>
              <a:rPr lang="ru-RU" sz="1800" dirty="0" smtClean="0"/>
              <a:t> украинские земли были превращены в обычные </a:t>
            </a:r>
            <a:r>
              <a:rPr lang="ru-RU" sz="1800" dirty="0" err="1" smtClean="0"/>
              <a:t>провин-ции</a:t>
            </a:r>
            <a:r>
              <a:rPr lang="ru-RU" sz="1800" dirty="0" smtClean="0"/>
              <a:t> Российской империи.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357826"/>
            <a:ext cx="42148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Возвращение с ярмарки из Канева. Рисунок из альбома «Путешествие» И. Г.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Мюнца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1780 г.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Возвращение с ярмарки из Канева. Рисунок из альбома 'Путешествие' И. Г. Мюнца. 1780 г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000496" y="2000240"/>
            <a:ext cx="4881621" cy="3148647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Разделы Польши и судьбы славянских народов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26"/>
            <a:ext cx="4143404" cy="5214974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Разделы Речи Посполитой, </a:t>
            </a:r>
            <a:r>
              <a:rPr lang="ru-RU" sz="1800" dirty="0" err="1" smtClean="0"/>
              <a:t>осущест-влённые</a:t>
            </a:r>
            <a:r>
              <a:rPr lang="ru-RU" sz="1800" dirty="0" smtClean="0"/>
              <a:t> во второй половине </a:t>
            </a:r>
            <a:r>
              <a:rPr lang="en-US" sz="1800" dirty="0" smtClean="0"/>
              <a:t>XVIII</a:t>
            </a:r>
            <a:r>
              <a:rPr lang="ru-RU" sz="1800" dirty="0" smtClean="0"/>
              <a:t> в. совместными действиями России, </a:t>
            </a:r>
            <a:r>
              <a:rPr lang="ru-RU" sz="1800" dirty="0" err="1" smtClean="0"/>
              <a:t>Прус-сии</a:t>
            </a:r>
            <a:r>
              <a:rPr lang="ru-RU" sz="1800" dirty="0" smtClean="0"/>
              <a:t> и Австрии, надолго ликвидировали польскую государственность и привели к искусственному разъединению её </a:t>
            </a:r>
            <a:r>
              <a:rPr lang="ru-RU" sz="1800" dirty="0" err="1" smtClean="0"/>
              <a:t>на-циональной</a:t>
            </a:r>
            <a:r>
              <a:rPr lang="ru-RU" sz="1800" dirty="0" smtClean="0"/>
              <a:t> территории и разобщению польского народа.</a:t>
            </a:r>
          </a:p>
          <a:p>
            <a:pPr marL="0" indent="180975" algn="just">
              <a:buNone/>
            </a:pPr>
            <a:r>
              <a:rPr lang="ru-RU" sz="1800" dirty="0" smtClean="0"/>
              <a:t>Эти разделы сыграли существенную роль и в исторической судьбе </a:t>
            </a:r>
            <a:r>
              <a:rPr lang="ru-RU" sz="1800" dirty="0" err="1" smtClean="0"/>
              <a:t>белору-сов</a:t>
            </a:r>
            <a:r>
              <a:rPr lang="ru-RU" sz="1800" dirty="0" smtClean="0"/>
              <a:t> и украинцев, которые смогли </a:t>
            </a:r>
            <a:r>
              <a:rPr lang="ru-RU" sz="1800" dirty="0" err="1" smtClean="0"/>
              <a:t>объе-диниться</a:t>
            </a:r>
            <a:r>
              <a:rPr lang="ru-RU" sz="1800" dirty="0" smtClean="0"/>
              <a:t> в рамках единого государства.</a:t>
            </a:r>
          </a:p>
          <a:p>
            <a:pPr marL="0" indent="180975" algn="just">
              <a:buNone/>
            </a:pPr>
            <a:r>
              <a:rPr lang="ru-RU" sz="1800" dirty="0" smtClean="0"/>
              <a:t>По отношению к Беларуси и Украине русское правительство проводило </a:t>
            </a:r>
            <a:r>
              <a:rPr lang="ru-RU" sz="1800" dirty="0" err="1" smtClean="0"/>
              <a:t>об-щеимперскую</a:t>
            </a:r>
            <a:r>
              <a:rPr lang="ru-RU" sz="1800" dirty="0" smtClean="0"/>
              <a:t> политику, направленную на полную ликвидацию какой-либо внутренней автономии этих земель.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072462" y="5715016"/>
          <a:ext cx="914400" cy="714375"/>
        </p:xfrm>
        <a:graphic>
          <a:graphicData uri="http://schemas.openxmlformats.org/presentationml/2006/ole">
            <p:oleObj spid="_x0000_s18434" name="Пакет" showAsIcon="1" r:id="rId3" imgW="914400" imgH="714240" progId="Package">
              <p:embed/>
            </p:oleObj>
          </a:graphicData>
        </a:graphic>
      </p:graphicFrame>
      <p:pic>
        <p:nvPicPr>
          <p:cNvPr id="18436" name="Picture 4" descr="Украинские казаки. Перирисовка с гравюры на карте украины, сделанной Бонпланом в 1650 г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2714620"/>
            <a:ext cx="2857500" cy="3267075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8" name="Picture 6" descr="Белорусские крестьяне. Деталь иконы начала XVII в. из г. Минска.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72330" y="1785926"/>
            <a:ext cx="1905000" cy="3743325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429124" y="6027003"/>
            <a:ext cx="42148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Украинские казаки.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Перерисовка с гравюры на карте Украины, сделанной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Бонпланом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1650 г.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1643050"/>
            <a:ext cx="26432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Белорусские крестьяне.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Деталь иконы начала XVII в. из г. Минска.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>
                                            <p:subSp spid="_x0000_s18434"/>
                                          </p:spTgt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Славянские народы под властью Габсбургов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26"/>
            <a:ext cx="3357586" cy="5214974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конце первой четверти </a:t>
            </a:r>
            <a:r>
              <a:rPr lang="en-US" sz="1800" dirty="0" smtClean="0"/>
              <a:t>XVI</a:t>
            </a:r>
            <a:r>
              <a:rPr lang="ru-RU" sz="1800" dirty="0" smtClean="0"/>
              <a:t> в. Чехия и большая часть </a:t>
            </a:r>
            <a:r>
              <a:rPr lang="ru-RU" sz="1800" dirty="0" err="1" smtClean="0"/>
              <a:t>Слова-кии</a:t>
            </a:r>
            <a:r>
              <a:rPr lang="ru-RU" sz="1800" dirty="0" smtClean="0"/>
              <a:t> оказались под властью </a:t>
            </a:r>
            <a:r>
              <a:rPr lang="ru-RU" sz="1800" dirty="0" err="1" smtClean="0"/>
              <a:t>Ав-стрийской</a:t>
            </a:r>
            <a:r>
              <a:rPr lang="ru-RU" sz="1800" dirty="0" smtClean="0"/>
              <a:t> империи. </a:t>
            </a:r>
          </a:p>
          <a:p>
            <a:pPr marL="0" indent="180975" algn="just">
              <a:buNone/>
            </a:pPr>
            <a:r>
              <a:rPr lang="ru-RU" sz="1800" dirty="0" smtClean="0"/>
              <a:t>Это значительно ухудшило </a:t>
            </a:r>
            <a:r>
              <a:rPr lang="ru-RU" sz="1800" dirty="0" err="1" smtClean="0"/>
              <a:t>по-ложение</a:t>
            </a:r>
            <a:r>
              <a:rPr lang="ru-RU" sz="1800" dirty="0" smtClean="0"/>
              <a:t> населения, которое изнывало под гнётом </a:t>
            </a:r>
            <a:r>
              <a:rPr lang="ru-RU" sz="1800" dirty="0" err="1" smtClean="0"/>
              <a:t>непосиль-ных</a:t>
            </a:r>
            <a:r>
              <a:rPr lang="ru-RU" sz="1800" dirty="0" smtClean="0"/>
              <a:t> поборов. Значительно были ущемлены интересы городов, под угрозой оказались «</a:t>
            </a:r>
            <a:r>
              <a:rPr lang="ru-RU" sz="1800" dirty="0" err="1" smtClean="0"/>
              <a:t>воль-ности</a:t>
            </a:r>
            <a:r>
              <a:rPr lang="ru-RU" sz="1800" dirty="0" smtClean="0"/>
              <a:t>» чешских и словацких феодалов. </a:t>
            </a:r>
          </a:p>
          <a:p>
            <a:pPr marL="0" indent="180975" algn="just">
              <a:buNone/>
            </a:pPr>
            <a:r>
              <a:rPr lang="ru-RU" sz="1800" dirty="0" smtClean="0"/>
              <a:t>Политика Габсбургов была направлена на утверждение </a:t>
            </a:r>
            <a:r>
              <a:rPr lang="ru-RU" sz="1800" dirty="0" err="1" smtClean="0"/>
              <a:t>аб-солютизма</a:t>
            </a:r>
            <a:r>
              <a:rPr lang="ru-RU" sz="1800" dirty="0" smtClean="0"/>
              <a:t>, на ограничение </a:t>
            </a:r>
            <a:r>
              <a:rPr lang="ru-RU" sz="1800" dirty="0" err="1" smtClean="0"/>
              <a:t>по-литической</a:t>
            </a:r>
            <a:r>
              <a:rPr lang="ru-RU" sz="1800" dirty="0" smtClean="0"/>
              <a:t> самостоятельности чешских и словацких земель в пользу императорской власти.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5572140"/>
            <a:ext cx="14287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Прага.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Гравюра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начала XVII в.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Владения австрийских Габсбургов с середины XVII в. по третью четверть  XVIII в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rcRect t="2246" r="2499"/>
          <a:stretch>
            <a:fillRect/>
          </a:stretch>
        </p:blipFill>
        <p:spPr bwMode="auto">
          <a:xfrm>
            <a:off x="5793752" y="1714487"/>
            <a:ext cx="3135965" cy="3500463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2" name="Picture 6" descr="Прага. Гравюра начала XVII в.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14744" y="3786190"/>
            <a:ext cx="3417909" cy="266597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3500430" y="1785926"/>
            <a:ext cx="22145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Владения австрийских Габсбургов с середины XVII в. по третью четверть XVIII в.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file"/>
              </a:rPr>
              <a:t/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file"/>
              </a:rPr>
            </a:b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Славянские народы под властью Габсбургов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636"/>
            <a:ext cx="8858312" cy="1857364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800" dirty="0" smtClean="0"/>
              <a:t>В результате антигабсбургского восстания (1618-1620 гг.) Чехия окончательно </a:t>
            </a:r>
            <a:r>
              <a:rPr lang="ru-RU" sz="1800" dirty="0" err="1" smtClean="0"/>
              <a:t>потеря-ла</a:t>
            </a:r>
            <a:r>
              <a:rPr lang="ru-RU" sz="1800" dirty="0" smtClean="0"/>
              <a:t> свою политическую самостоятельность. Резко были ограничены в правах чешский сейм и органы управления чешскими землями, которые в середине </a:t>
            </a:r>
            <a:r>
              <a:rPr lang="en-US" sz="1800" dirty="0" smtClean="0"/>
              <a:t>XVII</a:t>
            </a:r>
            <a:r>
              <a:rPr lang="ru-RU" sz="1800" dirty="0" smtClean="0"/>
              <a:t> в. были </a:t>
            </a:r>
            <a:r>
              <a:rPr lang="ru-RU" sz="1800" dirty="0" err="1" smtClean="0"/>
              <a:t>ликви-дированы</a:t>
            </a:r>
            <a:r>
              <a:rPr lang="ru-RU" sz="1800" dirty="0" smtClean="0"/>
              <a:t>. Немецкий язык стал официальным языком всех чешских учреждений, а </a:t>
            </a:r>
            <a:r>
              <a:rPr lang="ru-RU" sz="1800" dirty="0" err="1" smtClean="0"/>
              <a:t>като-личество</a:t>
            </a:r>
            <a:r>
              <a:rPr lang="ru-RU" sz="1800" dirty="0" smtClean="0"/>
              <a:t> – единственно признаваемой властями религией. Непринятие католичества вело к принудительной высылке из страны с конфискацией земли и имущества.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2143116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Казнь чешских дворян и горожан в 1621 г. в Праге. 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Листовка того времени.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1785926"/>
            <a:ext cx="22145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Владения австрийских Габсбургов с середины XVII в. по третью четверть XVIII в.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/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</a:b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Казнь чешских дворян и горожан в 1621 г. в Праге. Листовка того времени.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1472" y="1643050"/>
            <a:ext cx="5715000" cy="319087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</TotalTime>
  <Words>1733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Median</vt:lpstr>
      <vt:lpstr>Пакет</vt:lpstr>
      <vt:lpstr>Славянские народы в XVII-XVIII вв.</vt:lpstr>
      <vt:lpstr>План работы</vt:lpstr>
      <vt:lpstr>Положение славянских народов в XVII в.</vt:lpstr>
      <vt:lpstr>Положение славянских народов в XVII в.</vt:lpstr>
      <vt:lpstr>Положение славянских народов в XVII в.</vt:lpstr>
      <vt:lpstr>Положение славянских народов в XVII в.</vt:lpstr>
      <vt:lpstr>Разделы Польши и судьбы славянских народов</vt:lpstr>
      <vt:lpstr>Славянские народы под властью Габсбургов</vt:lpstr>
      <vt:lpstr>Славянские народы под властью Габсбургов</vt:lpstr>
      <vt:lpstr>Славянские народы под властью Габсбургов</vt:lpstr>
      <vt:lpstr>Славянские народы под властью Габсбургов</vt:lpstr>
      <vt:lpstr>Южные славяне под властью Турции</vt:lpstr>
      <vt:lpstr>Южные славяне под властью Турции</vt:lpstr>
      <vt:lpstr>Южные славяне под властью Турции</vt:lpstr>
      <vt:lpstr>Польско-украинские земли  в составе Австрии и Пруссии</vt:lpstr>
      <vt:lpstr>Польско-украинские земли  в составе Австрии и Пруссии</vt:lpstr>
      <vt:lpstr>Польско-украинские земли  в составе Австрии и Пруссии</vt:lpstr>
      <vt:lpstr>Польско-украинские земли  в составе Австрии и Пруссии</vt:lpstr>
      <vt:lpstr>Польско-украинские земли  в составе Австрии и Пруссии</vt:lpstr>
    </vt:vector>
  </TitlesOfParts>
  <Company>Лицей г. Ивацевичи.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Славянские народы в XVII-XVIII вв.</dc:title>
  <dc:subject>Славянские народы в XVII-XVIII вв.</dc:subject>
  <dc:creator>Ситник П.В.</dc:creator>
  <dc:description>Презентация.</dc:description>
  <cp:lastModifiedBy>Ситник П.В.</cp:lastModifiedBy>
  <cp:revision>17</cp:revision>
  <dcterms:created xsi:type="dcterms:W3CDTF">2007-05-01T17:03:23Z</dcterms:created>
  <dcterms:modified xsi:type="dcterms:W3CDTF">2007-09-02T20:50:11Z</dcterms:modified>
  <cp:category>Всемирная история. 10 класс.</cp:category>
</cp:coreProperties>
</file>