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Corsiva"/>
      <p:regular r:id="rId27"/>
      <p:bold r:id="rId28"/>
      <p:italic r:id="rId29"/>
      <p:boldItalic r:id="rId30"/>
    </p:embeddedFont>
    <p:embeddedFont>
      <p:font typeface="Lobster"/>
      <p:regular r:id="rId31"/>
    </p:embeddedFont>
    <p:embeddedFont>
      <p:font typeface="EB Garamon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orsiva-bold.fntdata"/><Relationship Id="rId27" Type="http://schemas.openxmlformats.org/officeDocument/2006/relationships/font" Target="fonts/Corsiv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si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obster-regular.fntdata"/><Relationship Id="rId30" Type="http://schemas.openxmlformats.org/officeDocument/2006/relationships/font" Target="fonts/Corsiva-boldItalic.fntdata"/><Relationship Id="rId11" Type="http://schemas.openxmlformats.org/officeDocument/2006/relationships/slide" Target="slides/slide5.xml"/><Relationship Id="rId33" Type="http://schemas.openxmlformats.org/officeDocument/2006/relationships/font" Target="fonts/EBGaramond-bold.fntdata"/><Relationship Id="rId10" Type="http://schemas.openxmlformats.org/officeDocument/2006/relationships/slide" Target="slides/slide4.xml"/><Relationship Id="rId32" Type="http://schemas.openxmlformats.org/officeDocument/2006/relationships/font" Target="fonts/EBGaramond-regular.fntdata"/><Relationship Id="rId13" Type="http://schemas.openxmlformats.org/officeDocument/2006/relationships/slide" Target="slides/slide7.xml"/><Relationship Id="rId35" Type="http://schemas.openxmlformats.org/officeDocument/2006/relationships/font" Target="fonts/EBGaramond-boldItalic.fntdata"/><Relationship Id="rId12" Type="http://schemas.openxmlformats.org/officeDocument/2006/relationships/slide" Target="slides/slide6.xml"/><Relationship Id="rId34" Type="http://schemas.openxmlformats.org/officeDocument/2006/relationships/font" Target="fonts/EBGaramond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5338cdc2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05338cdc24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5338cdc24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05338cdc24_2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5338cdc24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05338cdc24_2_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5338cdc24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05338cdc24_2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5338cdc24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05338cdc24_2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5338cdc24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05338cdc24_2_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5338cdc24_2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05338cdc24_2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338cdc24_2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5338cdc24_2_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5338cdc24_2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05338cdc24_2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05338cdc24_2_2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5338cdc24_2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05338cdc24_2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5338cdc24_2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05338cdc24_2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5338cdc24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05338cdc24_2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5338cdc24_2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05338cdc24_2_2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5338cdc24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05338cdc24_2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5338cdc24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05338cdc24_2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5338cdc24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05338cdc24_2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5338cdc24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05338cdc24_2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5338cdc24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05338cdc24_2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5338cdc24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05338cdc24_2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5338cdc24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05338cdc24_2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281"/>
            </a:gs>
            <a:gs pos="50000">
              <a:srgbClr val="FFD7B2"/>
            </a:gs>
            <a:gs pos="100000">
              <a:srgbClr val="FFEAD9"/>
            </a:gs>
          </a:gsLst>
          <a:lin ang="2700000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467544" y="465516"/>
            <a:ext cx="8208912" cy="41549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7F2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1" i="0" sz="1800" u="none" cap="none" strike="noStrike">
              <a:solidFill>
                <a:srgbClr val="7F20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7F2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1" i="0" sz="1800" u="none" cap="none" strike="noStrike">
              <a:solidFill>
                <a:srgbClr val="7F20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ru" sz="1800" u="none" cap="none" strike="noStrike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" sz="1800" u="none" cap="none" strike="noStrike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" sz="1800" u="none" cap="none" strike="noStrike">
                <a:solidFill>
                  <a:srgbClr val="7F2016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i="0" lang="ru" sz="1800" u="none" cap="none" strike="noStrike">
                <a:solidFill>
                  <a:srgbClr val="7F2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1" i="0" sz="1800" u="none" cap="none" strike="noStrike">
              <a:solidFill>
                <a:srgbClr val="7F20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7F2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1" i="0" sz="1800" u="none" cap="none" strike="noStrike">
              <a:solidFill>
                <a:srgbClr val="7F20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ru" sz="1800" u="none" cap="none" strike="noStrike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" sz="1800" u="none" cap="none" strike="noStrike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" sz="1800" u="none" cap="none" strike="noStrike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" sz="1800" u="none" cap="none" strike="noStrike">
                <a:solidFill>
                  <a:srgbClr val="7F2016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i="0" lang="ru" sz="1800" u="none" cap="none" strike="noStrike">
                <a:solidFill>
                  <a:srgbClr val="7F2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Средних веков в 6 классе</a:t>
            </a:r>
            <a:endParaRPr b="1" i="0" sz="1800" u="none" cap="none" strike="noStrike">
              <a:solidFill>
                <a:srgbClr val="7F20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7F2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</a:t>
            </a:r>
            <a:endParaRPr b="1" i="0" sz="1800" u="none" cap="none" strike="noStrike">
              <a:solidFill>
                <a:srgbClr val="7F20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7F20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«Позднефеодальное общество в Западной Европе»</a:t>
            </a:r>
            <a:b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08" y="87474"/>
            <a:ext cx="1538790" cy="106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/>
          <p:nvPr/>
        </p:nvSpPr>
        <p:spPr>
          <a:xfrm>
            <a:off x="1682298" y="107420"/>
            <a:ext cx="7318194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Развитие городов, ремесла, сельского хозяйства, торговли вызывало необходимость объединения страны под единой властью короля.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2" name="Google Shape;212;p34"/>
          <p:cNvSpPr/>
          <p:nvPr/>
        </p:nvSpPr>
        <p:spPr>
          <a:xfrm>
            <a:off x="3653900" y="1156300"/>
            <a:ext cx="3506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 cap="non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Подумайте!</a:t>
            </a:r>
            <a:endParaRPr b="1" sz="3500" cap="none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61502" y="1672992"/>
            <a:ext cx="9021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Кто и почему был заинтересован в усилении королевской власти?</a:t>
            </a:r>
            <a:endParaRPr b="1" sz="2400" cap="none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81" y="2058644"/>
            <a:ext cx="1659780" cy="88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43" y="2801884"/>
            <a:ext cx="1568331" cy="120254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/>
          <p:nvPr/>
        </p:nvSpPr>
        <p:spPr>
          <a:xfrm>
            <a:off x="1527273" y="2111591"/>
            <a:ext cx="7616727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Раньше каждый феодал за право проезда по своим владениям брал плату, и торговцы несли убытки. А в единой стране таких препятствий быть не могло. Король поддерживал города в борьбе за самоуправление.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27273" y="3091516"/>
            <a:ext cx="7343308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Мелкие феодалы также хотели получить защиту короля от всевластия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своих сеньоров. </a:t>
            </a:r>
            <a:endParaRPr sz="1100"/>
          </a:p>
        </p:txBody>
      </p:sp>
      <p:sp>
        <p:nvSpPr>
          <p:cNvPr id="218" name="Google Shape;218;p34"/>
          <p:cNvSpPr txBox="1"/>
          <p:nvPr/>
        </p:nvSpPr>
        <p:spPr>
          <a:xfrm>
            <a:off x="188726" y="3930497"/>
            <a:ext cx="1405664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Все жители страны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1542871" y="4029190"/>
            <a:ext cx="7111201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страдали от междоусобных ойн феодалов. И только король со своей сильной армией мог прекратить их и ограничить права крупных феодалов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14" y="141480"/>
            <a:ext cx="1414463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305526" y="1329612"/>
            <a:ext cx="8748972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Какое же государство принято называть централизованным?</a:t>
            </a:r>
            <a:endParaRPr sz="500">
              <a:solidFill>
                <a:srgbClr val="7F201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103190" y="2984466"/>
            <a:ext cx="57246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3F3F3F"/>
                </a:solidFill>
                <a:latin typeface="Lobster"/>
                <a:ea typeface="Lobster"/>
                <a:cs typeface="Lobster"/>
                <a:sym typeface="Lobster"/>
              </a:rPr>
              <a:t>Государство, управление которым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3F3F3F"/>
                </a:solidFill>
                <a:latin typeface="Lobster"/>
                <a:ea typeface="Lobster"/>
                <a:cs typeface="Lobster"/>
                <a:sym typeface="Lobster"/>
              </a:rPr>
              <a:t>осуществляется из единого центра,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3F3F3F"/>
                </a:solidFill>
                <a:latin typeface="Lobster"/>
                <a:ea typeface="Lobster"/>
                <a:cs typeface="Lobster"/>
                <a:sym typeface="Lobster"/>
              </a:rPr>
              <a:t>называется </a:t>
            </a:r>
            <a:r>
              <a:rPr b="1" lang="ru" sz="3300">
                <a:solidFill>
                  <a:srgbClr val="660033"/>
                </a:solidFill>
                <a:latin typeface="Lobster"/>
                <a:ea typeface="Lobster"/>
                <a:cs typeface="Lobster"/>
                <a:sym typeface="Lobster"/>
              </a:rPr>
              <a:t>централизованным.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1709682" y="249492"/>
            <a:ext cx="7074786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После объединения страны именно королевская власть стала центром управления государством.</a:t>
            </a:r>
            <a:endParaRPr sz="11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28" name="Google Shape;228;p35"/>
          <p:cNvPicPr preferRelativeResize="0"/>
          <p:nvPr/>
        </p:nvPicPr>
        <p:blipFill rotWithShape="1">
          <a:blip r:embed="rId4">
            <a:alphaModFix/>
          </a:blip>
          <a:srcRect b="16000" l="0" r="10227" t="16800"/>
          <a:stretch/>
        </p:blipFill>
        <p:spPr>
          <a:xfrm>
            <a:off x="5760132" y="2783798"/>
            <a:ext cx="3227567" cy="213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1661"/>
            <a:ext cx="9144000" cy="515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96" y="33468"/>
            <a:ext cx="1418035" cy="1073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36"/>
          <p:cNvCxnSpPr/>
          <p:nvPr/>
        </p:nvCxnSpPr>
        <p:spPr>
          <a:xfrm>
            <a:off x="1277634" y="951570"/>
            <a:ext cx="702078" cy="702078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36" name="Google Shape;236;p36"/>
          <p:cNvCxnSpPr/>
          <p:nvPr/>
        </p:nvCxnSpPr>
        <p:spPr>
          <a:xfrm>
            <a:off x="1277634" y="951570"/>
            <a:ext cx="1350150" cy="2106234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37" name="Google Shape;237;p36"/>
          <p:cNvCxnSpPr/>
          <p:nvPr/>
        </p:nvCxnSpPr>
        <p:spPr>
          <a:xfrm flipH="1">
            <a:off x="1169622" y="951570"/>
            <a:ext cx="108012" cy="3186354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38" y="613822"/>
            <a:ext cx="145725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 rotWithShape="1">
          <a:blip r:embed="rId4">
            <a:alphaModFix/>
          </a:blip>
          <a:srcRect b="0" l="24074" r="0" t="0"/>
          <a:stretch/>
        </p:blipFill>
        <p:spPr>
          <a:xfrm>
            <a:off x="341353" y="3503564"/>
            <a:ext cx="1455207" cy="111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/>
          <p:cNvPicPr preferRelativeResize="0"/>
          <p:nvPr/>
        </p:nvPicPr>
        <p:blipFill rotWithShape="1">
          <a:blip r:embed="rId5">
            <a:alphaModFix/>
          </a:blip>
          <a:srcRect b="0" l="42000" r="0" t="0"/>
          <a:stretch/>
        </p:blipFill>
        <p:spPr>
          <a:xfrm>
            <a:off x="337663" y="1950690"/>
            <a:ext cx="146257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/>
          <p:nvPr/>
        </p:nvSpPr>
        <p:spPr>
          <a:xfrm>
            <a:off x="1092649" y="0"/>
            <a:ext cx="7917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515151"/>
                </a:solidFill>
                <a:latin typeface="Lobster"/>
                <a:ea typeface="Lobster"/>
                <a:cs typeface="Lobster"/>
                <a:sym typeface="Lobster"/>
              </a:rPr>
              <a:t>Укрепление королевской власти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1951475" y="681550"/>
            <a:ext cx="68919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Разрушение замков феодалов;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Роспуск отрядов крупных феодалов;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Принесение крупными феодалами присяги на верность королю;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4.Рыцари поступали на службу в королевскую армию;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2771249" y="2921350"/>
            <a:ext cx="3764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5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Последствия:</a:t>
            </a:r>
            <a:endParaRPr sz="500">
              <a:solidFill>
                <a:srgbClr val="7F201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2651858" y="3618155"/>
            <a:ext cx="5537381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Исчезновение феодальной иерархии;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Формирование позднефеодального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общества;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02" y="75073"/>
            <a:ext cx="1085689" cy="82249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/>
          <p:nvPr/>
        </p:nvSpPr>
        <p:spPr>
          <a:xfrm>
            <a:off x="2155674" y="66498"/>
            <a:ext cx="6076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Изменения в организации управления:</a:t>
            </a:r>
            <a:endParaRPr b="1" sz="2700">
              <a:solidFill>
                <a:srgbClr val="7F201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1151113" y="483076"/>
            <a:ext cx="79929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Страна управлялась из одного центра;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Для контроля над выполнением решений короля создавались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специальные органы власти, в которых работали королевские чиновники;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Создавалась постоянная армия;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государственных налогов;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Привлечение представителей населения к участию в управлении страной - создание сословно-представительных органов власти;</a:t>
            </a:r>
            <a:endParaRPr sz="1100"/>
          </a:p>
        </p:txBody>
      </p:sp>
      <p:pic>
        <p:nvPicPr>
          <p:cNvPr id="266" name="Google Shape;26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513" y="2715989"/>
            <a:ext cx="3869702" cy="225782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0"/>
          <p:cNvSpPr/>
          <p:nvPr/>
        </p:nvSpPr>
        <p:spPr>
          <a:xfrm>
            <a:off x="4139952" y="3117778"/>
            <a:ext cx="4914546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Монархия,</a:t>
            </a:r>
            <a:r>
              <a:rPr b="1" lang="ru" sz="2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которой король обращается за советом или согласием к представителям сословий, называется</a:t>
            </a:r>
            <a:r>
              <a:rPr lang="ru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21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сословно-представительной.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/>
          <p:nvPr/>
        </p:nvSpPr>
        <p:spPr>
          <a:xfrm>
            <a:off x="305526" y="141480"/>
            <a:ext cx="4968552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b="1" sz="5400">
              <a:solidFill>
                <a:srgbClr val="EC74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14" y="249492"/>
            <a:ext cx="3793331" cy="457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/>
          <p:nvPr/>
        </p:nvSpPr>
        <p:spPr>
          <a:xfrm>
            <a:off x="4098857" y="649940"/>
            <a:ext cx="4793622" cy="34394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Сословно-представительным органом власти </a:t>
            </a:r>
            <a:r>
              <a:rPr b="1" lang="ru" sz="2100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  <a:t>в Англии </a:t>
            </a: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 </a:t>
            </a:r>
            <a:r>
              <a:rPr b="1" lang="ru" sz="27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парламент.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Собрание представителей </a:t>
            </a:r>
            <a:r>
              <a:rPr b="1" lang="ru" sz="2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французских сословий</a:t>
            </a: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называлось </a:t>
            </a:r>
            <a:r>
              <a:rPr b="1" lang="ru" sz="27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Генеральные штаты. </a:t>
            </a:r>
            <a:endParaRPr b="1" sz="27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Впервые они были созваны в </a:t>
            </a:r>
            <a:r>
              <a:rPr b="1" lang="ru" sz="2700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  <a:t>1302 г. </a:t>
            </a:r>
            <a:endParaRPr b="1" sz="2700">
              <a:solidFill>
                <a:srgbClr val="7F20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В Испании </a:t>
            </a:r>
            <a:r>
              <a:rPr b="1" lang="ru" sz="2100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  <a:t>сословно-представительный орган управления именовался </a:t>
            </a:r>
            <a:r>
              <a:rPr b="1" lang="ru" sz="2700">
                <a:solidFill>
                  <a:srgbClr val="006600"/>
                </a:solidFill>
                <a:latin typeface="Lobster"/>
                <a:ea typeface="Lobster"/>
                <a:cs typeface="Lobster"/>
                <a:sym typeface="Lobster"/>
              </a:rPr>
              <a:t>кортесы.</a:t>
            </a:r>
            <a:endParaRPr b="1" sz="2700">
              <a:solidFill>
                <a:srgbClr val="0066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/>
          <p:nvPr/>
        </p:nvSpPr>
        <p:spPr>
          <a:xfrm>
            <a:off x="89502" y="33468"/>
            <a:ext cx="8964996" cy="49513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Изменилась роль церкви в централизованных государствах.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Папа римский не мог диктовать свою волю монархам централизованных государств.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Короли заставили священнослужителей своей страны выполнять только их волю и законы страны.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  <a:t>В XIV в. </a:t>
            </a: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почти 70 лет римские папы жили в городе Авиньоне.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Там папы находились под контролем французских королей, по указке которых папами избирались только французы.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Этот период называют </a:t>
            </a:r>
            <a:r>
              <a:rPr b="1" lang="ru" sz="27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«авиньонским пленением».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После возвращения пап в Рим, начался раскол католической церкви, длившийся почти 40 лет, потому что во Франции и Италии одновременно выбрали двух пап.</a:t>
            </a:r>
            <a:endParaRPr sz="11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  <a:t>1414 г. </a:t>
            </a: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император Священной Римской империи собрал церковный собор (собрание высшего духовенства) в Констанце.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7F2016"/>
                </a:solidFill>
                <a:latin typeface="Calibri"/>
                <a:ea typeface="Calibri"/>
                <a:cs typeface="Calibri"/>
                <a:sym typeface="Calibri"/>
              </a:rPr>
              <a:t>1417 г</a:t>
            </a:r>
            <a:r>
              <a:rPr b="1" lang="ru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нем низложили всех пап и избрали одного. 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49" y="357504"/>
            <a:ext cx="145725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3"/>
          <p:cNvPicPr preferRelativeResize="0"/>
          <p:nvPr/>
        </p:nvPicPr>
        <p:blipFill rotWithShape="1">
          <a:blip r:embed="rId4">
            <a:alphaModFix/>
          </a:blip>
          <a:srcRect b="0" l="24074" r="0" t="0"/>
          <a:stretch/>
        </p:blipFill>
        <p:spPr>
          <a:xfrm>
            <a:off x="197514" y="3435846"/>
            <a:ext cx="1455207" cy="111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3"/>
          <p:cNvPicPr preferRelativeResize="0"/>
          <p:nvPr/>
        </p:nvPicPr>
        <p:blipFill rotWithShape="1">
          <a:blip r:embed="rId5">
            <a:alphaModFix/>
          </a:blip>
          <a:srcRect b="0" l="42000" r="0" t="0"/>
          <a:stretch/>
        </p:blipFill>
        <p:spPr>
          <a:xfrm>
            <a:off x="183986" y="1761660"/>
            <a:ext cx="146257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/>
          <p:nvPr/>
        </p:nvSpPr>
        <p:spPr>
          <a:xfrm>
            <a:off x="1817694" y="357504"/>
            <a:ext cx="7020780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Основные изменения:</a:t>
            </a:r>
            <a:endParaRPr sz="1100">
              <a:solidFill>
                <a:srgbClr val="7F201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Освобождение крестьян;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Усиление королевской власти;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Ликвидация феодальной иерархии;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позднефеодального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общества;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5. Переход от ремесленного производства к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мануфактуре;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Ослабление влияния на государственные дела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католической церкви.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975" y="519522"/>
            <a:ext cx="145725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 rotWithShape="1">
          <a:blip r:embed="rId4">
            <a:alphaModFix/>
          </a:blip>
          <a:srcRect b="0" l="24074" r="0" t="0"/>
          <a:stretch/>
        </p:blipFill>
        <p:spPr>
          <a:xfrm>
            <a:off x="1170941" y="3597864"/>
            <a:ext cx="1455207" cy="111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 rotWithShape="1">
          <a:blip r:embed="rId5">
            <a:alphaModFix/>
          </a:blip>
          <a:srcRect b="0" l="42000" r="0" t="0"/>
          <a:stretch/>
        </p:blipFill>
        <p:spPr>
          <a:xfrm>
            <a:off x="1157413" y="1923678"/>
            <a:ext cx="146257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/>
          <p:nvPr/>
        </p:nvSpPr>
        <p:spPr>
          <a:xfrm>
            <a:off x="2648009" y="519522"/>
            <a:ext cx="5235087" cy="40857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500" u="none" cap="none" strike="noStrike">
                <a:solidFill>
                  <a:srgbClr val="7B8B00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§ 12,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выполнить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задание 1,2,5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 стр.72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41819"/>
            <a:ext cx="5184576" cy="506054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4"/>
          <p:cNvSpPr/>
          <p:nvPr/>
        </p:nvSpPr>
        <p:spPr>
          <a:xfrm>
            <a:off x="431997" y="1094250"/>
            <a:ext cx="82800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300">
                <a:solidFill>
                  <a:srgbClr val="660033"/>
                </a:solidFill>
                <a:latin typeface="Corsiva"/>
                <a:ea typeface="Corsiva"/>
                <a:cs typeface="Corsiva"/>
                <a:sym typeface="Corsiva"/>
              </a:rPr>
              <a:t>Благодарю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300">
                <a:solidFill>
                  <a:srgbClr val="660033"/>
                </a:solidFill>
                <a:latin typeface="Corsiva"/>
                <a:ea typeface="Corsiva"/>
                <a:cs typeface="Corsiva"/>
                <a:sym typeface="Corsiva"/>
              </a:rPr>
              <a:t>за работу.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16125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9"/>
          <p:cNvGrpSpPr/>
          <p:nvPr/>
        </p:nvGrpSpPr>
        <p:grpSpPr>
          <a:xfrm>
            <a:off x="332985" y="611148"/>
            <a:ext cx="1474172" cy="4191930"/>
            <a:chOff x="443980" y="814864"/>
            <a:chExt cx="1965563" cy="5589240"/>
          </a:xfrm>
        </p:grpSpPr>
        <p:pic>
          <p:nvPicPr>
            <p:cNvPr id="153" name="Google Shape;153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3980" y="814864"/>
              <a:ext cx="1943002" cy="1440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9"/>
            <p:cNvPicPr preferRelativeResize="0"/>
            <p:nvPr/>
          </p:nvPicPr>
          <p:blipFill rotWithShape="1">
            <a:blip r:embed="rId4">
              <a:alphaModFix/>
            </a:blip>
            <a:srcRect b="0" l="24074" r="0" t="0"/>
            <a:stretch/>
          </p:blipFill>
          <p:spPr>
            <a:xfrm>
              <a:off x="469267" y="4919320"/>
              <a:ext cx="1940276" cy="1484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9"/>
            <p:cNvPicPr preferRelativeResize="0"/>
            <p:nvPr/>
          </p:nvPicPr>
          <p:blipFill rotWithShape="1">
            <a:blip r:embed="rId5">
              <a:alphaModFix/>
            </a:blip>
            <a:srcRect b="0" l="42000" r="0" t="0"/>
            <a:stretch/>
          </p:blipFill>
          <p:spPr>
            <a:xfrm>
              <a:off x="451230" y="2687072"/>
              <a:ext cx="1950100" cy="1728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9"/>
          <p:cNvSpPr/>
          <p:nvPr/>
        </p:nvSpPr>
        <p:spPr>
          <a:xfrm>
            <a:off x="1061611" y="-12100"/>
            <a:ext cx="705916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Причины освобождения крестьян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1925706" y="420413"/>
            <a:ext cx="7074786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Отделение ремесла от сельского хозяйства;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2.Рост городов;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3.Повышение спроса на сельскохозяйственную продукцию;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4.Отсутствие заинтересованности крестьян в результатах своего труда;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6.Стремление феодалов к обогащению;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2897814" y="2035858"/>
            <a:ext cx="4226734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chemeClr val="accent2"/>
                </a:solidFill>
                <a:latin typeface="Lobster"/>
                <a:ea typeface="Lobster"/>
                <a:cs typeface="Lobster"/>
                <a:sym typeface="Lobster"/>
              </a:rPr>
              <a:t>Результаты освобождения</a:t>
            </a:r>
            <a:r>
              <a:rPr lang="ru" sz="2700">
                <a:solidFill>
                  <a:schemeClr val="accent2"/>
                </a:solidFill>
                <a:latin typeface="Lobster"/>
                <a:ea typeface="Lobster"/>
                <a:cs typeface="Lobster"/>
                <a:sym typeface="Lobster"/>
              </a:rPr>
              <a:t>:</a:t>
            </a:r>
            <a:endParaRPr sz="2700">
              <a:solidFill>
                <a:schemeClr val="accent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1925706" y="2425324"/>
            <a:ext cx="7074786" cy="20082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Крестьяне получили землю от феодалов, за пользование ею они платили феодалам оброк, вначале — продуктами, затем - деньгами.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Крестьянин мог уделять своему хозяйству больше времени.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Возросла заинтересованность крестьян в результатах своего труда.</a:t>
            </a:r>
            <a:endParaRPr sz="11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Возросли доходы феодалов.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1931866" y="4395610"/>
            <a:ext cx="706862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В XIV—XV вв. почти во всех странах Западной Европы крестьяне были освобождены от личной зависимости. 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251520" y="534378"/>
            <a:ext cx="1474172" cy="4191930"/>
            <a:chOff x="335360" y="712504"/>
            <a:chExt cx="1965563" cy="5589240"/>
          </a:xfrm>
        </p:grpSpPr>
        <p:pic>
          <p:nvPicPr>
            <p:cNvPr id="166" name="Google Shape;16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5360" y="712504"/>
              <a:ext cx="1943002" cy="1440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30"/>
            <p:cNvPicPr preferRelativeResize="0"/>
            <p:nvPr/>
          </p:nvPicPr>
          <p:blipFill rotWithShape="1">
            <a:blip r:embed="rId4">
              <a:alphaModFix/>
            </a:blip>
            <a:srcRect b="0" l="24074" r="0" t="0"/>
            <a:stretch/>
          </p:blipFill>
          <p:spPr>
            <a:xfrm>
              <a:off x="360647" y="4816960"/>
              <a:ext cx="1940276" cy="1484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30"/>
            <p:cNvPicPr preferRelativeResize="0"/>
            <p:nvPr/>
          </p:nvPicPr>
          <p:blipFill rotWithShape="1">
            <a:blip r:embed="rId5">
              <a:alphaModFix/>
            </a:blip>
            <a:srcRect b="0" l="42000" r="0" t="0"/>
            <a:stretch/>
          </p:blipFill>
          <p:spPr>
            <a:xfrm>
              <a:off x="342610" y="2584712"/>
              <a:ext cx="1950100" cy="1728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30"/>
          <p:cNvSpPr/>
          <p:nvPr/>
        </p:nvSpPr>
        <p:spPr>
          <a:xfrm>
            <a:off x="2484577" y="30175"/>
            <a:ext cx="3391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Вспомните!</a:t>
            </a:r>
            <a:endParaRPr sz="800">
              <a:solidFill>
                <a:srgbClr val="7F201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1925706" y="682238"/>
            <a:ext cx="7074786" cy="3808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1.Какие занятия были основными у городского населения?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Как называлось помещение, где трудился ремесленник?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Как был организован процесс изготовления продукции?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Кто помогал ремесленнику?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Как называлось объединение ремесленников одной специальности?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Какие правила устанавливал устав цеха?</a:t>
            </a:r>
            <a:r>
              <a:rPr b="1" lang="ru" sz="27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700">
              <a:solidFill>
                <a:srgbClr val="BABA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/>
          <p:nvPr/>
        </p:nvSpPr>
        <p:spPr>
          <a:xfrm>
            <a:off x="275675" y="0"/>
            <a:ext cx="8415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7F2016"/>
                </a:solidFill>
                <a:latin typeface="Lobster"/>
                <a:ea typeface="Lobster"/>
                <a:cs typeface="Lobster"/>
                <a:sym typeface="Lobster"/>
              </a:rPr>
              <a:t>Проблемное задание!</a:t>
            </a:r>
            <a:endParaRPr sz="800">
              <a:solidFill>
                <a:srgbClr val="7F201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6" name="Google Shape;176;p31"/>
          <p:cNvSpPr/>
          <p:nvPr/>
        </p:nvSpPr>
        <p:spPr>
          <a:xfrm>
            <a:off x="197514" y="692498"/>
            <a:ext cx="8748972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Какое предприятие называется </a:t>
            </a:r>
            <a:r>
              <a:rPr b="1" lang="ru" sz="3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мануфактурой?</a:t>
            </a:r>
            <a:endParaRPr sz="11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чём её отличие от ремесленной мастерской?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Стр.68-69.</a:t>
            </a:r>
            <a:endParaRPr b="1" sz="3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02" y="2355726"/>
            <a:ext cx="5022558" cy="259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 rotWithShape="1">
          <a:blip r:embed="rId4">
            <a:alphaModFix/>
          </a:blip>
          <a:srcRect b="34251" l="16926" r="12200" t="5900"/>
          <a:stretch/>
        </p:blipFill>
        <p:spPr>
          <a:xfrm>
            <a:off x="5166066" y="2355726"/>
            <a:ext cx="3837268" cy="259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66" y="462660"/>
            <a:ext cx="145725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3"/>
          <p:cNvPicPr preferRelativeResize="0"/>
          <p:nvPr/>
        </p:nvPicPr>
        <p:blipFill rotWithShape="1">
          <a:blip r:embed="rId4">
            <a:alphaModFix/>
          </a:blip>
          <a:srcRect b="0" l="24074" r="0" t="0"/>
          <a:stretch/>
        </p:blipFill>
        <p:spPr>
          <a:xfrm>
            <a:off x="369931" y="3541002"/>
            <a:ext cx="1455207" cy="111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 rotWithShape="1">
          <a:blip r:embed="rId5">
            <a:alphaModFix/>
          </a:blip>
          <a:srcRect b="0" l="42000" r="0" t="0"/>
          <a:stretch/>
        </p:blipFill>
        <p:spPr>
          <a:xfrm>
            <a:off x="356403" y="1866816"/>
            <a:ext cx="146257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/>
          <p:nvPr/>
        </p:nvSpPr>
        <p:spPr>
          <a:xfrm>
            <a:off x="4502975" y="372045"/>
            <a:ext cx="1693974" cy="392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мануфактура</a:t>
            </a:r>
            <a:endParaRPr sz="1100"/>
          </a:p>
        </p:txBody>
      </p:sp>
      <p:cxnSp>
        <p:nvCxnSpPr>
          <p:cNvPr id="192" name="Google Shape;192;p33"/>
          <p:cNvCxnSpPr/>
          <p:nvPr/>
        </p:nvCxnSpPr>
        <p:spPr>
          <a:xfrm flipH="1">
            <a:off x="3167845" y="805120"/>
            <a:ext cx="2115772" cy="508153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3" name="Google Shape;193;p33"/>
          <p:cNvCxnSpPr/>
          <p:nvPr/>
        </p:nvCxnSpPr>
        <p:spPr>
          <a:xfrm>
            <a:off x="5283616" y="805119"/>
            <a:ext cx="1826666" cy="48829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4" name="Google Shape;194;p33"/>
          <p:cNvCxnSpPr/>
          <p:nvPr/>
        </p:nvCxnSpPr>
        <p:spPr>
          <a:xfrm>
            <a:off x="5283616" y="805120"/>
            <a:ext cx="0" cy="72716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5" name="Google Shape;195;p33"/>
          <p:cNvSpPr txBox="1"/>
          <p:nvPr/>
        </p:nvSpPr>
        <p:spPr>
          <a:xfrm>
            <a:off x="2689637" y="1437624"/>
            <a:ext cx="1757020" cy="715580"/>
          </a:xfrm>
          <a:prstGeom prst="rect">
            <a:avLst/>
          </a:prstGeom>
          <a:solidFill>
            <a:srgbClr val="DEF0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Крупное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производство</a:t>
            </a:r>
            <a:endParaRPr sz="1100"/>
          </a:p>
        </p:txBody>
      </p:sp>
      <p:sp>
        <p:nvSpPr>
          <p:cNvPr id="196" name="Google Shape;196;p33"/>
          <p:cNvSpPr txBox="1"/>
          <p:nvPr/>
        </p:nvSpPr>
        <p:spPr>
          <a:xfrm>
            <a:off x="4762319" y="1565888"/>
            <a:ext cx="1042593" cy="7155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Ручной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</a:t>
            </a:r>
            <a:endParaRPr sz="1100"/>
          </a:p>
        </p:txBody>
      </p:sp>
      <p:sp>
        <p:nvSpPr>
          <p:cNvPr id="197" name="Google Shape;197;p33"/>
          <p:cNvSpPr txBox="1"/>
          <p:nvPr/>
        </p:nvSpPr>
        <p:spPr>
          <a:xfrm>
            <a:off x="6324817" y="1383618"/>
            <a:ext cx="1241398" cy="71558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Наёмные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рабочие</a:t>
            </a:r>
            <a:endParaRPr sz="1100"/>
          </a:p>
        </p:txBody>
      </p:sp>
      <p:cxnSp>
        <p:nvCxnSpPr>
          <p:cNvPr id="198" name="Google Shape;198;p33"/>
          <p:cNvCxnSpPr>
            <a:stCxn id="195" idx="2"/>
          </p:cNvCxnSpPr>
          <p:nvPr/>
        </p:nvCxnSpPr>
        <p:spPr>
          <a:xfrm>
            <a:off x="3568146" y="2153204"/>
            <a:ext cx="657600" cy="9213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9" name="Google Shape;199;p33"/>
          <p:cNvCxnSpPr/>
          <p:nvPr/>
        </p:nvCxnSpPr>
        <p:spPr>
          <a:xfrm flipH="1">
            <a:off x="6030162" y="2146307"/>
            <a:ext cx="756084" cy="92836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0" name="Google Shape;200;p33"/>
          <p:cNvCxnSpPr/>
          <p:nvPr/>
        </p:nvCxnSpPr>
        <p:spPr>
          <a:xfrm>
            <a:off x="5283616" y="2345333"/>
            <a:ext cx="0" cy="727169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01" name="Google Shape;201;p33"/>
          <p:cNvSpPr txBox="1"/>
          <p:nvPr/>
        </p:nvSpPr>
        <p:spPr>
          <a:xfrm>
            <a:off x="3076996" y="3074668"/>
            <a:ext cx="4437753" cy="392415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Последствия появления мануфактур</a:t>
            </a:r>
            <a:endParaRPr sz="1100"/>
          </a:p>
        </p:txBody>
      </p:sp>
      <p:sp>
        <p:nvSpPr>
          <p:cNvPr id="202" name="Google Shape;202;p33"/>
          <p:cNvSpPr txBox="1"/>
          <p:nvPr/>
        </p:nvSpPr>
        <p:spPr>
          <a:xfrm>
            <a:off x="2808873" y="3921899"/>
            <a:ext cx="2239652" cy="392415"/>
          </a:xfrm>
          <a:prstGeom prst="rect">
            <a:avLst/>
          </a:prstGeom>
          <a:solidFill>
            <a:srgbClr val="F6CCC8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Разделение труда</a:t>
            </a:r>
            <a:endParaRPr sz="1100"/>
          </a:p>
        </p:txBody>
      </p:sp>
      <p:sp>
        <p:nvSpPr>
          <p:cNvPr id="203" name="Google Shape;203;p33"/>
          <p:cNvSpPr txBox="1"/>
          <p:nvPr/>
        </p:nvSpPr>
        <p:spPr>
          <a:xfrm>
            <a:off x="5382090" y="3705876"/>
            <a:ext cx="2446343" cy="1038746"/>
          </a:xfrm>
          <a:prstGeom prst="rect">
            <a:avLst/>
          </a:prstGeom>
          <a:solidFill>
            <a:srgbClr val="EAF299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Резкое увеличение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выпуска товаров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их удешевление</a:t>
            </a:r>
            <a:endParaRPr sz="1100"/>
          </a:p>
        </p:txBody>
      </p:sp>
      <p:cxnSp>
        <p:nvCxnSpPr>
          <p:cNvPr id="204" name="Google Shape;204;p33"/>
          <p:cNvCxnSpPr/>
          <p:nvPr/>
        </p:nvCxnSpPr>
        <p:spPr>
          <a:xfrm>
            <a:off x="3815916" y="3467083"/>
            <a:ext cx="0" cy="45481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5" name="Google Shape;205;p33"/>
          <p:cNvCxnSpPr/>
          <p:nvPr/>
        </p:nvCxnSpPr>
        <p:spPr>
          <a:xfrm>
            <a:off x="6408204" y="3467084"/>
            <a:ext cx="0" cy="22740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Кнопка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