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5143500" cx="9144000"/>
  <p:notesSz cx="6858000" cy="9144000"/>
  <p:embeddedFontLst>
    <p:embeddedFont>
      <p:font typeface="Lobster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C4413A6-3182-4104-ACD7-B6875A301587}">
  <a:tblStyle styleId="{CC4413A6-3182-4104-ACD7-B6875A30158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Lobster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668e08af6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1668e08af6_2_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668e08af6_2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1668e08af6_2_1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1668e08af6_2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1668e08af6_2_1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668e08af6_2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1668e08af6_2_1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668e08af6_2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1668e08af6_2_1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1668e08af6_2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11668e08af6_2_2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668e08af6_2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1668e08af6_2_2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668e08af6_2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11668e08af6_2_2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668e08af6_2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11668e08af6_2_2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1668e08af6_2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11668e08af6_2_2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1668e08af6_2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11668e08af6_2_2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668e08af6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1668e08af6_2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1668e08af6_2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11668e08af6_2_2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668e08af6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1668e08af6_2_1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668e08af6_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1668e08af6_2_1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668e08af6_2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1668e08af6_2_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668e08af6_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1668e08af6_2_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668e08af6_2_1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9" name="Google Shape;189;g11668e08af6_2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1668e08af6_2_13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668e08af6_2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11668e08af6_2_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668e08af6_2_1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13" name="Google Shape;213;g11668e08af6_2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11668e08af6_2_15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7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100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объект и текст" type="objAndTx">
  <p:cSld name="OBJECT_AND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08360"/>
            <a:ext cx="8229600" cy="854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над текстом" type="objOverTx">
  <p:cSld name="OBJECT_OVER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8360"/>
            <a:ext cx="8229600" cy="854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200150"/>
            <a:ext cx="8229600" cy="16394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2953942"/>
            <a:ext cx="8229600" cy="16406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два объекта" type="txAndTwoObj">
  <p:cSld name="TEXT_AND_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457200" y="208360"/>
            <a:ext cx="8229600" cy="854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2" type="body"/>
          </p:nvPr>
        </p:nvSpPr>
        <p:spPr>
          <a:xfrm>
            <a:off x="4648200" y="1200150"/>
            <a:ext cx="4038600" cy="16394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3" type="body"/>
          </p:nvPr>
        </p:nvSpPr>
        <p:spPr>
          <a:xfrm>
            <a:off x="4648200" y="2953942"/>
            <a:ext cx="4038600" cy="16406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 rot="5400000">
            <a:off x="5350075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 rot="5400000">
            <a:off x="1349575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 rot="5400000">
            <a:off x="2940249" y="-942380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3"/>
          <p:cNvSpPr/>
          <p:nvPr>
            <p:ph idx="2" type="pic"/>
          </p:nvPr>
        </p:nvSpPr>
        <p:spPr>
          <a:xfrm>
            <a:off x="3887391" y="740572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887391" y="740572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22" name="Google Shape;122;p24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62984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4" name="Google Shape;134;p26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3" type="body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6" name="Google Shape;136;p26"/>
          <p:cNvSpPr txBox="1"/>
          <p:nvPr>
            <p:ph idx="4" type="body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4" name="Google Shape;144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slide32.xml" TargetMode="External"/><Relationship Id="rId4" Type="http://schemas.openxmlformats.org/officeDocument/2006/relationships/hyperlink" Target="http://slide34.xml" TargetMode="External"/><Relationship Id="rId5" Type="http://schemas.openxmlformats.org/officeDocument/2006/relationships/hyperlink" Target="http://slide34.xml" TargetMode="External"/><Relationship Id="rId6" Type="http://schemas.openxmlformats.org/officeDocument/2006/relationships/image" Target="../media/image5.jpg"/><Relationship Id="rId7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Relationship Id="rId4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/>
        </p:nvSpPr>
        <p:spPr>
          <a:xfrm>
            <a:off x="89296" y="465534"/>
            <a:ext cx="7723584" cy="27932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0" i="0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0" i="0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None/>
            </a:pPr>
            <a:r>
              <a:rPr b="0" i="0" lang="ru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               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0" i="0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None/>
            </a:pPr>
            <a:r>
              <a:rPr b="0" i="0" lang="ru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7 классе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None/>
            </a:pPr>
            <a:r>
              <a:rPr b="0" i="0" lang="ru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None/>
            </a:pPr>
            <a:r>
              <a:rPr b="0" i="0" lang="ru" sz="2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“Северная война 1700—1721 гг. на белорусских землях.”</a:t>
            </a:r>
            <a:endParaRPr sz="1100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7"/>
          <p:cNvPicPr preferRelativeResize="0"/>
          <p:nvPr/>
        </p:nvPicPr>
        <p:blipFill rotWithShape="1">
          <a:blip r:embed="rId3">
            <a:alphaModFix/>
          </a:blip>
          <a:srcRect b="5899" l="42122" r="1963" t="14300"/>
          <a:stretch/>
        </p:blipFill>
        <p:spPr>
          <a:xfrm>
            <a:off x="0" y="0"/>
            <a:ext cx="738068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7"/>
          <p:cNvSpPr/>
          <p:nvPr/>
        </p:nvSpPr>
        <p:spPr>
          <a:xfrm>
            <a:off x="0" y="0"/>
            <a:ext cx="6102800" cy="4847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2700"/>
              <a:buFont typeface="Times New Roman"/>
              <a:buNone/>
            </a:pPr>
            <a:r>
              <a:rPr b="1" i="0" lang="ru" sz="2700" u="none" cap="none" strike="noStrike">
                <a:solidFill>
                  <a:schemeClr val="accent1"/>
                </a:solidFill>
                <a:latin typeface="Lobster"/>
                <a:ea typeface="Lobster"/>
                <a:cs typeface="Lobster"/>
                <a:sym typeface="Lobster"/>
              </a:rPr>
              <a:t>Как же развивались события?</a:t>
            </a:r>
            <a:endParaRPr sz="1100">
              <a:solidFill>
                <a:schemeClr val="accen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8" name="Google Shape;228;p37"/>
          <p:cNvSpPr txBox="1"/>
          <p:nvPr/>
        </p:nvSpPr>
        <p:spPr>
          <a:xfrm>
            <a:off x="0" y="4243400"/>
            <a:ext cx="7380600" cy="900300"/>
          </a:xfrm>
          <a:prstGeom prst="rect">
            <a:avLst/>
          </a:prstGeom>
          <a:solidFill>
            <a:srgbClr val="E19825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Ещё до формального объявления войны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(21) февраля 1700г. </a:t>
            </a: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саксонская армия осадила Ригу, но очень скоро была разгромлена.</a:t>
            </a:r>
            <a:endParaRPr sz="1100"/>
          </a:p>
        </p:txBody>
      </p:sp>
      <p:sp>
        <p:nvSpPr>
          <p:cNvPr id="229" name="Google Shape;229;p37"/>
          <p:cNvSpPr/>
          <p:nvPr/>
        </p:nvSpPr>
        <p:spPr>
          <a:xfrm>
            <a:off x="3056334" y="1769269"/>
            <a:ext cx="685800" cy="685800"/>
          </a:xfrm>
          <a:prstGeom prst="star4">
            <a:avLst>
              <a:gd fmla="val 12500" name="adj"/>
            </a:avLst>
          </a:prstGeom>
          <a:solidFill>
            <a:srgbClr val="FF0000"/>
          </a:solidFill>
          <a:ln cap="flat" cmpd="sng" w="12700">
            <a:solidFill>
              <a:srgbClr val="7820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/>
          <p:nvPr/>
        </p:nvSpPr>
        <p:spPr>
          <a:xfrm>
            <a:off x="413538" y="9596"/>
            <a:ext cx="7506834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700"/>
              <a:buFont typeface="Times New Roman"/>
              <a:buNone/>
            </a:pPr>
            <a:r>
              <a:rPr b="1" i="0" lang="ru" sz="2700" u="none" cap="none" strike="noStrik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же происходит в Речи Посполитой?</a:t>
            </a:r>
            <a:endParaRPr sz="1100"/>
          </a:p>
        </p:txBody>
      </p:sp>
      <p:sp>
        <p:nvSpPr>
          <p:cNvPr id="235" name="Google Shape;235;p38"/>
          <p:cNvSpPr txBox="1"/>
          <p:nvPr/>
        </p:nvSpPr>
        <p:spPr>
          <a:xfrm>
            <a:off x="2033588" y="803672"/>
            <a:ext cx="5886450" cy="346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это время в ВКЛ продолжался конфликт </a:t>
            </a:r>
            <a:endParaRPr sz="1100"/>
          </a:p>
        </p:txBody>
      </p:sp>
      <p:pic>
        <p:nvPicPr>
          <p:cNvPr id="236" name="Google Shape;236;p38"/>
          <p:cNvPicPr preferRelativeResize="0"/>
          <p:nvPr/>
        </p:nvPicPr>
        <p:blipFill rotWithShape="1">
          <a:blip r:embed="rId3">
            <a:alphaModFix/>
          </a:blip>
          <a:srcRect b="0" l="0" r="494" t="0"/>
          <a:stretch/>
        </p:blipFill>
        <p:spPr>
          <a:xfrm>
            <a:off x="496494" y="838906"/>
            <a:ext cx="307776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8222" y="1150144"/>
            <a:ext cx="1079896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8"/>
          <p:cNvSpPr txBox="1"/>
          <p:nvPr/>
        </p:nvSpPr>
        <p:spPr>
          <a:xfrm>
            <a:off x="6457950" y="2532459"/>
            <a:ext cx="1458515" cy="11775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Стремились получить помощь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шведов</a:t>
            </a:r>
            <a:endParaRPr sz="1100"/>
          </a:p>
        </p:txBody>
      </p:sp>
      <p:sp>
        <p:nvSpPr>
          <p:cNvPr id="239" name="Google Shape;239;p38"/>
          <p:cNvSpPr txBox="1"/>
          <p:nvPr/>
        </p:nvSpPr>
        <p:spPr>
          <a:xfrm>
            <a:off x="500063" y="2497931"/>
            <a:ext cx="3070621" cy="11763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Республиканцы сотрудничали с Россией.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согласия короля подписали с ней договор</a:t>
            </a: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100"/>
          </a:p>
        </p:txBody>
      </p:sp>
      <p:pic>
        <p:nvPicPr>
          <p:cNvPr id="240" name="Google Shape;24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8063" y="681540"/>
            <a:ext cx="1988474" cy="298271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8"/>
          <p:cNvSpPr txBox="1"/>
          <p:nvPr/>
        </p:nvSpPr>
        <p:spPr>
          <a:xfrm>
            <a:off x="144065" y="3759994"/>
            <a:ext cx="7074694" cy="122396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100"/>
              <a:buFont typeface="Times New Roman"/>
              <a:buNone/>
            </a:pPr>
            <a:r>
              <a:rPr b="1" i="0" lang="ru" sz="21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Апрель 1702 г. </a:t>
            </a:r>
            <a:r>
              <a:rPr b="0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шведская армия вошла на территорию ВКЛ. Республиканцам не хватало сил противостоять шведам. 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0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Заняты Вильно, Гродно, Варшава.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0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Раскол шляхты на противников и сторонников Августа II</a:t>
            </a:r>
            <a:endParaRPr sz="1100"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1625" y="1179909"/>
            <a:ext cx="1691878" cy="225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647" y="1806178"/>
            <a:ext cx="1810940" cy="237291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9"/>
          <p:cNvSpPr txBox="1"/>
          <p:nvPr/>
        </p:nvSpPr>
        <p:spPr>
          <a:xfrm>
            <a:off x="251221" y="71438"/>
            <a:ext cx="3320653" cy="904875"/>
          </a:xfrm>
          <a:prstGeom prst="rect">
            <a:avLst/>
          </a:prstGeom>
          <a:solidFill>
            <a:srgbClr val="FAF3D9"/>
          </a:solidFill>
          <a:ln cap="sq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Варшавская  конфедерация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None/>
            </a:pPr>
            <a:r>
              <a:rPr b="1" i="0" lang="ru" sz="17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(противники Августа II Сапеги)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(1704 г.)</a:t>
            </a:r>
            <a:endParaRPr sz="1100"/>
          </a:p>
        </p:txBody>
      </p:sp>
      <p:sp>
        <p:nvSpPr>
          <p:cNvPr id="249" name="Google Shape;249;p39"/>
          <p:cNvSpPr txBox="1"/>
          <p:nvPr/>
        </p:nvSpPr>
        <p:spPr>
          <a:xfrm>
            <a:off x="229790" y="4219575"/>
            <a:ext cx="3320653" cy="702469"/>
          </a:xfrm>
          <a:prstGeom prst="rect">
            <a:avLst/>
          </a:prstGeom>
          <a:solidFill>
            <a:srgbClr val="FAF3D9"/>
          </a:solidFill>
          <a:ln cap="sq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Станислава Лещинского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(1704-1709, 1733)</a:t>
            </a:r>
            <a:endParaRPr sz="1100"/>
          </a:p>
        </p:txBody>
      </p:sp>
      <p:sp>
        <p:nvSpPr>
          <p:cNvPr id="250" name="Google Shape;250;p39"/>
          <p:cNvSpPr txBox="1"/>
          <p:nvPr/>
        </p:nvSpPr>
        <p:spPr>
          <a:xfrm>
            <a:off x="255984" y="1082278"/>
            <a:ext cx="3320653" cy="701278"/>
          </a:xfrm>
          <a:prstGeom prst="rect">
            <a:avLst/>
          </a:prstGeom>
          <a:solidFill>
            <a:srgbClr val="FAF3D9"/>
          </a:solidFill>
          <a:ln cap="sq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помощью Швеции лишили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Августа II короны и избрали</a:t>
            </a:r>
            <a:endParaRPr sz="1100"/>
          </a:p>
        </p:txBody>
      </p:sp>
      <p:sp>
        <p:nvSpPr>
          <p:cNvPr id="251" name="Google Shape;251;p39"/>
          <p:cNvSpPr txBox="1"/>
          <p:nvPr/>
        </p:nvSpPr>
        <p:spPr>
          <a:xfrm>
            <a:off x="4744640" y="4030265"/>
            <a:ext cx="3213497" cy="917972"/>
          </a:xfrm>
          <a:prstGeom prst="rect">
            <a:avLst/>
          </a:prstGeom>
          <a:solidFill>
            <a:srgbClr val="ADADAD"/>
          </a:solidFill>
          <a:ln cap="sq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Продолжение войны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со Швецией и заключение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Союза с Россией</a:t>
            </a:r>
            <a:endParaRPr sz="1100"/>
          </a:p>
        </p:txBody>
      </p:sp>
      <p:sp>
        <p:nvSpPr>
          <p:cNvPr id="252" name="Google Shape;252;p39"/>
          <p:cNvSpPr txBox="1"/>
          <p:nvPr/>
        </p:nvSpPr>
        <p:spPr>
          <a:xfrm>
            <a:off x="4752975" y="50006"/>
            <a:ext cx="3213497" cy="1117997"/>
          </a:xfrm>
          <a:prstGeom prst="rect">
            <a:avLst/>
          </a:prstGeom>
          <a:solidFill>
            <a:srgbClr val="ADADAD"/>
          </a:solidFill>
          <a:ln cap="sq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Сандомирская конфедерация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None/>
            </a:pPr>
            <a:r>
              <a:rPr b="1" i="0" lang="ru" sz="17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(сторонники Августа II,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None/>
            </a:pPr>
            <a:r>
              <a:rPr b="1" i="0" lang="ru" sz="17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республиканцы </a:t>
            </a: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(1704 г.)</a:t>
            </a:r>
            <a:endParaRPr sz="1100"/>
          </a:p>
        </p:txBody>
      </p:sp>
      <p:cxnSp>
        <p:nvCxnSpPr>
          <p:cNvPr id="253" name="Google Shape;253;p39"/>
          <p:cNvCxnSpPr/>
          <p:nvPr/>
        </p:nvCxnSpPr>
        <p:spPr>
          <a:xfrm>
            <a:off x="6381750" y="3226594"/>
            <a:ext cx="0" cy="485775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54" name="Google Shape;254;p39"/>
          <p:cNvSpPr txBox="1"/>
          <p:nvPr/>
        </p:nvSpPr>
        <p:spPr>
          <a:xfrm>
            <a:off x="4744640" y="3220640"/>
            <a:ext cx="3213497" cy="702469"/>
          </a:xfrm>
          <a:prstGeom prst="rect">
            <a:avLst/>
          </a:prstGeom>
          <a:solidFill>
            <a:srgbClr val="ADADAD"/>
          </a:solidFill>
          <a:ln cap="sq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Август II Сильный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(1697-1706, 1709-1733)</a:t>
            </a:r>
            <a:endParaRPr sz="1100"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/>
          <p:nvPr/>
        </p:nvSpPr>
        <p:spPr>
          <a:xfrm>
            <a:off x="359569" y="25003"/>
            <a:ext cx="5913834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 союза Сандомирской конфедерации с Россией</a:t>
            </a:r>
            <a:endParaRPr sz="1100"/>
          </a:p>
        </p:txBody>
      </p:sp>
      <p:sp>
        <p:nvSpPr>
          <p:cNvPr id="260" name="Google Shape;260;p40"/>
          <p:cNvSpPr/>
          <p:nvPr/>
        </p:nvSpPr>
        <p:spPr>
          <a:xfrm>
            <a:off x="467915" y="469106"/>
            <a:ext cx="4482703" cy="685800"/>
          </a:xfrm>
          <a:prstGeom prst="roundRect">
            <a:avLst>
              <a:gd fmla="val 16667" name="adj"/>
            </a:avLst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Совместная борьба со Швецией</a:t>
            </a:r>
            <a:endParaRPr sz="1100"/>
          </a:p>
        </p:txBody>
      </p:sp>
      <p:sp>
        <p:nvSpPr>
          <p:cNvPr id="261" name="Google Shape;261;p40"/>
          <p:cNvSpPr/>
          <p:nvPr/>
        </p:nvSpPr>
        <p:spPr>
          <a:xfrm>
            <a:off x="466725" y="939403"/>
            <a:ext cx="5672138" cy="497681"/>
          </a:xfrm>
          <a:prstGeom prst="roundRect">
            <a:avLst>
              <a:gd fmla="val 16667" name="adj"/>
            </a:avLst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Финансовая и военная поддержка от России</a:t>
            </a:r>
            <a:endParaRPr sz="1100"/>
          </a:p>
        </p:txBody>
      </p:sp>
      <p:sp>
        <p:nvSpPr>
          <p:cNvPr id="262" name="Google Shape;262;p40"/>
          <p:cNvSpPr/>
          <p:nvPr/>
        </p:nvSpPr>
        <p:spPr>
          <a:xfrm>
            <a:off x="466725" y="1353740"/>
            <a:ext cx="7328297" cy="557213"/>
          </a:xfrm>
          <a:prstGeom prst="roundRect">
            <a:avLst>
              <a:gd fmla="val 16667" name="adj"/>
            </a:avLst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Помощь  Речи  Посполитой в завоевании шведской части Ливонии</a:t>
            </a:r>
            <a:endParaRPr sz="1100"/>
          </a:p>
        </p:txBody>
      </p:sp>
      <p:sp>
        <p:nvSpPr>
          <p:cNvPr id="263" name="Google Shape;263;p40"/>
          <p:cNvSpPr/>
          <p:nvPr/>
        </p:nvSpPr>
        <p:spPr>
          <a:xfrm>
            <a:off x="472678" y="1824038"/>
            <a:ext cx="6804422" cy="914400"/>
          </a:xfrm>
          <a:prstGeom prst="roundRect">
            <a:avLst>
              <a:gd fmla="val 16667" name="adj"/>
            </a:avLst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Право российских войск вести военные действия на территории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Речи Посполитой</a:t>
            </a:r>
            <a:endParaRPr sz="1100"/>
          </a:p>
        </p:txBody>
      </p:sp>
      <p:sp>
        <p:nvSpPr>
          <p:cNvPr id="264" name="Google Shape;264;p40"/>
          <p:cNvSpPr txBox="1"/>
          <p:nvPr/>
        </p:nvSpPr>
        <p:spPr>
          <a:xfrm>
            <a:off x="197644" y="3521869"/>
            <a:ext cx="7803356" cy="122396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Осень 1704 г. </a:t>
            </a: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российские войска расположились на севере белорусских земель.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Times New Roman"/>
              <a:buNone/>
            </a:pPr>
            <a:r>
              <a:rPr b="1" i="0" lang="ru" sz="21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1705г.</a:t>
            </a:r>
            <a:r>
              <a:rPr b="1" i="0" lang="ru" sz="21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российские войска под Городней построили укрепленный лагерь.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Окружение и разгром его шведскими войсками.</a:t>
            </a:r>
            <a:endParaRPr sz="1100"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/>
          <p:nvPr/>
        </p:nvSpPr>
        <p:spPr>
          <a:xfrm>
            <a:off x="467915" y="2381"/>
            <a:ext cx="7533084" cy="12692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100"/>
              <a:buFont typeface="Times New Roman"/>
              <a:buNone/>
            </a:pPr>
            <a:r>
              <a:rPr b="1" i="0" lang="ru" sz="2100" u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Лето 1706 г. </a:t>
            </a:r>
            <a:r>
              <a:rPr b="1" i="0" lang="ru" sz="18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шведская армия вошла в Саксонию.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Август II отказался от короны Речи Посполитой и союза с Россией.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100"/>
              <a:buFont typeface="Times New Roman"/>
              <a:buNone/>
            </a:pPr>
            <a:r>
              <a:rPr b="1" i="0" lang="ru" sz="2100" u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1708 г.</a:t>
            </a:r>
            <a:r>
              <a:rPr b="1" i="0" lang="ru" sz="18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основные шведские силы через Городню и Менск двинулись на Россию.</a:t>
            </a:r>
            <a:endParaRPr sz="1100"/>
          </a:p>
        </p:txBody>
      </p:sp>
      <p:pic>
        <p:nvPicPr>
          <p:cNvPr id="270" name="Google Shape;270;p41"/>
          <p:cNvPicPr preferRelativeResize="0"/>
          <p:nvPr/>
        </p:nvPicPr>
        <p:blipFill rotWithShape="1">
          <a:blip r:embed="rId3">
            <a:alphaModFix/>
          </a:blip>
          <a:srcRect b="0" l="0" r="2307" t="0"/>
          <a:stretch/>
        </p:blipFill>
        <p:spPr>
          <a:xfrm>
            <a:off x="251221" y="1762125"/>
            <a:ext cx="3677840" cy="327779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1"/>
          <p:cNvSpPr txBox="1"/>
          <p:nvPr/>
        </p:nvSpPr>
        <p:spPr>
          <a:xfrm>
            <a:off x="251221" y="1600200"/>
            <a:ext cx="3677840" cy="622697"/>
          </a:xfrm>
          <a:prstGeom prst="rect">
            <a:avLst/>
          </a:prstGeom>
          <a:solidFill>
            <a:srgbClr val="E3D5C7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нападения шведов под Головчином</a:t>
            </a:r>
            <a:endParaRPr sz="1100"/>
          </a:p>
        </p:txBody>
      </p:sp>
      <p:sp>
        <p:nvSpPr>
          <p:cNvPr id="272" name="Google Shape;272;p41"/>
          <p:cNvSpPr txBox="1"/>
          <p:nvPr/>
        </p:nvSpPr>
        <p:spPr>
          <a:xfrm>
            <a:off x="4086225" y="1545431"/>
            <a:ext cx="3536156" cy="32087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C0B"/>
              </a:buClr>
              <a:buSzPts val="2100"/>
              <a:buFont typeface="Times New Roman"/>
              <a:buNone/>
            </a:pPr>
            <a:r>
              <a:rPr b="1" i="0" lang="ru" sz="2100" u="none">
                <a:solidFill>
                  <a:srgbClr val="6A2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ru" sz="2100" u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 июля 1708 года -  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C0B"/>
              </a:buClr>
              <a:buSzPts val="2100"/>
              <a:buFont typeface="Times New Roman"/>
              <a:buNone/>
            </a:pPr>
            <a:r>
              <a:rPr b="1" i="0" lang="ru" sz="2100" u="none">
                <a:solidFill>
                  <a:srgbClr val="6A2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0" lang="ru" sz="18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сражение при Головчине.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«Сражением этим начался смелый поход Шведского короля во внутренние области России»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Карл XII очень высоко оценил собственную победу и приказал выбить медаль с надписью: «Побеждены леса, болота, оплоты и неприятель»</a:t>
            </a:r>
            <a:endParaRPr sz="1100"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/>
          <p:nvPr>
            <p:ph idx="1" type="body"/>
          </p:nvPr>
        </p:nvSpPr>
        <p:spPr>
          <a:xfrm>
            <a:off x="1485900" y="1200150"/>
            <a:ext cx="2500313" cy="29372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16510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99FF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99FF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99FF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99FF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rgbClr val="99FF66"/>
              </a:buClr>
              <a:buSzPts val="800"/>
              <a:buFont typeface="Arial"/>
              <a:buNone/>
            </a:pPr>
            <a:r>
              <a:rPr b="0" i="0" lang="ru" sz="800" u="none" cap="none" strike="noStrike">
                <a:solidFill>
                  <a:srgbClr val="99FF66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endParaRPr/>
          </a:p>
          <a:p>
            <a:pPr indent="-165100" lvl="0" marL="1651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rgbClr val="99FF66"/>
              </a:buClr>
              <a:buSzPts val="800"/>
              <a:buFont typeface="Arial"/>
              <a:buNone/>
            </a:pPr>
            <a:r>
              <a:rPr b="0" i="0" lang="ru" sz="800" u="none" cap="none" strike="noStrike">
                <a:solidFill>
                  <a:srgbClr val="99FF66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endParaRPr/>
          </a:p>
          <a:p>
            <a:pPr indent="-165100" lvl="0" marL="1651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99FF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99FF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99FF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99FF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99FF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Clr>
                <a:srgbClr val="99FF66"/>
              </a:buClr>
              <a:buSzPts val="800"/>
              <a:buFont typeface="Arial"/>
              <a:buNone/>
            </a:pPr>
            <a:r>
              <a:rPr b="0" i="0" lang="ru" sz="800" u="none" cap="none" strike="noStrike">
                <a:solidFill>
                  <a:srgbClr val="99FF66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endParaRPr/>
          </a:p>
        </p:txBody>
      </p:sp>
      <p:sp>
        <p:nvSpPr>
          <p:cNvPr id="278" name="Google Shape;278;p42"/>
          <p:cNvSpPr txBox="1"/>
          <p:nvPr>
            <p:ph idx="1" type="body"/>
          </p:nvPr>
        </p:nvSpPr>
        <p:spPr>
          <a:xfrm>
            <a:off x="3281363" y="132159"/>
            <a:ext cx="4732734" cy="462795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651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i="0" lang="ru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Однако Карл XII не пошёл прямо на Москву, а повернул на юг, где ему обещал поддержку </a:t>
            </a:r>
            <a:r>
              <a:rPr b="1" i="0" lang="ru" sz="1800" u="sng">
                <a:solidFill>
                  <a:schemeClr val="hlink"/>
                </a:solidFill>
                <a:hlinkClick r:id="rId3"/>
              </a:rPr>
              <a:t>гетман Украины Иван Мазепа.</a:t>
            </a:r>
            <a:endParaRPr/>
          </a:p>
          <a:p>
            <a:pPr indent="-165100" lvl="0" marL="1651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i="0" lang="ru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На помощь Карлу из Риги                   двинулся корпус </a:t>
            </a:r>
            <a:r>
              <a:rPr b="1" i="0" lang="ru" sz="1800" u="sng">
                <a:solidFill>
                  <a:schemeClr val="hlink"/>
                </a:solidFill>
                <a:hlinkClick r:id="rId4"/>
              </a:rPr>
              <a:t>генерала </a:t>
            </a:r>
            <a:r>
              <a:rPr b="1" i="0" lang="ru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генерала </a:t>
            </a:r>
            <a:r>
              <a:rPr b="1" i="0" lang="ru" sz="1800" u="sng">
                <a:solidFill>
                  <a:schemeClr val="hlink"/>
                </a:solidFill>
                <a:hlinkClick r:id="rId5"/>
              </a:rPr>
              <a:t>  Левенгаупта </a:t>
            </a:r>
            <a:r>
              <a:rPr b="1" i="0" lang="ru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обозом    продовольствия и боеприпасов. </a:t>
            </a:r>
            <a:endParaRPr/>
          </a:p>
        </p:txBody>
      </p:sp>
      <p:pic>
        <p:nvPicPr>
          <p:cNvPr descr="charles" id="279" name="Google Shape;279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9790" y="132159"/>
            <a:ext cx="2694384" cy="394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72125" y="2166937"/>
            <a:ext cx="2428875" cy="283011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2"/>
          <p:cNvSpPr txBox="1"/>
          <p:nvPr/>
        </p:nvSpPr>
        <p:spPr>
          <a:xfrm>
            <a:off x="917972" y="4074319"/>
            <a:ext cx="167401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Карл II</a:t>
            </a:r>
            <a:endParaRPr sz="1100"/>
          </a:p>
        </p:txBody>
      </p:sp>
      <p:sp>
        <p:nvSpPr>
          <p:cNvPr id="282" name="Google Shape;282;p42"/>
          <p:cNvSpPr txBox="1"/>
          <p:nvPr/>
        </p:nvSpPr>
        <p:spPr>
          <a:xfrm>
            <a:off x="3924300" y="4567238"/>
            <a:ext cx="2185988" cy="345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Левенгаупт</a:t>
            </a:r>
            <a:endParaRPr sz="1100"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/>
          <p:nvPr>
            <p:ph idx="1" type="body"/>
          </p:nvPr>
        </p:nvSpPr>
        <p:spPr>
          <a:xfrm>
            <a:off x="467915" y="1200150"/>
            <a:ext cx="8229600" cy="16394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65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0" marL="165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3"/>
          <p:cNvSpPr txBox="1"/>
          <p:nvPr>
            <p:ph idx="1" type="body"/>
          </p:nvPr>
        </p:nvSpPr>
        <p:spPr>
          <a:xfrm>
            <a:off x="445294" y="3598069"/>
            <a:ext cx="6172200" cy="14108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t/>
            </a:r>
            <a:endParaRPr b="0" i="0" sz="700" u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i="0" lang="ru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Пётр I не допустил соединения шведских войск. </a:t>
            </a:r>
            <a:endParaRPr/>
          </a:p>
          <a:p>
            <a:pPr indent="-165100" lvl="0" marL="1651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</a:pPr>
            <a:r>
              <a:rPr b="1" i="0" lang="ru" sz="18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i="0" lang="ru" sz="2100" u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28 сентября 1708г. </a:t>
            </a:r>
            <a:r>
              <a:rPr b="1" i="0" lang="ru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 деревни Лесной под Могилёвом русские войска разбили шведов и захватили обоз. Эту победу Пётр I назвал  «матерью Полтавской баталии».</a:t>
            </a:r>
            <a:endParaRPr/>
          </a:p>
          <a:p>
            <a:pPr indent="-165100" lvl="0" marL="1651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i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1651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i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3"/>
          <p:cNvSpPr txBox="1"/>
          <p:nvPr>
            <p:ph idx="2" type="body"/>
          </p:nvPr>
        </p:nvSpPr>
        <p:spPr>
          <a:xfrm>
            <a:off x="0" y="1257300"/>
            <a:ext cx="38862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65100" lvl="0" marL="165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99FF66"/>
              </a:buClr>
              <a:buSzPts val="1400"/>
              <a:buFont typeface="Arial"/>
              <a:buNone/>
            </a:pPr>
            <a:r>
              <a:rPr b="1" i="0" lang="ru" sz="1400" u="none">
                <a:solidFill>
                  <a:srgbClr val="99FF66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endParaRPr/>
          </a:p>
          <a:p>
            <a:pPr indent="-165100" lvl="0" marL="1651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>
              <a:solidFill>
                <a:srgbClr val="99FF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651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99FF66"/>
              </a:buClr>
              <a:buSzPts val="1400"/>
              <a:buFont typeface="Arial"/>
              <a:buNone/>
            </a:pPr>
            <a:r>
              <a:rPr b="1" i="0" lang="ru" sz="1400" u="none">
                <a:solidFill>
                  <a:srgbClr val="99FF66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  <a:r>
              <a:rPr b="1" i="0" lang="ru" sz="1400" u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b="1" i="1" lang="ru" sz="1400" u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Сражение при Лесной»</a:t>
            </a:r>
            <a:endParaRPr/>
          </a:p>
          <a:p>
            <a:pPr indent="-165100" lvl="0" marL="1651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1" i="1" lang="ru" sz="1400" u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                  Жан        Натье</a:t>
            </a:r>
            <a:endParaRPr/>
          </a:p>
        </p:txBody>
      </p:sp>
      <p:pic>
        <p:nvPicPr>
          <p:cNvPr descr="Рисунок6" id="290" name="Google Shape;29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200150"/>
            <a:ext cx="1624013" cy="2228850"/>
          </a:xfrm>
          <a:prstGeom prst="rect">
            <a:avLst/>
          </a:prstGeom>
          <a:noFill/>
          <a:ln cap="flat" cmpd="sng" w="76200">
            <a:solidFill>
              <a:srgbClr val="660033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12" id="291" name="Google Shape;29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57150"/>
            <a:ext cx="3626644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3"/>
          <p:cNvSpPr/>
          <p:nvPr/>
        </p:nvSpPr>
        <p:spPr>
          <a:xfrm>
            <a:off x="5943600" y="1885950"/>
            <a:ext cx="1314450" cy="3429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19050">
                  <a:solidFill>
                    <a:srgbClr val="6600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Impact"/>
              </a:rPr>
              <a:t>Могилев </a:t>
            </a:r>
          </a:p>
        </p:txBody>
      </p:sp>
      <p:sp>
        <p:nvSpPr>
          <p:cNvPr id="293" name="Google Shape;293;p43"/>
          <p:cNvSpPr/>
          <p:nvPr/>
        </p:nvSpPr>
        <p:spPr>
          <a:xfrm>
            <a:off x="6343650" y="2857500"/>
            <a:ext cx="1343025" cy="42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sq" cmpd="sng" w="19050">
                  <a:solidFill>
                    <a:srgbClr val="66003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Impact"/>
              </a:rPr>
              <a:t>Полтава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419" y="88106"/>
            <a:ext cx="5779294" cy="385167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4"/>
          <p:cNvSpPr txBox="1"/>
          <p:nvPr/>
        </p:nvSpPr>
        <p:spPr>
          <a:xfrm>
            <a:off x="278606" y="3975497"/>
            <a:ext cx="6588919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100"/>
              <a:buFont typeface="Times New Roman"/>
              <a:buNone/>
            </a:pPr>
            <a:r>
              <a:rPr b="1" i="0" lang="ru" sz="2100" u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 июня 1709 г. </a:t>
            </a: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Украине состоялась Полтавская битва.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Шведское войско было полностью разбито царем Петром I. </a:t>
            </a:r>
            <a:endParaRPr sz="1100"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5"/>
          <p:cNvSpPr txBox="1"/>
          <p:nvPr>
            <p:ph type="title"/>
          </p:nvPr>
        </p:nvSpPr>
        <p:spPr>
          <a:xfrm>
            <a:off x="35719" y="86915"/>
            <a:ext cx="8910638" cy="86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i="0" lang="ru" sz="2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i="0" lang="ru" sz="24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Как победа под Полтавой повлияла на дальнейший ход войны</a:t>
            </a:r>
            <a:r>
              <a:rPr b="1" i="0" lang="ru" sz="30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05" name="Google Shape;305;p45"/>
          <p:cNvSpPr txBox="1"/>
          <p:nvPr>
            <p:ph idx="1" type="body"/>
          </p:nvPr>
        </p:nvSpPr>
        <p:spPr>
          <a:xfrm>
            <a:off x="197644" y="1168003"/>
            <a:ext cx="7689056" cy="23217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58750" lvl="0" marL="165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b="1" i="0" lang="ru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Гетман ВКЛ Казимир Сапега приказал прекратить военные действия.</a:t>
            </a:r>
            <a:endParaRPr/>
          </a:p>
          <a:p>
            <a:pPr indent="-158750" lvl="0" marL="165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b="1" i="0" lang="ru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Станислав Лещинский бежал в Померанию.</a:t>
            </a:r>
            <a:endParaRPr/>
          </a:p>
          <a:p>
            <a:pPr indent="-158750" lvl="0" marL="165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b="1" i="0" lang="ru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Дания, Саксония и Россия восстановили Северный союз.</a:t>
            </a:r>
            <a:endParaRPr/>
          </a:p>
          <a:p>
            <a:pPr indent="-158750" lvl="0" marL="165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b="1" i="0" lang="ru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Август II вернулся на трон РП</a:t>
            </a:r>
            <a:endParaRPr/>
          </a:p>
          <a:p>
            <a:pPr indent="-158750" lvl="0" marL="165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b="1" i="0" lang="ru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РП вышла из войны.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"/>
          <p:cNvSpPr txBox="1"/>
          <p:nvPr>
            <p:ph type="title"/>
          </p:nvPr>
        </p:nvSpPr>
        <p:spPr>
          <a:xfrm>
            <a:off x="457200" y="208359"/>
            <a:ext cx="8229600" cy="854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407" id="311" name="Google Shape;311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665" y="1143000"/>
            <a:ext cx="2389584" cy="183951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6"/>
          <p:cNvSpPr/>
          <p:nvPr/>
        </p:nvSpPr>
        <p:spPr>
          <a:xfrm>
            <a:off x="457200" y="107150"/>
            <a:ext cx="7486500" cy="945300"/>
          </a:xfrm>
          <a:prstGeom prst="horizontalScroll">
            <a:avLst>
              <a:gd fmla="val 12500" name="adj"/>
            </a:avLst>
          </a:prstGeom>
          <a:solidFill>
            <a:srgbClr val="FFCC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100"/>
              <a:buFont typeface="Calibri"/>
              <a:buNone/>
            </a:pPr>
            <a:r>
              <a:rPr b="1" i="0" lang="ru" sz="2100" u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30 августва 1721г. –</a:t>
            </a:r>
            <a:r>
              <a:rPr b="1" i="0" lang="ru" sz="21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" sz="2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подписание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b="1" i="0" lang="ru" sz="2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Ништадтского мирного договора</a:t>
            </a:r>
            <a:endParaRPr sz="1100"/>
          </a:p>
        </p:txBody>
      </p:sp>
      <p:sp>
        <p:nvSpPr>
          <p:cNvPr id="313" name="Google Shape;313;p46"/>
          <p:cNvSpPr txBox="1"/>
          <p:nvPr/>
        </p:nvSpPr>
        <p:spPr>
          <a:xfrm>
            <a:off x="2844403" y="1052513"/>
            <a:ext cx="5099400" cy="31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Россия возвращала Швеции Финляндию, но получала Ингрию, Лифляндию, Эстляндию, часть Карелии.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вновь присоединенные земли Россия выплатила 1,5 млн. руб. компенсации.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1721 г. Петр I провозгласил Россию империей -</a:t>
            </a:r>
            <a:r>
              <a:rPr b="0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ru" sz="1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Россия прорубила «окно в Европу».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1" i="0" sz="18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 что же Речь Посполитая?  ( Стр.139)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1371600" y="400050"/>
            <a:ext cx="482084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300"/>
              <a:buFont typeface="Calibri"/>
              <a:buNone/>
            </a:pPr>
            <a:r>
              <a:rPr b="1" i="0" lang="ru" sz="33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1371600" y="1485900"/>
            <a:ext cx="4927996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i="0" lang="ru" sz="4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§ 20,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i="0" lang="ru" sz="4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вопросы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i="0" lang="ru" sz="4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 задания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i="0" lang="ru" sz="4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стр.141.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7"/>
          <p:cNvSpPr txBox="1"/>
          <p:nvPr>
            <p:ph type="title"/>
          </p:nvPr>
        </p:nvSpPr>
        <p:spPr>
          <a:xfrm>
            <a:off x="1656159" y="0"/>
            <a:ext cx="6197203" cy="8441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Calibri"/>
              <a:buNone/>
            </a:pPr>
            <a:r>
              <a:rPr b="1" i="0" lang="ru" sz="27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Результаты и последствия войны</a:t>
            </a:r>
            <a:endParaRPr/>
          </a:p>
        </p:txBody>
      </p:sp>
      <p:graphicFrame>
        <p:nvGraphicFramePr>
          <p:cNvPr id="319" name="Google Shape;319;p47"/>
          <p:cNvGraphicFramePr/>
          <p:nvPr/>
        </p:nvGraphicFramePr>
        <p:xfrm>
          <a:off x="359569" y="8441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{CC4413A6-3182-4104-ACD7-B6875A301587}</a:tableStyleId>
              </a:tblPr>
              <a:tblGrid>
                <a:gridCol w="3970725"/>
                <a:gridCol w="3670675"/>
              </a:tblGrid>
              <a:tr h="388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100"/>
                        <a:buFont typeface="Calibri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Результаты войны</a:t>
                      </a:r>
                      <a:endParaRPr sz="1100"/>
                    </a:p>
                  </a:txBody>
                  <a:tcPr marT="34275" marB="34275" marR="68600" marL="686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100"/>
                        <a:buFont typeface="Calibri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Последствия войны</a:t>
                      </a:r>
                      <a:endParaRPr sz="1100"/>
                    </a:p>
                  </a:txBody>
                  <a:tcPr marT="34275" marB="34275" marR="68600" marL="686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Calibri"/>
                        <a:buAutoNum type="arabicPeriod"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Ништадтский мир 1721 г.</a:t>
                      </a:r>
                      <a:endParaRPr sz="1100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Calibri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Население сократилось на 700 тыс. человек (погиб 1/3 житель).</a:t>
                      </a:r>
                      <a:endParaRPr sz="1100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CDCC"/>
                    </a:solidFill>
                  </a:tcPr>
                </a:tc>
              </a:tr>
              <a:tr h="7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Calibri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Россия получила выход  в Балтийское море</a:t>
                      </a:r>
                      <a:endParaRPr sz="1100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Calibri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2.Бесчинства иностранных войск.</a:t>
                      </a:r>
                      <a:endParaRPr sz="1100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8E7"/>
                    </a:solidFill>
                  </a:tcPr>
                </a:tc>
              </a:tr>
              <a:tr h="70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Calibri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РП подписала мир со Швецией в 1733 г.</a:t>
                      </a:r>
                      <a:endParaRPr sz="1100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Calibri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Разрушения, нищета, голод, эпидемии.</a:t>
                      </a:r>
                      <a:endParaRPr sz="1100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CDCC"/>
                    </a:solidFill>
                  </a:tcPr>
                </a:tc>
              </a:tr>
              <a:tr h="123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Calibri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РП потеряла самостоятельность в международных делах.</a:t>
                      </a:r>
                      <a:endParaRPr sz="1100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Calibri"/>
                        <a:buNone/>
                      </a:pPr>
                      <a:r>
                        <a:rPr b="1" i="0" lang="ru" sz="2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Запустение земель, разорение городов и деревень.</a:t>
                      </a:r>
                      <a:endParaRPr sz="1100"/>
                    </a:p>
                  </a:txBody>
                  <a:tcPr marT="34275" marB="34275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629840" y="1333500"/>
            <a:ext cx="5715000" cy="24836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58750" lvl="0" marL="165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Между какими странами произошла война 1655-1660 гг.?</a:t>
            </a:r>
            <a:endParaRPr/>
          </a:p>
          <a:p>
            <a:pPr indent="-158750" lvl="0" marL="165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Каковы итоги этой войны для ВКЛ?</a:t>
            </a:r>
            <a:endParaRPr/>
          </a:p>
          <a:p>
            <a:pPr indent="-158750" lvl="0" marL="165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Каковы последствия войн для территории Беларуси?</a:t>
            </a:r>
            <a:endParaRPr/>
          </a:p>
          <a:p>
            <a:pPr indent="-158750" lvl="0" marL="165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b="0" i="0" lang="ru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Чем характеризуется внутриполитическая обстановка в РП в последней трети XVIIвека?</a:t>
            </a:r>
            <a:endParaRPr/>
          </a:p>
        </p:txBody>
      </p:sp>
      <p:cxnSp>
        <p:nvCxnSpPr>
          <p:cNvPr id="163" name="Google Shape;163;p30"/>
          <p:cNvCxnSpPr/>
          <p:nvPr/>
        </p:nvCxnSpPr>
        <p:spPr>
          <a:xfrm>
            <a:off x="2897981" y="681038"/>
            <a:ext cx="270272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pic>
        <p:nvPicPr>
          <p:cNvPr id="164" name="Google Shape;16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2375" y="621506"/>
            <a:ext cx="338138" cy="11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3925" y="621506"/>
            <a:ext cx="338138" cy="1190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30"/>
          <p:cNvCxnSpPr/>
          <p:nvPr/>
        </p:nvCxnSpPr>
        <p:spPr>
          <a:xfrm>
            <a:off x="5706665" y="679847"/>
            <a:ext cx="269081" cy="0"/>
          </a:xfrm>
          <a:prstGeom prst="straightConnector1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pic>
        <p:nvPicPr>
          <p:cNvPr id="167" name="Google Shape;16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4890" y="620315"/>
            <a:ext cx="338138" cy="11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0"/>
          <p:cNvSpPr txBox="1"/>
          <p:nvPr/>
        </p:nvSpPr>
        <p:spPr>
          <a:xfrm>
            <a:off x="1762850" y="239425"/>
            <a:ext cx="417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F5B999"/>
                </a:solidFill>
                <a:latin typeface="Lobster"/>
                <a:ea typeface="Lobster"/>
                <a:cs typeface="Lobster"/>
                <a:sym typeface="Lobster"/>
              </a:rPr>
              <a:t>Повторим пройденное:</a:t>
            </a:r>
            <a:endParaRPr sz="3200">
              <a:solidFill>
                <a:srgbClr val="F5B99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ctrTitle"/>
          </p:nvPr>
        </p:nvSpPr>
        <p:spPr>
          <a:xfrm>
            <a:off x="1385888" y="1275159"/>
            <a:ext cx="4860131" cy="2181225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808080"/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500"/>
              <a:buFont typeface="Calibri"/>
              <a:buNone/>
            </a:pPr>
            <a:r>
              <a:rPr b="1" i="0" lang="ru" sz="45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Беларусь в годы Северной войны</a:t>
            </a:r>
            <a:br>
              <a:rPr b="1" i="0" lang="ru" sz="45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" sz="45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1700-1721 гг.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/>
        </p:nvSpPr>
        <p:spPr>
          <a:xfrm>
            <a:off x="197644" y="707231"/>
            <a:ext cx="7074694" cy="37623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ru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июля 1661г</a:t>
            </a:r>
            <a:r>
              <a:rPr b="1" i="0" lang="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0" i="0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между Россией и Швецией в местечке Кардис был заключён мирный договор, завершивший Русско-шведскую войну 1656—1661 годов. 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0" i="0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мирный договор обязывал Россию вернуть Швеции все ливонские и ингерманландские земли (историческая область на северо-западе современной России. Располагается по берегам Невы, ограничивается Финским заливом, рекой Нарва и Чудским озером на западе, Ладожским озером с прилегающими к нему равнинами и рекой Лава — на востоке. На севере она граничит с Карелией по рекам Сестра и Смородинка. Южная граница Ингерманландии проходит по среднему течению рек Оредеж и Луга).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1D2"/>
              </a:buClr>
              <a:buSzPts val="1800"/>
              <a:buFont typeface="Times New Roman"/>
              <a:buNone/>
            </a:pPr>
            <a:r>
              <a:rPr b="0" i="0" lang="ru" sz="1800" u="none" cap="none" strike="noStrike">
                <a:solidFill>
                  <a:srgbClr val="3241D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Фактически это означало установление полного контроля Швеции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1D2"/>
              </a:buClr>
              <a:buSzPts val="1800"/>
              <a:buFont typeface="Times New Roman"/>
              <a:buNone/>
            </a:pPr>
            <a:r>
              <a:rPr b="0" i="0" lang="ru" sz="1800" u="none" cap="none" strike="noStrike">
                <a:solidFill>
                  <a:srgbClr val="3241D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 побережьем Балтийского моря.</a:t>
            </a:r>
            <a:endParaRPr sz="1100"/>
          </a:p>
        </p:txBody>
      </p:sp>
      <p:sp>
        <p:nvSpPr>
          <p:cNvPr id="179" name="Google Shape;179;p32"/>
          <p:cNvSpPr/>
          <p:nvPr/>
        </p:nvSpPr>
        <p:spPr>
          <a:xfrm>
            <a:off x="290177" y="14275"/>
            <a:ext cx="7483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6D6"/>
              </a:buClr>
              <a:buSzPts val="4100"/>
              <a:buFont typeface="Times New Roman"/>
              <a:buNone/>
            </a:pPr>
            <a:r>
              <a:rPr b="1" i="0" lang="ru" sz="4100" u="none" cap="none" strike="noStrike">
                <a:solidFill>
                  <a:srgbClr val="D6D6D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Историческая справка.</a:t>
            </a:r>
            <a:endParaRPr sz="1100"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/>
          <p:nvPr/>
        </p:nvSpPr>
        <p:spPr>
          <a:xfrm>
            <a:off x="2519772" y="13515"/>
            <a:ext cx="5126933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999"/>
              </a:buClr>
              <a:buSzPts val="4100"/>
              <a:buFont typeface="Times New Roman"/>
              <a:buNone/>
            </a:pPr>
            <a:r>
              <a:rPr b="1" i="0" lang="ru" sz="4100" u="none" cap="none" strike="noStrike">
                <a:solidFill>
                  <a:srgbClr val="F5B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Проблемное задание!</a:t>
            </a:r>
            <a:endParaRPr sz="1100"/>
          </a:p>
        </p:txBody>
      </p:sp>
      <p:sp>
        <p:nvSpPr>
          <p:cNvPr id="185" name="Google Shape;185;p33"/>
          <p:cNvSpPr txBox="1"/>
          <p:nvPr/>
        </p:nvSpPr>
        <p:spPr>
          <a:xfrm>
            <a:off x="2141934" y="777478"/>
            <a:ext cx="5724525" cy="13156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Times New Roman"/>
              <a:buNone/>
            </a:pPr>
            <a:r>
              <a:rPr b="0" i="0" lang="ru" sz="4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и как отреагирует на результаты этого мира?</a:t>
            </a:r>
            <a:endParaRPr sz="1100"/>
          </a:p>
        </p:txBody>
      </p:sp>
      <p:pic>
        <p:nvPicPr>
          <p:cNvPr id="186" name="Google Shape;1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" y="-476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/>
          <p:nvPr/>
        </p:nvSpPr>
        <p:spPr>
          <a:xfrm>
            <a:off x="89502" y="51858"/>
            <a:ext cx="7830871" cy="1013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700"/>
              <a:buFont typeface="Calibri"/>
              <a:buNone/>
            </a:pPr>
            <a:r>
              <a:rPr b="1" i="0" lang="ru" sz="2700" u="none" cap="none" strike="noStrike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1699-1700 гг. </a:t>
            </a:r>
            <a:r>
              <a:rPr b="1" i="0" lang="ru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– складывается военная коалиция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b="1" i="0" lang="ru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(Северный союз)  против Швеции.</a:t>
            </a:r>
            <a:endParaRPr sz="1100"/>
          </a:p>
        </p:txBody>
      </p:sp>
      <p:sp>
        <p:nvSpPr>
          <p:cNvPr id="193" name="Google Shape;193;p34"/>
          <p:cNvSpPr/>
          <p:nvPr/>
        </p:nvSpPr>
        <p:spPr>
          <a:xfrm>
            <a:off x="521494" y="1437084"/>
            <a:ext cx="1026319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7820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Россия</a:t>
            </a:r>
            <a:endParaRPr sz="1100"/>
          </a:p>
        </p:txBody>
      </p:sp>
      <p:sp>
        <p:nvSpPr>
          <p:cNvPr id="194" name="Google Shape;194;p34"/>
          <p:cNvSpPr/>
          <p:nvPr/>
        </p:nvSpPr>
        <p:spPr>
          <a:xfrm>
            <a:off x="2141934" y="1437084"/>
            <a:ext cx="917972" cy="685800"/>
          </a:xfrm>
          <a:prstGeom prst="roundRect">
            <a:avLst>
              <a:gd fmla="val 16667" name="adj"/>
            </a:avLst>
          </a:prstGeom>
          <a:solidFill>
            <a:srgbClr val="E19825"/>
          </a:solidFill>
          <a:ln cap="flat" cmpd="sng" w="12700">
            <a:solidFill>
              <a:srgbClr val="A56E1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Дания</a:t>
            </a:r>
            <a:endParaRPr sz="1100"/>
          </a:p>
        </p:txBody>
      </p:sp>
      <p:sp>
        <p:nvSpPr>
          <p:cNvPr id="195" name="Google Shape;195;p34"/>
          <p:cNvSpPr/>
          <p:nvPr/>
        </p:nvSpPr>
        <p:spPr>
          <a:xfrm>
            <a:off x="3693319" y="1437084"/>
            <a:ext cx="1295400" cy="685800"/>
          </a:xfrm>
          <a:prstGeom prst="roundRect">
            <a:avLst>
              <a:gd fmla="val 16667" name="adj"/>
            </a:avLst>
          </a:prstGeom>
          <a:solidFill>
            <a:srgbClr val="B19C7D"/>
          </a:solidFill>
          <a:ln cap="flat" cmpd="sng" w="12700">
            <a:solidFill>
              <a:srgbClr val="8171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Саксония</a:t>
            </a:r>
            <a:endParaRPr sz="1100"/>
          </a:p>
        </p:txBody>
      </p:sp>
      <p:sp>
        <p:nvSpPr>
          <p:cNvPr id="196" name="Google Shape;196;p34"/>
          <p:cNvSpPr/>
          <p:nvPr/>
        </p:nvSpPr>
        <p:spPr>
          <a:xfrm>
            <a:off x="5112544" y="1437084"/>
            <a:ext cx="1441846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7820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Речь Посполитая</a:t>
            </a:r>
            <a:endParaRPr sz="1100"/>
          </a:p>
        </p:txBody>
      </p:sp>
      <p:pic>
        <p:nvPicPr>
          <p:cNvPr id="197" name="Google Shape;19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915" y="2356247"/>
            <a:ext cx="1150144" cy="144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4550" y="2356247"/>
            <a:ext cx="1457325" cy="169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4"/>
          <p:cNvPicPr preferRelativeResize="0"/>
          <p:nvPr/>
        </p:nvPicPr>
        <p:blipFill rotWithShape="1">
          <a:blip r:embed="rId5">
            <a:alphaModFix/>
          </a:blip>
          <a:srcRect b="0" l="0" r="68185" t="0"/>
          <a:stretch/>
        </p:blipFill>
        <p:spPr>
          <a:xfrm>
            <a:off x="4341019" y="2237184"/>
            <a:ext cx="1353740" cy="1829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4"/>
          <p:cNvSpPr/>
          <p:nvPr/>
        </p:nvSpPr>
        <p:spPr>
          <a:xfrm>
            <a:off x="1323547" y="4137924"/>
            <a:ext cx="4232842" cy="8079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Каковы были планы сторон?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1" i="0" lang="ru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Стр.135-136.</a:t>
            </a:r>
            <a:endParaRPr sz="1100"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915" y="90488"/>
            <a:ext cx="1837134" cy="212526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5"/>
          <p:cNvSpPr/>
          <p:nvPr/>
        </p:nvSpPr>
        <p:spPr>
          <a:xfrm>
            <a:off x="4842022" y="0"/>
            <a:ext cx="2427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CDBF"/>
              </a:buClr>
              <a:buSzPts val="4100"/>
              <a:buFont typeface="Times New Roman"/>
              <a:buNone/>
            </a:pPr>
            <a:r>
              <a:rPr b="1" i="0" lang="ru" sz="4100" u="none" cap="none" strike="noStrike">
                <a:solidFill>
                  <a:srgbClr val="FBCD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Дания</a:t>
            </a:r>
            <a:endParaRPr sz="1100"/>
          </a:p>
        </p:txBody>
      </p:sp>
      <p:sp>
        <p:nvSpPr>
          <p:cNvPr id="207" name="Google Shape;207;p35"/>
          <p:cNvSpPr txBox="1"/>
          <p:nvPr/>
        </p:nvSpPr>
        <p:spPr>
          <a:xfrm>
            <a:off x="2489597" y="692944"/>
            <a:ext cx="4944665" cy="9001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Фридрих IV стремился присоединить владения в южной части Скандинавского полуострова и Шлезвиг.</a:t>
            </a:r>
            <a:endParaRPr sz="1100"/>
          </a:p>
        </p:txBody>
      </p:sp>
      <p:pic>
        <p:nvPicPr>
          <p:cNvPr id="208" name="Google Shape;20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861" y="2355726"/>
            <a:ext cx="1714500" cy="25717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9" name="Google Shape;209;p35"/>
          <p:cNvSpPr txBox="1"/>
          <p:nvPr/>
        </p:nvSpPr>
        <p:spPr>
          <a:xfrm>
            <a:off x="2357456" y="2091300"/>
            <a:ext cx="30399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4100"/>
              <a:buFont typeface="Times New Roman"/>
              <a:buNone/>
            </a:pPr>
            <a:r>
              <a:rPr b="1" i="0" lang="ru" sz="4100" u="none" cap="none" strike="noStrike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Швеция</a:t>
            </a:r>
            <a:endParaRPr sz="1100"/>
          </a:p>
        </p:txBody>
      </p:sp>
      <p:sp>
        <p:nvSpPr>
          <p:cNvPr id="210" name="Google Shape;210;p35"/>
          <p:cNvSpPr txBox="1"/>
          <p:nvPr/>
        </p:nvSpPr>
        <p:spPr>
          <a:xfrm>
            <a:off x="2357438" y="3003947"/>
            <a:ext cx="4429125" cy="9001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Карл XII  стремился сохранить господство Швеции на Балтике и усилить влияние в Европе.</a:t>
            </a:r>
            <a:endParaRPr sz="1100"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/>
          <p:nvPr/>
        </p:nvSpPr>
        <p:spPr>
          <a:xfrm>
            <a:off x="4991711" y="-74544"/>
            <a:ext cx="1445636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999"/>
              </a:buClr>
              <a:buSzPts val="3300"/>
              <a:buFont typeface="Times New Roman"/>
              <a:buNone/>
            </a:pPr>
            <a:r>
              <a:rPr b="1" i="0" lang="ru" sz="3300" u="none" cap="none" strike="noStrike">
                <a:solidFill>
                  <a:srgbClr val="F5B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Россия</a:t>
            </a:r>
            <a:endParaRPr sz="1100"/>
          </a:p>
        </p:txBody>
      </p:sp>
      <p:pic>
        <p:nvPicPr>
          <p:cNvPr id="217" name="Google Shape;21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978" y="213996"/>
            <a:ext cx="1869281" cy="234196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8" name="Google Shape;218;p36"/>
          <p:cNvSpPr txBox="1"/>
          <p:nvPr/>
        </p:nvSpPr>
        <p:spPr>
          <a:xfrm>
            <a:off x="2153840" y="359569"/>
            <a:ext cx="5775722" cy="145375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b="1" i="0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Получить выход в Балтийское море;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b="1" i="0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Вернуть побережье Финского залива (Ингрию), отторгнутую Швецией в конце XVII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b="1" i="0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Превратить Россию в могущественную морскую державу;</a:t>
            </a:r>
            <a:endParaRPr sz="1100"/>
          </a:p>
        </p:txBody>
      </p:sp>
      <p:pic>
        <p:nvPicPr>
          <p:cNvPr id="219" name="Google Shape;219;p36"/>
          <p:cNvPicPr preferRelativeResize="0"/>
          <p:nvPr/>
        </p:nvPicPr>
        <p:blipFill rotWithShape="1">
          <a:blip r:embed="rId4">
            <a:alphaModFix/>
          </a:blip>
          <a:srcRect b="0" l="0" r="67457" t="0"/>
          <a:stretch/>
        </p:blipFill>
        <p:spPr>
          <a:xfrm>
            <a:off x="283978" y="2679762"/>
            <a:ext cx="1741193" cy="2302068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0" name="Google Shape;220;p36"/>
          <p:cNvSpPr txBox="1"/>
          <p:nvPr/>
        </p:nvSpPr>
        <p:spPr>
          <a:xfrm>
            <a:off x="2049065" y="3327796"/>
            <a:ext cx="4698206" cy="11775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b="1" i="0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Королю Августу II было важно вернуть Речи Посполитой утраченные ранее земли Ливонии. 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b="1" i="0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Усилить свои позиции в стране.</a:t>
            </a:r>
            <a:endParaRPr sz="1100"/>
          </a:p>
        </p:txBody>
      </p:sp>
      <p:sp>
        <p:nvSpPr>
          <p:cNvPr id="221" name="Google Shape;221;p36"/>
          <p:cNvSpPr/>
          <p:nvPr/>
        </p:nvSpPr>
        <p:spPr>
          <a:xfrm>
            <a:off x="3418107" y="2183472"/>
            <a:ext cx="3147208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mes New Roman"/>
              <a:buNone/>
            </a:pPr>
            <a:r>
              <a:rPr b="1" i="0" lang="ru" sz="3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Речь Посполитая</a:t>
            </a:r>
            <a:endParaRPr b="1" i="0" sz="30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mes New Roman"/>
              <a:buNone/>
            </a:pPr>
            <a:r>
              <a:rPr b="1" i="0" lang="ru" sz="3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Саксония</a:t>
            </a:r>
            <a:endParaRPr sz="1100"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ablon74">
  <a:themeElements>
    <a:clrScheme name="Красный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