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</p:sldIdLst>
  <p:sldSz cy="6858000" cx="12192000"/>
  <p:notesSz cx="6858000" cy="9945675"/>
  <p:embeddedFontLst>
    <p:embeddedFont>
      <p:font typeface="Corsiva"/>
      <p:regular r:id="rId44"/>
      <p:bold r:id="rId45"/>
      <p:italic r:id="rId46"/>
      <p:boldItalic r:id="rId47"/>
    </p:embeddedFont>
    <p:embeddedFont>
      <p:font typeface="Lobster"/>
      <p:regular r:id="rId48"/>
    </p:embeddedFont>
    <p:embeddedFont>
      <p:font typeface="Helvetica Neue"/>
      <p:regular r:id="rId49"/>
      <p:bold r:id="rId50"/>
      <p:italic r:id="rId51"/>
      <p:boldItalic r:id="rId5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AB85DEA5-AAA4-4BD0-9760-83388A4197BA}">
  <a:tblStyle styleId="{AB85DEA5-AAA4-4BD0-9760-83388A4197BA}" styleName="Table_0">
    <a:wholeTbl>
      <a:tcTxStyle b="off" i="off">
        <a:font>
          <a:latin typeface="Microsoft Sans Serif"/>
          <a:ea typeface="Microsoft Sans Serif"/>
          <a:cs typeface="Microsoft Sans Serif"/>
        </a:font>
        <a:schemeClr val="dk1"/>
      </a:tcTxStyle>
      <a:tcStyle>
        <a:tcBdr>
          <a:lef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FFEFE7"/>
          </a:solidFill>
        </a:fill>
      </a:tcStyle>
    </a:wholeTbl>
    <a:band1H>
      <a:tcTxStyle/>
      <a:tcStyle>
        <a:fill>
          <a:solidFill>
            <a:srgbClr val="FFDDCC"/>
          </a:solidFill>
        </a:fill>
      </a:tcStyle>
    </a:band1H>
    <a:band2H>
      <a:tcTxStyle/>
    </a:band2H>
    <a:band1V>
      <a:tcTxStyle/>
      <a:tcStyle>
        <a:fill>
          <a:solidFill>
            <a:srgbClr val="FFDDCC"/>
          </a:solidFill>
        </a:fill>
      </a:tcStyle>
    </a:band1V>
    <a:band2V>
      <a:tcTxStyle/>
    </a:band2V>
    <a:lastCol>
      <a:tcTxStyle b="on" i="off">
        <a:font>
          <a:latin typeface="Microsoft Sans Serif"/>
          <a:ea typeface="Microsoft Sans Serif"/>
          <a:cs typeface="Microsoft Sans Serif"/>
        </a:font>
        <a:schemeClr val="lt1"/>
      </a:tcTxStyle>
      <a:tcStyle>
        <a:fill>
          <a:solidFill>
            <a:schemeClr val="accent1"/>
          </a:solidFill>
        </a:fill>
      </a:tcStyle>
    </a:lastCol>
    <a:firstCol>
      <a:tcTxStyle b="on" i="off">
        <a:font>
          <a:latin typeface="Microsoft Sans Serif"/>
          <a:ea typeface="Microsoft Sans Serif"/>
          <a:cs typeface="Microsoft Sans Serif"/>
        </a:font>
        <a:schemeClr val="lt1"/>
      </a:tcTxStyle>
      <a:tcStyle>
        <a:fill>
          <a:solidFill>
            <a:schemeClr val="accent1"/>
          </a:solidFill>
        </a:fill>
      </a:tcStyle>
    </a:firstCol>
    <a:lastRow>
      <a:tcTxStyle b="on" i="off">
        <a:font>
          <a:latin typeface="Microsoft Sans Serif"/>
          <a:ea typeface="Microsoft Sans Serif"/>
          <a:cs typeface="Microsoft Sans Serif"/>
        </a:font>
        <a:schemeClr val="lt1"/>
      </a:tcTxStyle>
      <a:tcStyle>
        <a:tcBdr>
          <a:top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</a:tcBdr>
        <a:fill>
          <a:solidFill>
            <a:schemeClr val="accent1"/>
          </a:solidFill>
        </a:fill>
      </a:tcStyle>
    </a:lastRow>
    <a:seCell>
      <a:tcTxStyle/>
    </a:seCell>
    <a:swCell>
      <a:tcTxStyle/>
    </a:swCell>
    <a:firstRow>
      <a:tcTxStyle b="on" i="off">
        <a:font>
          <a:latin typeface="Microsoft Sans Serif"/>
          <a:ea typeface="Microsoft Sans Serif"/>
          <a:cs typeface="Microsoft Sans Serif"/>
        </a:font>
        <a:schemeClr val="lt1"/>
      </a:tcTxStyle>
      <a:tcStyle>
        <a:tcBdr>
          <a:bottom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</a:tcBdr>
        <a:fill>
          <a:solidFill>
            <a:schemeClr val="accent1"/>
          </a:solidFill>
        </a:fill>
      </a:tcStyle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384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42" Type="http://schemas.openxmlformats.org/officeDocument/2006/relationships/slide" Target="slides/slide36.xml"/><Relationship Id="rId41" Type="http://schemas.openxmlformats.org/officeDocument/2006/relationships/slide" Target="slides/slide35.xml"/><Relationship Id="rId44" Type="http://schemas.openxmlformats.org/officeDocument/2006/relationships/font" Target="fonts/Corsiva-regular.fntdata"/><Relationship Id="rId43" Type="http://schemas.openxmlformats.org/officeDocument/2006/relationships/slide" Target="slides/slide37.xml"/><Relationship Id="rId46" Type="http://schemas.openxmlformats.org/officeDocument/2006/relationships/font" Target="fonts/Corsiva-italic.fntdata"/><Relationship Id="rId45" Type="http://schemas.openxmlformats.org/officeDocument/2006/relationships/font" Target="fonts/Corsiva-bold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48" Type="http://schemas.openxmlformats.org/officeDocument/2006/relationships/font" Target="fonts/Lobster-regular.fntdata"/><Relationship Id="rId47" Type="http://schemas.openxmlformats.org/officeDocument/2006/relationships/font" Target="fonts/Corsiva-boldItalic.fntdata"/><Relationship Id="rId49" Type="http://schemas.openxmlformats.org/officeDocument/2006/relationships/font" Target="fonts/HelveticaNeue-regular.fntdata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3" Type="http://schemas.openxmlformats.org/officeDocument/2006/relationships/slide" Target="slides/slide27.xml"/><Relationship Id="rId32" Type="http://schemas.openxmlformats.org/officeDocument/2006/relationships/slide" Target="slides/slide26.xml"/><Relationship Id="rId35" Type="http://schemas.openxmlformats.org/officeDocument/2006/relationships/slide" Target="slides/slide29.xml"/><Relationship Id="rId34" Type="http://schemas.openxmlformats.org/officeDocument/2006/relationships/slide" Target="slides/slide28.xml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9" Type="http://schemas.openxmlformats.org/officeDocument/2006/relationships/slide" Target="slides/slide33.xml"/><Relationship Id="rId38" Type="http://schemas.openxmlformats.org/officeDocument/2006/relationships/slide" Target="slides/slide32.xml"/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slide" Target="slides/slide23.xml"/><Relationship Id="rId51" Type="http://schemas.openxmlformats.org/officeDocument/2006/relationships/font" Target="fonts/HelveticaNeue-italic.fntdata"/><Relationship Id="rId50" Type="http://schemas.openxmlformats.org/officeDocument/2006/relationships/font" Target="fonts/HelveticaNeue-bold.fntdata"/><Relationship Id="rId52" Type="http://schemas.openxmlformats.org/officeDocument/2006/relationships/font" Target="fonts/HelveticaNeue-boldItalic.fntdata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745925"/>
            <a:ext cx="4572225" cy="372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724175"/>
            <a:ext cx="5486400" cy="44755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g109f5c9efd5_0_0:notes"/>
          <p:cNvSpPr/>
          <p:nvPr>
            <p:ph idx="2" type="sldImg"/>
          </p:nvPr>
        </p:nvSpPr>
        <p:spPr>
          <a:xfrm>
            <a:off x="1143225" y="745925"/>
            <a:ext cx="4572300" cy="37296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" name="Google Shape;46;g109f5c9efd5_0_0:notes"/>
          <p:cNvSpPr txBox="1"/>
          <p:nvPr>
            <p:ph idx="1" type="body"/>
          </p:nvPr>
        </p:nvSpPr>
        <p:spPr>
          <a:xfrm>
            <a:off x="685800" y="4724175"/>
            <a:ext cx="5486400" cy="447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9:notes"/>
          <p:cNvSpPr txBox="1"/>
          <p:nvPr>
            <p:ph idx="1" type="body"/>
          </p:nvPr>
        </p:nvSpPr>
        <p:spPr>
          <a:xfrm>
            <a:off x="685800" y="4724175"/>
            <a:ext cx="5486400" cy="44755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" name="Google Shape;123;p9:notes"/>
          <p:cNvSpPr/>
          <p:nvPr>
            <p:ph idx="2" type="sldImg"/>
          </p:nvPr>
        </p:nvSpPr>
        <p:spPr>
          <a:xfrm>
            <a:off x="1143225" y="745925"/>
            <a:ext cx="4572225" cy="372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0:notes"/>
          <p:cNvSpPr txBox="1"/>
          <p:nvPr>
            <p:ph idx="1" type="body"/>
          </p:nvPr>
        </p:nvSpPr>
        <p:spPr>
          <a:xfrm>
            <a:off x="685800" y="4724175"/>
            <a:ext cx="5486400" cy="44755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" name="Google Shape;130;p10:notes"/>
          <p:cNvSpPr/>
          <p:nvPr>
            <p:ph idx="2" type="sldImg"/>
          </p:nvPr>
        </p:nvSpPr>
        <p:spPr>
          <a:xfrm>
            <a:off x="1143225" y="745925"/>
            <a:ext cx="4572225" cy="372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1:notes"/>
          <p:cNvSpPr txBox="1"/>
          <p:nvPr>
            <p:ph idx="1" type="body"/>
          </p:nvPr>
        </p:nvSpPr>
        <p:spPr>
          <a:xfrm>
            <a:off x="685800" y="4724175"/>
            <a:ext cx="5486400" cy="44755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" name="Google Shape;142;p11:notes"/>
          <p:cNvSpPr/>
          <p:nvPr>
            <p:ph idx="2" type="sldImg"/>
          </p:nvPr>
        </p:nvSpPr>
        <p:spPr>
          <a:xfrm>
            <a:off x="1143225" y="745925"/>
            <a:ext cx="4572225" cy="372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2:notes"/>
          <p:cNvSpPr txBox="1"/>
          <p:nvPr>
            <p:ph idx="1" type="body"/>
          </p:nvPr>
        </p:nvSpPr>
        <p:spPr>
          <a:xfrm>
            <a:off x="685800" y="4724175"/>
            <a:ext cx="5486400" cy="44755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7" name="Google Shape;157;p12:notes"/>
          <p:cNvSpPr/>
          <p:nvPr>
            <p:ph idx="2" type="sldImg"/>
          </p:nvPr>
        </p:nvSpPr>
        <p:spPr>
          <a:xfrm>
            <a:off x="1143225" y="745925"/>
            <a:ext cx="4572225" cy="372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13:notes"/>
          <p:cNvSpPr txBox="1"/>
          <p:nvPr>
            <p:ph idx="1" type="body"/>
          </p:nvPr>
        </p:nvSpPr>
        <p:spPr>
          <a:xfrm>
            <a:off x="685800" y="4724175"/>
            <a:ext cx="5486400" cy="44755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5" name="Google Shape;165;p13:notes"/>
          <p:cNvSpPr/>
          <p:nvPr>
            <p:ph idx="2" type="sldImg"/>
          </p:nvPr>
        </p:nvSpPr>
        <p:spPr>
          <a:xfrm>
            <a:off x="1143225" y="745925"/>
            <a:ext cx="4572225" cy="372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14:notes"/>
          <p:cNvSpPr txBox="1"/>
          <p:nvPr>
            <p:ph idx="1" type="body"/>
          </p:nvPr>
        </p:nvSpPr>
        <p:spPr>
          <a:xfrm>
            <a:off x="685800" y="4724175"/>
            <a:ext cx="5486400" cy="44755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5" name="Google Shape;175;p14:notes"/>
          <p:cNvSpPr/>
          <p:nvPr>
            <p:ph idx="2" type="sldImg"/>
          </p:nvPr>
        </p:nvSpPr>
        <p:spPr>
          <a:xfrm>
            <a:off x="1143225" y="745925"/>
            <a:ext cx="4572225" cy="372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15:notes"/>
          <p:cNvSpPr txBox="1"/>
          <p:nvPr>
            <p:ph idx="1" type="body"/>
          </p:nvPr>
        </p:nvSpPr>
        <p:spPr>
          <a:xfrm>
            <a:off x="685800" y="4724175"/>
            <a:ext cx="5486400" cy="44755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2" name="Google Shape;182;p15:notes"/>
          <p:cNvSpPr/>
          <p:nvPr>
            <p:ph idx="2" type="sldImg"/>
          </p:nvPr>
        </p:nvSpPr>
        <p:spPr>
          <a:xfrm>
            <a:off x="1143225" y="745925"/>
            <a:ext cx="4572225" cy="372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16:notes"/>
          <p:cNvSpPr txBox="1"/>
          <p:nvPr>
            <p:ph idx="1" type="body"/>
          </p:nvPr>
        </p:nvSpPr>
        <p:spPr>
          <a:xfrm>
            <a:off x="685800" y="4724175"/>
            <a:ext cx="5486400" cy="44755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8" name="Google Shape;188;p16:notes"/>
          <p:cNvSpPr/>
          <p:nvPr>
            <p:ph idx="2" type="sldImg"/>
          </p:nvPr>
        </p:nvSpPr>
        <p:spPr>
          <a:xfrm>
            <a:off x="1143225" y="745925"/>
            <a:ext cx="4572225" cy="372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7:notes"/>
          <p:cNvSpPr txBox="1"/>
          <p:nvPr>
            <p:ph idx="1" type="body"/>
          </p:nvPr>
        </p:nvSpPr>
        <p:spPr>
          <a:xfrm>
            <a:off x="685800" y="4724175"/>
            <a:ext cx="5486400" cy="44755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5" name="Google Shape;195;p17:notes"/>
          <p:cNvSpPr/>
          <p:nvPr>
            <p:ph idx="2" type="sldImg"/>
          </p:nvPr>
        </p:nvSpPr>
        <p:spPr>
          <a:xfrm>
            <a:off x="1143225" y="745925"/>
            <a:ext cx="4572225" cy="372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18:notes"/>
          <p:cNvSpPr txBox="1"/>
          <p:nvPr>
            <p:ph idx="1" type="body"/>
          </p:nvPr>
        </p:nvSpPr>
        <p:spPr>
          <a:xfrm>
            <a:off x="685800" y="4724175"/>
            <a:ext cx="5486400" cy="44755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6" name="Google Shape;206;p18:notes"/>
          <p:cNvSpPr/>
          <p:nvPr>
            <p:ph idx="2" type="sldImg"/>
          </p:nvPr>
        </p:nvSpPr>
        <p:spPr>
          <a:xfrm>
            <a:off x="1143225" y="745925"/>
            <a:ext cx="4572225" cy="372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:notes"/>
          <p:cNvSpPr txBox="1"/>
          <p:nvPr>
            <p:ph idx="1" type="body"/>
          </p:nvPr>
        </p:nvSpPr>
        <p:spPr>
          <a:xfrm>
            <a:off x="685800" y="4724175"/>
            <a:ext cx="5486400" cy="44755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" name="Google Shape;51;p1:notes"/>
          <p:cNvSpPr/>
          <p:nvPr>
            <p:ph idx="2" type="sldImg"/>
          </p:nvPr>
        </p:nvSpPr>
        <p:spPr>
          <a:xfrm>
            <a:off x="1143225" y="745925"/>
            <a:ext cx="4572225" cy="372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19:notes"/>
          <p:cNvSpPr txBox="1"/>
          <p:nvPr>
            <p:ph idx="1" type="body"/>
          </p:nvPr>
        </p:nvSpPr>
        <p:spPr>
          <a:xfrm>
            <a:off x="685800" y="4724175"/>
            <a:ext cx="5486400" cy="44755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1" name="Google Shape;221;p19:notes"/>
          <p:cNvSpPr/>
          <p:nvPr>
            <p:ph idx="2" type="sldImg"/>
          </p:nvPr>
        </p:nvSpPr>
        <p:spPr>
          <a:xfrm>
            <a:off x="1143225" y="745925"/>
            <a:ext cx="4572225" cy="372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20:notes"/>
          <p:cNvSpPr txBox="1"/>
          <p:nvPr>
            <p:ph idx="1" type="body"/>
          </p:nvPr>
        </p:nvSpPr>
        <p:spPr>
          <a:xfrm>
            <a:off x="685800" y="4724175"/>
            <a:ext cx="5486400" cy="44755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9" name="Google Shape;229;p20:notes"/>
          <p:cNvSpPr/>
          <p:nvPr>
            <p:ph idx="2" type="sldImg"/>
          </p:nvPr>
        </p:nvSpPr>
        <p:spPr>
          <a:xfrm>
            <a:off x="1143225" y="745925"/>
            <a:ext cx="4572225" cy="372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21:notes"/>
          <p:cNvSpPr txBox="1"/>
          <p:nvPr>
            <p:ph idx="1" type="body"/>
          </p:nvPr>
        </p:nvSpPr>
        <p:spPr>
          <a:xfrm>
            <a:off x="685800" y="4724175"/>
            <a:ext cx="5486400" cy="44755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2" name="Google Shape;242;p21:notes"/>
          <p:cNvSpPr/>
          <p:nvPr>
            <p:ph idx="2" type="sldImg"/>
          </p:nvPr>
        </p:nvSpPr>
        <p:spPr>
          <a:xfrm>
            <a:off x="1143225" y="745925"/>
            <a:ext cx="4572225" cy="372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22:notes"/>
          <p:cNvSpPr txBox="1"/>
          <p:nvPr>
            <p:ph idx="1" type="body"/>
          </p:nvPr>
        </p:nvSpPr>
        <p:spPr>
          <a:xfrm>
            <a:off x="685800" y="4724175"/>
            <a:ext cx="5486400" cy="44755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8" name="Google Shape;248;p22:notes"/>
          <p:cNvSpPr/>
          <p:nvPr>
            <p:ph idx="2" type="sldImg"/>
          </p:nvPr>
        </p:nvSpPr>
        <p:spPr>
          <a:xfrm>
            <a:off x="1143225" y="745925"/>
            <a:ext cx="4572225" cy="372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23:notes"/>
          <p:cNvSpPr txBox="1"/>
          <p:nvPr>
            <p:ph idx="1" type="body"/>
          </p:nvPr>
        </p:nvSpPr>
        <p:spPr>
          <a:xfrm>
            <a:off x="685800" y="4724175"/>
            <a:ext cx="5486400" cy="44755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8" name="Google Shape;258;p23:notes"/>
          <p:cNvSpPr/>
          <p:nvPr>
            <p:ph idx="2" type="sldImg"/>
          </p:nvPr>
        </p:nvSpPr>
        <p:spPr>
          <a:xfrm>
            <a:off x="1143225" y="745925"/>
            <a:ext cx="4572225" cy="372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24:notes"/>
          <p:cNvSpPr txBox="1"/>
          <p:nvPr>
            <p:ph idx="1" type="body"/>
          </p:nvPr>
        </p:nvSpPr>
        <p:spPr>
          <a:xfrm>
            <a:off x="685800" y="4724175"/>
            <a:ext cx="5486400" cy="44755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5" name="Google Shape;265;p24:notes"/>
          <p:cNvSpPr/>
          <p:nvPr>
            <p:ph idx="2" type="sldImg"/>
          </p:nvPr>
        </p:nvSpPr>
        <p:spPr>
          <a:xfrm>
            <a:off x="1143225" y="745925"/>
            <a:ext cx="4572225" cy="372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25:notes"/>
          <p:cNvSpPr txBox="1"/>
          <p:nvPr>
            <p:ph idx="1" type="body"/>
          </p:nvPr>
        </p:nvSpPr>
        <p:spPr>
          <a:xfrm>
            <a:off x="685800" y="4724175"/>
            <a:ext cx="5486400" cy="44755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3" name="Google Shape;273;p25:notes"/>
          <p:cNvSpPr/>
          <p:nvPr>
            <p:ph idx="2" type="sldImg"/>
          </p:nvPr>
        </p:nvSpPr>
        <p:spPr>
          <a:xfrm>
            <a:off x="1143225" y="745925"/>
            <a:ext cx="4572225" cy="372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26:notes"/>
          <p:cNvSpPr txBox="1"/>
          <p:nvPr>
            <p:ph idx="1" type="body"/>
          </p:nvPr>
        </p:nvSpPr>
        <p:spPr>
          <a:xfrm>
            <a:off x="685800" y="4724175"/>
            <a:ext cx="5486400" cy="44755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8" name="Google Shape;278;p26:notes"/>
          <p:cNvSpPr/>
          <p:nvPr>
            <p:ph idx="2" type="sldImg"/>
          </p:nvPr>
        </p:nvSpPr>
        <p:spPr>
          <a:xfrm>
            <a:off x="1143225" y="745925"/>
            <a:ext cx="4572225" cy="372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27:notes"/>
          <p:cNvSpPr txBox="1"/>
          <p:nvPr>
            <p:ph idx="1" type="body"/>
          </p:nvPr>
        </p:nvSpPr>
        <p:spPr>
          <a:xfrm>
            <a:off x="685800" y="4724175"/>
            <a:ext cx="5486400" cy="44755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4" name="Google Shape;284;p27:notes"/>
          <p:cNvSpPr/>
          <p:nvPr>
            <p:ph idx="2" type="sldImg"/>
          </p:nvPr>
        </p:nvSpPr>
        <p:spPr>
          <a:xfrm>
            <a:off x="1143225" y="745925"/>
            <a:ext cx="4572225" cy="372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28:notes"/>
          <p:cNvSpPr txBox="1"/>
          <p:nvPr>
            <p:ph idx="1" type="body"/>
          </p:nvPr>
        </p:nvSpPr>
        <p:spPr>
          <a:xfrm>
            <a:off x="685800" y="4724175"/>
            <a:ext cx="5486400" cy="44755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8" name="Google Shape;298;p28:notes"/>
          <p:cNvSpPr/>
          <p:nvPr>
            <p:ph idx="2" type="sldImg"/>
          </p:nvPr>
        </p:nvSpPr>
        <p:spPr>
          <a:xfrm>
            <a:off x="1143225" y="745925"/>
            <a:ext cx="4572225" cy="372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:notes"/>
          <p:cNvSpPr txBox="1"/>
          <p:nvPr>
            <p:ph idx="1" type="body"/>
          </p:nvPr>
        </p:nvSpPr>
        <p:spPr>
          <a:xfrm>
            <a:off x="685800" y="4724175"/>
            <a:ext cx="5486400" cy="44755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" name="Google Shape;56;p2:notes"/>
          <p:cNvSpPr/>
          <p:nvPr>
            <p:ph idx="2" type="sldImg"/>
          </p:nvPr>
        </p:nvSpPr>
        <p:spPr>
          <a:xfrm>
            <a:off x="1143225" y="745925"/>
            <a:ext cx="4572225" cy="372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29:notes"/>
          <p:cNvSpPr txBox="1"/>
          <p:nvPr>
            <p:ph idx="1" type="body"/>
          </p:nvPr>
        </p:nvSpPr>
        <p:spPr>
          <a:xfrm>
            <a:off x="685800" y="4724175"/>
            <a:ext cx="5486400" cy="44755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5" name="Google Shape;305;p29:notes"/>
          <p:cNvSpPr/>
          <p:nvPr>
            <p:ph idx="2" type="sldImg"/>
          </p:nvPr>
        </p:nvSpPr>
        <p:spPr>
          <a:xfrm>
            <a:off x="1143225" y="745925"/>
            <a:ext cx="4572225" cy="372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30:notes"/>
          <p:cNvSpPr txBox="1"/>
          <p:nvPr>
            <p:ph idx="1" type="body"/>
          </p:nvPr>
        </p:nvSpPr>
        <p:spPr>
          <a:xfrm>
            <a:off x="685800" y="4724175"/>
            <a:ext cx="5486400" cy="44755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2" name="Google Shape;312;p30:notes"/>
          <p:cNvSpPr/>
          <p:nvPr>
            <p:ph idx="2" type="sldImg"/>
          </p:nvPr>
        </p:nvSpPr>
        <p:spPr>
          <a:xfrm>
            <a:off x="1143225" y="745925"/>
            <a:ext cx="4572225" cy="372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31:notes"/>
          <p:cNvSpPr txBox="1"/>
          <p:nvPr>
            <p:ph idx="1" type="body"/>
          </p:nvPr>
        </p:nvSpPr>
        <p:spPr>
          <a:xfrm>
            <a:off x="685800" y="4724175"/>
            <a:ext cx="5486400" cy="44755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8" name="Google Shape;318;p31:notes"/>
          <p:cNvSpPr/>
          <p:nvPr>
            <p:ph idx="2" type="sldImg"/>
          </p:nvPr>
        </p:nvSpPr>
        <p:spPr>
          <a:xfrm>
            <a:off x="1143225" y="745925"/>
            <a:ext cx="4572225" cy="372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32:notes"/>
          <p:cNvSpPr txBox="1"/>
          <p:nvPr>
            <p:ph idx="1" type="body"/>
          </p:nvPr>
        </p:nvSpPr>
        <p:spPr>
          <a:xfrm>
            <a:off x="685800" y="4724175"/>
            <a:ext cx="5486400" cy="44755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9" name="Google Shape;329;p32:notes"/>
          <p:cNvSpPr/>
          <p:nvPr>
            <p:ph idx="2" type="sldImg"/>
          </p:nvPr>
        </p:nvSpPr>
        <p:spPr>
          <a:xfrm>
            <a:off x="1143225" y="745925"/>
            <a:ext cx="4572225" cy="372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33:notes"/>
          <p:cNvSpPr txBox="1"/>
          <p:nvPr>
            <p:ph idx="1" type="body"/>
          </p:nvPr>
        </p:nvSpPr>
        <p:spPr>
          <a:xfrm>
            <a:off x="685800" y="4724175"/>
            <a:ext cx="5486400" cy="44755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6" name="Google Shape;336;p33:notes"/>
          <p:cNvSpPr/>
          <p:nvPr>
            <p:ph idx="2" type="sldImg"/>
          </p:nvPr>
        </p:nvSpPr>
        <p:spPr>
          <a:xfrm>
            <a:off x="1143225" y="745925"/>
            <a:ext cx="4572225" cy="372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34:notes"/>
          <p:cNvSpPr txBox="1"/>
          <p:nvPr>
            <p:ph idx="1" type="body"/>
          </p:nvPr>
        </p:nvSpPr>
        <p:spPr>
          <a:xfrm>
            <a:off x="685800" y="4724175"/>
            <a:ext cx="5486400" cy="44755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5" name="Google Shape;345;p34:notes"/>
          <p:cNvSpPr/>
          <p:nvPr>
            <p:ph idx="2" type="sldImg"/>
          </p:nvPr>
        </p:nvSpPr>
        <p:spPr>
          <a:xfrm>
            <a:off x="1143225" y="745925"/>
            <a:ext cx="4572225" cy="372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35:notes"/>
          <p:cNvSpPr txBox="1"/>
          <p:nvPr>
            <p:ph idx="1" type="body"/>
          </p:nvPr>
        </p:nvSpPr>
        <p:spPr>
          <a:xfrm>
            <a:off x="685800" y="4724175"/>
            <a:ext cx="5486400" cy="44755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1" name="Google Shape;351;p35:notes"/>
          <p:cNvSpPr/>
          <p:nvPr>
            <p:ph idx="2" type="sldImg"/>
          </p:nvPr>
        </p:nvSpPr>
        <p:spPr>
          <a:xfrm>
            <a:off x="1143225" y="745925"/>
            <a:ext cx="4572225" cy="372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36:notes"/>
          <p:cNvSpPr txBox="1"/>
          <p:nvPr>
            <p:ph idx="1" type="body"/>
          </p:nvPr>
        </p:nvSpPr>
        <p:spPr>
          <a:xfrm>
            <a:off x="685800" y="4724175"/>
            <a:ext cx="5486400" cy="44755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9" name="Google Shape;379;p36:notes"/>
          <p:cNvSpPr/>
          <p:nvPr>
            <p:ph idx="2" type="sldImg"/>
          </p:nvPr>
        </p:nvSpPr>
        <p:spPr>
          <a:xfrm>
            <a:off x="1143225" y="745925"/>
            <a:ext cx="4572225" cy="372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3:notes"/>
          <p:cNvSpPr txBox="1"/>
          <p:nvPr>
            <p:ph idx="1" type="body"/>
          </p:nvPr>
        </p:nvSpPr>
        <p:spPr>
          <a:xfrm>
            <a:off x="685800" y="4724175"/>
            <a:ext cx="5486400" cy="44755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" name="Google Shape;62;p3:notes"/>
          <p:cNvSpPr/>
          <p:nvPr>
            <p:ph idx="2" type="sldImg"/>
          </p:nvPr>
        </p:nvSpPr>
        <p:spPr>
          <a:xfrm>
            <a:off x="1143225" y="745925"/>
            <a:ext cx="4572225" cy="372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4:notes"/>
          <p:cNvSpPr txBox="1"/>
          <p:nvPr>
            <p:ph idx="1" type="body"/>
          </p:nvPr>
        </p:nvSpPr>
        <p:spPr>
          <a:xfrm>
            <a:off x="685800" y="4724175"/>
            <a:ext cx="5486400" cy="44755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" name="Google Shape;68;p4:notes"/>
          <p:cNvSpPr/>
          <p:nvPr>
            <p:ph idx="2" type="sldImg"/>
          </p:nvPr>
        </p:nvSpPr>
        <p:spPr>
          <a:xfrm>
            <a:off x="1143225" y="745925"/>
            <a:ext cx="4572225" cy="372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5:notes"/>
          <p:cNvSpPr txBox="1"/>
          <p:nvPr>
            <p:ph idx="1" type="body"/>
          </p:nvPr>
        </p:nvSpPr>
        <p:spPr>
          <a:xfrm>
            <a:off x="685800" y="4724175"/>
            <a:ext cx="5486400" cy="44755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" name="Google Shape;80;p5:notes"/>
          <p:cNvSpPr/>
          <p:nvPr>
            <p:ph idx="2" type="sldImg"/>
          </p:nvPr>
        </p:nvSpPr>
        <p:spPr>
          <a:xfrm>
            <a:off x="1143225" y="745925"/>
            <a:ext cx="4572225" cy="372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6:notes"/>
          <p:cNvSpPr txBox="1"/>
          <p:nvPr>
            <p:ph idx="1" type="body"/>
          </p:nvPr>
        </p:nvSpPr>
        <p:spPr>
          <a:xfrm>
            <a:off x="685800" y="4724175"/>
            <a:ext cx="5486400" cy="44755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" name="Google Shape;87;p6:notes"/>
          <p:cNvSpPr/>
          <p:nvPr>
            <p:ph idx="2" type="sldImg"/>
          </p:nvPr>
        </p:nvSpPr>
        <p:spPr>
          <a:xfrm>
            <a:off x="1143225" y="745925"/>
            <a:ext cx="4572225" cy="372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7:notes"/>
          <p:cNvSpPr txBox="1"/>
          <p:nvPr>
            <p:ph idx="1" type="body"/>
          </p:nvPr>
        </p:nvSpPr>
        <p:spPr>
          <a:xfrm>
            <a:off x="685800" y="4724175"/>
            <a:ext cx="5486400" cy="44755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" name="Google Shape;101;p7:notes"/>
          <p:cNvSpPr/>
          <p:nvPr>
            <p:ph idx="2" type="sldImg"/>
          </p:nvPr>
        </p:nvSpPr>
        <p:spPr>
          <a:xfrm>
            <a:off x="1143225" y="745925"/>
            <a:ext cx="4572225" cy="372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8:notes"/>
          <p:cNvSpPr txBox="1"/>
          <p:nvPr>
            <p:ph idx="1" type="body"/>
          </p:nvPr>
        </p:nvSpPr>
        <p:spPr>
          <a:xfrm>
            <a:off x="685800" y="4724175"/>
            <a:ext cx="5486400" cy="44755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" name="Google Shape;107;p8:notes"/>
          <p:cNvSpPr/>
          <p:nvPr>
            <p:ph idx="2" type="sldImg"/>
          </p:nvPr>
        </p:nvSpPr>
        <p:spPr>
          <a:xfrm>
            <a:off x="1143225" y="745925"/>
            <a:ext cx="4572225" cy="372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итульный слайд" type="title">
  <p:cSld name="TITLE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/>
          <p:nvPr>
            <p:ph type="ctrTitle"/>
          </p:nvPr>
        </p:nvSpPr>
        <p:spPr>
          <a:xfrm>
            <a:off x="812800" y="4724400"/>
            <a:ext cx="10363200" cy="7048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600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" name="Google Shape;10;p2"/>
          <p:cNvSpPr txBox="1"/>
          <p:nvPr>
            <p:ph idx="1" type="subTitle"/>
          </p:nvPr>
        </p:nvSpPr>
        <p:spPr>
          <a:xfrm>
            <a:off x="812800" y="5410200"/>
            <a:ext cx="10363200" cy="6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Helvetica Neue"/>
              <a:buNone/>
              <a:defRPr sz="2400">
                <a:solidFill>
                  <a:schemeClr val="lt1"/>
                </a:solidFill>
              </a:defRPr>
            </a:lvl1pPr>
            <a:lvl2pPr lvl="1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lvl="2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lvl="3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lvl="4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lvl="5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lvl="6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lvl="7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lvl="8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вертикальный текст" type="vertTx">
  <p:cSld name="VERTICAL_TEXT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1"/>
          <p:cNvSpPr txBox="1"/>
          <p:nvPr>
            <p:ph type="title"/>
          </p:nvPr>
        </p:nvSpPr>
        <p:spPr>
          <a:xfrm>
            <a:off x="1320800" y="1752601"/>
            <a:ext cx="9753600" cy="7159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11"/>
          <p:cNvSpPr txBox="1"/>
          <p:nvPr>
            <p:ph idx="1" type="body"/>
          </p:nvPr>
        </p:nvSpPr>
        <p:spPr>
          <a:xfrm rot="5400000">
            <a:off x="4064000" y="-228600"/>
            <a:ext cx="4267200" cy="9753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Вертикальный заголовок и текст" type="vertTitleAndTx">
  <p:cSld name="VERTICAL_TITLE_AND_VERTICAL_TEXT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2"/>
          <p:cNvSpPr txBox="1"/>
          <p:nvPr>
            <p:ph type="title"/>
          </p:nvPr>
        </p:nvSpPr>
        <p:spPr>
          <a:xfrm rot="5400000">
            <a:off x="7340600" y="3048000"/>
            <a:ext cx="5029200" cy="243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12"/>
          <p:cNvSpPr txBox="1"/>
          <p:nvPr>
            <p:ph idx="1" type="body"/>
          </p:nvPr>
        </p:nvSpPr>
        <p:spPr>
          <a:xfrm rot="5400000">
            <a:off x="2362200" y="711200"/>
            <a:ext cx="5029200" cy="711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Пустой слайд" type="blank">
  <p:cSld name="BLANK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объект" type="obj">
  <p:cSld name="OBJECT">
    <p:spTree>
      <p:nvGrpSpPr>
        <p:cNvPr id="12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4"/>
          <p:cNvSpPr txBox="1"/>
          <p:nvPr>
            <p:ph type="title"/>
          </p:nvPr>
        </p:nvSpPr>
        <p:spPr>
          <a:xfrm>
            <a:off x="1320800" y="1752601"/>
            <a:ext cx="9753600" cy="7159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4"/>
          <p:cNvSpPr txBox="1"/>
          <p:nvPr>
            <p:ph idx="1" type="body"/>
          </p:nvPr>
        </p:nvSpPr>
        <p:spPr>
          <a:xfrm>
            <a:off x="1320800" y="2514600"/>
            <a:ext cx="9753600" cy="426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раздела" type="secHead">
  <p:cSld name="SECTION_HEADER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5"/>
          <p:cNvSpPr txBox="1"/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sz="400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5"/>
          <p:cNvSpPr txBox="1"/>
          <p:nvPr>
            <p:ph idx="1" type="body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Helvetica Neue"/>
              <a:buNone/>
              <a:defRPr sz="2000"/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Helvetica Neue"/>
              <a:buNone/>
              <a:defRPr sz="1800"/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elvetica Neue"/>
              <a:buNone/>
              <a:defRPr sz="1600"/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None/>
              <a:defRPr sz="1400"/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None/>
              <a:defRPr sz="1400"/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None/>
              <a:defRPr sz="1400"/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None/>
              <a:defRPr sz="1400"/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None/>
              <a:defRPr sz="1400"/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None/>
              <a:defRPr sz="1400"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Два объекта" type="twoObj">
  <p:cSld name="TWO_OBJECTS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6"/>
          <p:cNvSpPr txBox="1"/>
          <p:nvPr>
            <p:ph type="title"/>
          </p:nvPr>
        </p:nvSpPr>
        <p:spPr>
          <a:xfrm>
            <a:off x="1320800" y="1752601"/>
            <a:ext cx="9753600" cy="7159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6"/>
          <p:cNvSpPr txBox="1"/>
          <p:nvPr>
            <p:ph idx="1" type="body"/>
          </p:nvPr>
        </p:nvSpPr>
        <p:spPr>
          <a:xfrm>
            <a:off x="1320800" y="2514600"/>
            <a:ext cx="4775200" cy="426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Helvetica Neue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Helvetica Neue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Helvetica Neue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Helvetica Neue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Helvetica Neue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Helvetica Neue"/>
              <a:buChar char="»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Helvetica Neue"/>
              <a:buChar char="»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Helvetica Neue"/>
              <a:buChar char="»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Helvetica Neue"/>
              <a:buChar char="»"/>
              <a:defRPr sz="1800"/>
            </a:lvl9pPr>
          </a:lstStyle>
          <a:p/>
        </p:txBody>
      </p:sp>
      <p:sp>
        <p:nvSpPr>
          <p:cNvPr id="21" name="Google Shape;21;p6"/>
          <p:cNvSpPr txBox="1"/>
          <p:nvPr>
            <p:ph idx="2" type="body"/>
          </p:nvPr>
        </p:nvSpPr>
        <p:spPr>
          <a:xfrm>
            <a:off x="6299200" y="2514600"/>
            <a:ext cx="4775200" cy="426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Helvetica Neue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Helvetica Neue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Helvetica Neue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Helvetica Neue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Helvetica Neue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Helvetica Neue"/>
              <a:buChar char="»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Helvetica Neue"/>
              <a:buChar char="»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Helvetica Neue"/>
              <a:buChar char="»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Helvetica Neue"/>
              <a:buChar char="»"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Сравнение" type="twoTxTwoObj">
  <p:cSld name="TWO_OBJECTS_WITH_TEXT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7"/>
          <p:cNvSpPr txBox="1"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7"/>
          <p:cNvSpPr txBox="1"/>
          <p:nvPr>
            <p:ph idx="1" type="body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Helvetica Neue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Helvetica Neue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Helvetica Neue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elvetica Neue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elvetica Neue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elvetica Neue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elvetica Neue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elvetica Neue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elvetica Neue"/>
              <a:buNone/>
              <a:defRPr b="1" sz="1600"/>
            </a:lvl9pPr>
          </a:lstStyle>
          <a:p/>
        </p:txBody>
      </p:sp>
      <p:sp>
        <p:nvSpPr>
          <p:cNvPr id="25" name="Google Shape;25;p7"/>
          <p:cNvSpPr txBox="1"/>
          <p:nvPr>
            <p:ph idx="2" type="body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Helvetica Neue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Helvetica Neue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Helvetica Neue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elvetica Neue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elvetica Neue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elvetica Neue"/>
              <a:buChar char="»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elvetica Neue"/>
              <a:buChar char="»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elvetica Neue"/>
              <a:buChar char="»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elvetica Neue"/>
              <a:buChar char="»"/>
              <a:defRPr sz="1600"/>
            </a:lvl9pPr>
          </a:lstStyle>
          <a:p/>
        </p:txBody>
      </p:sp>
      <p:sp>
        <p:nvSpPr>
          <p:cNvPr id="26" name="Google Shape;26;p7"/>
          <p:cNvSpPr txBox="1"/>
          <p:nvPr>
            <p:ph idx="3" type="body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Helvetica Neue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Helvetica Neue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Helvetica Neue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elvetica Neue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elvetica Neue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elvetica Neue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elvetica Neue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elvetica Neue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elvetica Neue"/>
              <a:buNone/>
              <a:defRPr b="1" sz="1600"/>
            </a:lvl9pPr>
          </a:lstStyle>
          <a:p/>
        </p:txBody>
      </p:sp>
      <p:sp>
        <p:nvSpPr>
          <p:cNvPr id="27" name="Google Shape;27;p7"/>
          <p:cNvSpPr txBox="1"/>
          <p:nvPr>
            <p:ph idx="4" type="body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Helvetica Neue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Helvetica Neue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Helvetica Neue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elvetica Neue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elvetica Neue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elvetica Neue"/>
              <a:buChar char="»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elvetica Neue"/>
              <a:buChar char="»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elvetica Neue"/>
              <a:buChar char="»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elvetica Neue"/>
              <a:buChar char="»"/>
              <a:defRPr sz="1600"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олько заголовок" type="titleOnly">
  <p:cSld name="TITLE_ONLY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8"/>
          <p:cNvSpPr txBox="1"/>
          <p:nvPr>
            <p:ph type="title"/>
          </p:nvPr>
        </p:nvSpPr>
        <p:spPr>
          <a:xfrm>
            <a:off x="1320800" y="1752601"/>
            <a:ext cx="9753600" cy="7159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Объект с подписью" type="objTx">
  <p:cSld name="OBJECT_WITH_CAPTION_TEXT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9"/>
          <p:cNvSpPr txBox="1"/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sz="20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9"/>
          <p:cNvSpPr txBox="1"/>
          <p:nvPr>
            <p:ph idx="1" type="body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Helvetica Neue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Helvetica Neue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Helvetica Neue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Helvetica Neue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Helvetica Neue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Helvetica Neue"/>
              <a:buChar char="»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Helvetica Neue"/>
              <a:buChar char="»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Helvetica Neue"/>
              <a:buChar char="»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Helvetica Neue"/>
              <a:buChar char="»"/>
              <a:defRPr sz="2000"/>
            </a:lvl9pPr>
          </a:lstStyle>
          <a:p/>
        </p:txBody>
      </p:sp>
      <p:sp>
        <p:nvSpPr>
          <p:cNvPr id="33" name="Google Shape;33;p9"/>
          <p:cNvSpPr txBox="1"/>
          <p:nvPr>
            <p:ph idx="2" type="body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Helvetica Neue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Helvetica Neue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Helvetica Neue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Helvetica Neue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Helvetica Neue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Helvetica Neue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Helvetica Neue"/>
              <a:buNone/>
              <a:defRPr sz="900"/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Рисунок с подписью" type="picTx">
  <p:cSld name="PICTURE_WITH_CAPTION_TEXT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0"/>
          <p:cNvSpPr txBox="1"/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sz="20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10"/>
          <p:cNvSpPr/>
          <p:nvPr>
            <p:ph idx="2" type="pic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37" name="Google Shape;37;p10"/>
          <p:cNvSpPr txBox="1"/>
          <p:nvPr>
            <p:ph idx="1" type="body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Helvetica Neue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Helvetica Neue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Helvetica Neue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Helvetica Neue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Helvetica Neue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Helvetica Neue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Helvetica Neue"/>
              <a:buNone/>
              <a:defRPr sz="900"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11.jp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1320800" y="1752601"/>
            <a:ext cx="9753600" cy="7159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1320800" y="2514600"/>
            <a:ext cx="9753600" cy="426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Helvetica Neue"/>
              <a:buChar char="•"/>
              <a:defRPr b="0" i="0" sz="3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Helvetica Neue"/>
              <a:buChar char="–"/>
              <a:defRPr b="0" i="0" sz="2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Helvetica Neue"/>
              <a:buChar char="•"/>
              <a:defRPr b="0" i="0" sz="2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Helvetica Neue"/>
              <a:buChar char="–"/>
              <a:defRPr b="0" i="0" sz="2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Helvetica Neue"/>
              <a:buChar char="»"/>
              <a:defRPr b="0" i="0" sz="2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Helvetica Neue"/>
              <a:buChar char="»"/>
              <a:defRPr b="0" i="0" sz="2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Helvetica Neue"/>
              <a:buChar char="»"/>
              <a:defRPr b="0" i="0" sz="2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Helvetica Neue"/>
              <a:buChar char="»"/>
              <a:defRPr b="0" i="0" sz="2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Helvetica Neue"/>
              <a:buChar char="»"/>
              <a:defRPr b="0" i="0" sz="2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6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0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5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8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6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7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6.jpg"/><Relationship Id="rId4" Type="http://schemas.openxmlformats.org/officeDocument/2006/relationships/image" Target="../media/image31.png"/><Relationship Id="rId5" Type="http://schemas.openxmlformats.org/officeDocument/2006/relationships/image" Target="../media/image19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0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7.jpg"/><Relationship Id="rId4" Type="http://schemas.openxmlformats.org/officeDocument/2006/relationships/image" Target="../media/image23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4.jpg"/><Relationship Id="rId4" Type="http://schemas.openxmlformats.org/officeDocument/2006/relationships/image" Target="../media/image32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1.jpg"/><Relationship Id="rId4" Type="http://schemas.openxmlformats.org/officeDocument/2006/relationships/image" Target="../media/image34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6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2.png"/><Relationship Id="rId4" Type="http://schemas.openxmlformats.org/officeDocument/2006/relationships/image" Target="../media/image25.png"/><Relationship Id="rId5" Type="http://schemas.openxmlformats.org/officeDocument/2006/relationships/image" Target="../media/image29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1.jp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3.jp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0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43.png"/><Relationship Id="rId4" Type="http://schemas.openxmlformats.org/officeDocument/2006/relationships/image" Target="../media/image42.jp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9.jp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40.jp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44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38.jpg"/><Relationship Id="rId4" Type="http://schemas.openxmlformats.org/officeDocument/2006/relationships/image" Target="../media/image45.jpg"/><Relationship Id="rId5" Type="http://schemas.openxmlformats.org/officeDocument/2006/relationships/image" Target="../media/image37.jpg"/><Relationship Id="rId6" Type="http://schemas.openxmlformats.org/officeDocument/2006/relationships/image" Target="../media/image46.jp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.jpg"/><Relationship Id="rId4" Type="http://schemas.openxmlformats.org/officeDocument/2006/relationships/image" Target="../media/image2.jpg"/><Relationship Id="rId5" Type="http://schemas.openxmlformats.org/officeDocument/2006/relationships/image" Target="../media/image8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2.jpg"/><Relationship Id="rId4" Type="http://schemas.openxmlformats.org/officeDocument/2006/relationships/image" Target="../media/image13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9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8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4.png"/><Relationship Id="rId4" Type="http://schemas.openxmlformats.org/officeDocument/2006/relationships/image" Target="../media/image3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3"/>
          <p:cNvSpPr txBox="1"/>
          <p:nvPr/>
        </p:nvSpPr>
        <p:spPr>
          <a:xfrm>
            <a:off x="212775" y="1615350"/>
            <a:ext cx="11616900" cy="349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500">
                <a:solidFill>
                  <a:srgbClr val="66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Государственное учреждение образования</a:t>
            </a:r>
            <a:endParaRPr sz="18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500">
                <a:solidFill>
                  <a:srgbClr val="66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«Гимназия №2 г. Солигорска»</a:t>
            </a:r>
            <a:endParaRPr sz="18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800">
              <a:solidFill>
                <a:srgbClr val="66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800">
                <a:solidFill>
                  <a:srgbClr val="66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Людмила Антоновна Ларчик</a:t>
            </a:r>
            <a:endParaRPr sz="18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500">
                <a:solidFill>
                  <a:srgbClr val="66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Учитель истории и обществоведения высшей квалификационной категории</a:t>
            </a:r>
            <a:endParaRPr sz="15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800">
              <a:solidFill>
                <a:srgbClr val="66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800">
                <a:solidFill>
                  <a:srgbClr val="66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Урок Всемирной истории Нового времени в 7 классе</a:t>
            </a:r>
            <a:endParaRPr sz="18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800">
                <a:solidFill>
                  <a:srgbClr val="66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Тема урока : «</a:t>
            </a:r>
            <a:r>
              <a:rPr b="1" lang="ru-RU" sz="2800">
                <a:solidFill>
                  <a:srgbClr val="66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Французская революция 1789-1799гг.</a:t>
            </a:r>
            <a:r>
              <a:rPr b="1" lang="ru-RU" sz="2800">
                <a:solidFill>
                  <a:srgbClr val="66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»</a:t>
            </a:r>
            <a:endParaRPr b="1" sz="2800">
              <a:solidFill>
                <a:srgbClr val="66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2"/>
          <p:cNvSpPr/>
          <p:nvPr/>
        </p:nvSpPr>
        <p:spPr>
          <a:xfrm>
            <a:off x="427349" y="0"/>
            <a:ext cx="112995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5400">
                <a:solidFill>
                  <a:srgbClr val="66003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Проблемное задание!</a:t>
            </a:r>
            <a:endParaRPr b="1" sz="5400">
              <a:solidFill>
                <a:srgbClr val="66003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descr="http://rusplt.ru/netcat_files/userfiles3/1may/Ukraine_Nazi600.jpg" id="126" name="Google Shape;126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196750"/>
            <a:ext cx="12192000" cy="5446250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22"/>
          <p:cNvSpPr/>
          <p:nvPr/>
        </p:nvSpPr>
        <p:spPr>
          <a:xfrm>
            <a:off x="427350" y="4474600"/>
            <a:ext cx="11023200" cy="199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600">
                <a:solidFill>
                  <a:srgbClr val="FFFDFB"/>
                </a:solidFill>
                <a:latin typeface="Lobster"/>
                <a:ea typeface="Lobster"/>
                <a:cs typeface="Lobster"/>
                <a:sym typeface="Lobster"/>
              </a:rPr>
              <a:t>Каковы же предпосылки</a:t>
            </a:r>
            <a:endParaRPr sz="100">
              <a:latin typeface="Lobster"/>
              <a:ea typeface="Lobster"/>
              <a:cs typeface="Lobster"/>
              <a:sym typeface="Lobster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600">
                <a:solidFill>
                  <a:srgbClr val="FFFDFB"/>
                </a:solidFill>
                <a:latin typeface="Lobster"/>
                <a:ea typeface="Lobster"/>
                <a:cs typeface="Lobster"/>
                <a:sym typeface="Lobster"/>
              </a:rPr>
              <a:t>революции?</a:t>
            </a:r>
            <a:endParaRPr sz="6600">
              <a:solidFill>
                <a:srgbClr val="FFFDFB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Google Shape;132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"/>
            <a:ext cx="12192000" cy="6858000"/>
          </a:xfrm>
          <a:prstGeom prst="rect">
            <a:avLst/>
          </a:prstGeom>
          <a:noFill/>
          <a:ln>
            <a:noFill/>
          </a:ln>
          <a:effectLst>
            <a:outerShdw rotWithShape="0" algn="ctr" dir="2700000" dist="35921">
              <a:schemeClr val="lt2"/>
            </a:outerShdw>
          </a:effectLst>
        </p:spPr>
      </p:pic>
      <p:cxnSp>
        <p:nvCxnSpPr>
          <p:cNvPr id="133" name="Google Shape;133;p23"/>
          <p:cNvCxnSpPr/>
          <p:nvPr/>
        </p:nvCxnSpPr>
        <p:spPr>
          <a:xfrm>
            <a:off x="6084704" y="1073342"/>
            <a:ext cx="10949" cy="3939834"/>
          </a:xfrm>
          <a:prstGeom prst="straightConnector1">
            <a:avLst/>
          </a:prstGeom>
          <a:noFill/>
          <a:ln cap="flat" cmpd="sng" w="38100">
            <a:solidFill>
              <a:schemeClr val="accent1"/>
            </a:solidFill>
            <a:prstDash val="solid"/>
            <a:round/>
            <a:headEnd len="sm" w="sm" type="none"/>
            <a:tailEnd len="med" w="med" type="stealth"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</p:cxnSp>
      <p:sp>
        <p:nvSpPr>
          <p:cNvPr id="134" name="Google Shape;134;p23"/>
          <p:cNvSpPr/>
          <p:nvPr/>
        </p:nvSpPr>
        <p:spPr>
          <a:xfrm>
            <a:off x="980400" y="150000"/>
            <a:ext cx="101433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5400">
                <a:solidFill>
                  <a:srgbClr val="FFFDF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Финансовый кризис</a:t>
            </a:r>
            <a:endParaRPr b="1" sz="5400">
              <a:solidFill>
                <a:srgbClr val="FFFDFB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135" name="Google Shape;135;p23"/>
          <p:cNvCxnSpPr/>
          <p:nvPr/>
        </p:nvCxnSpPr>
        <p:spPr>
          <a:xfrm flipH="1">
            <a:off x="3719737" y="1073342"/>
            <a:ext cx="2364967" cy="1203530"/>
          </a:xfrm>
          <a:prstGeom prst="straightConnector1">
            <a:avLst/>
          </a:prstGeom>
          <a:noFill/>
          <a:ln cap="flat" cmpd="sng" w="38100">
            <a:solidFill>
              <a:schemeClr val="accent1"/>
            </a:solidFill>
            <a:prstDash val="solid"/>
            <a:round/>
            <a:headEnd len="sm" w="sm" type="none"/>
            <a:tailEnd len="med" w="med" type="stealth"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</p:cxnSp>
      <p:cxnSp>
        <p:nvCxnSpPr>
          <p:cNvPr id="136" name="Google Shape;136;p23"/>
          <p:cNvCxnSpPr/>
          <p:nvPr/>
        </p:nvCxnSpPr>
        <p:spPr>
          <a:xfrm>
            <a:off x="6084704" y="1073342"/>
            <a:ext cx="2171537" cy="1203530"/>
          </a:xfrm>
          <a:prstGeom prst="straightConnector1">
            <a:avLst/>
          </a:prstGeom>
          <a:noFill/>
          <a:ln cap="flat" cmpd="sng" w="38100">
            <a:solidFill>
              <a:schemeClr val="accent1"/>
            </a:solidFill>
            <a:prstDash val="solid"/>
            <a:round/>
            <a:headEnd len="sm" w="sm" type="none"/>
            <a:tailEnd len="med" w="med" type="stealth"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</p:cxnSp>
      <p:sp>
        <p:nvSpPr>
          <p:cNvPr id="137" name="Google Shape;137;p23"/>
          <p:cNvSpPr txBox="1"/>
          <p:nvPr/>
        </p:nvSpPr>
        <p:spPr>
          <a:xfrm>
            <a:off x="2562673" y="2420889"/>
            <a:ext cx="1930337" cy="13234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4000">
                <a:solidFill>
                  <a:schemeClr val="accent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Казна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4000">
                <a:solidFill>
                  <a:schemeClr val="accent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пуста</a:t>
            </a:r>
            <a:endParaRPr b="1" sz="4000">
              <a:solidFill>
                <a:schemeClr val="accent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38" name="Google Shape;138;p23"/>
          <p:cNvSpPr txBox="1"/>
          <p:nvPr/>
        </p:nvSpPr>
        <p:spPr>
          <a:xfrm>
            <a:off x="6601444" y="2420900"/>
            <a:ext cx="4968000" cy="193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4000">
                <a:solidFill>
                  <a:schemeClr val="accent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Государственный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4000">
                <a:solidFill>
                  <a:schemeClr val="accent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долг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4000">
                <a:solidFill>
                  <a:schemeClr val="accent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огромен</a:t>
            </a:r>
            <a:endParaRPr b="1" sz="4000">
              <a:solidFill>
                <a:srgbClr val="FFFDFB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39" name="Google Shape;139;p23"/>
          <p:cNvSpPr txBox="1"/>
          <p:nvPr/>
        </p:nvSpPr>
        <p:spPr>
          <a:xfrm>
            <a:off x="2178025" y="5157193"/>
            <a:ext cx="7728398" cy="13234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4000">
                <a:solidFill>
                  <a:schemeClr val="accent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Банкиры отказываются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4000">
                <a:solidFill>
                  <a:schemeClr val="accent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предоставлять новые займы</a:t>
            </a:r>
            <a:endParaRPr b="1" sz="4000">
              <a:solidFill>
                <a:schemeClr val="accent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ttp://coollib.net/i/71/226271/tag_img_cmn_2008_12_19_003_jpg12872" id="144" name="Google Shape;144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1"/>
            <a:ext cx="12192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24"/>
          <p:cNvSpPr txBox="1"/>
          <p:nvPr/>
        </p:nvSpPr>
        <p:spPr>
          <a:xfrm>
            <a:off x="1919561" y="877855"/>
            <a:ext cx="83529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3600" cap="none">
                <a:solidFill>
                  <a:srgbClr val="1E1E1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НЕУРОЖАИ, РОСТ ЦЕН НА ХЛЕБ</a:t>
            </a:r>
            <a:endParaRPr/>
          </a:p>
        </p:txBody>
      </p:sp>
      <p:sp>
        <p:nvSpPr>
          <p:cNvPr id="146" name="Google Shape;146;p24"/>
          <p:cNvSpPr txBox="1"/>
          <p:nvPr/>
        </p:nvSpPr>
        <p:spPr>
          <a:xfrm>
            <a:off x="2965913" y="2037721"/>
            <a:ext cx="61392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3600" cap="none">
                <a:solidFill>
                  <a:srgbClr val="1E1E1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«МУЧНАЯ ВОЙНА»</a:t>
            </a:r>
            <a:endParaRPr/>
          </a:p>
        </p:txBody>
      </p:sp>
      <p:sp>
        <p:nvSpPr>
          <p:cNvPr id="147" name="Google Shape;147;p24"/>
          <p:cNvSpPr txBox="1"/>
          <p:nvPr/>
        </p:nvSpPr>
        <p:spPr>
          <a:xfrm>
            <a:off x="1919561" y="3210340"/>
            <a:ext cx="85803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3600" cap="none">
                <a:solidFill>
                  <a:srgbClr val="1E1E1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«ГОЛОДНЫЙ ПОХОД» НА ВЕРСАЛЬ</a:t>
            </a:r>
            <a:endParaRPr/>
          </a:p>
        </p:txBody>
      </p:sp>
      <p:sp>
        <p:nvSpPr>
          <p:cNvPr id="148" name="Google Shape;148;p24"/>
          <p:cNvSpPr txBox="1"/>
          <p:nvPr/>
        </p:nvSpPr>
        <p:spPr>
          <a:xfrm>
            <a:off x="2858429" y="4503826"/>
            <a:ext cx="63252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3600" cap="none">
                <a:solidFill>
                  <a:srgbClr val="1E1E1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ЗАБАСТОВКИ В ГОРОДАХ</a:t>
            </a:r>
            <a:endParaRPr/>
          </a:p>
        </p:txBody>
      </p:sp>
      <p:sp>
        <p:nvSpPr>
          <p:cNvPr id="149" name="Google Shape;149;p24"/>
          <p:cNvSpPr txBox="1"/>
          <p:nvPr/>
        </p:nvSpPr>
        <p:spPr>
          <a:xfrm>
            <a:off x="3113961" y="5943465"/>
            <a:ext cx="58143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3600" cap="none">
                <a:solidFill>
                  <a:srgbClr val="1E1E1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РОСТ БЕЗРАБОТИЦЫ</a:t>
            </a:r>
            <a:endParaRPr/>
          </a:p>
        </p:txBody>
      </p:sp>
      <p:sp>
        <p:nvSpPr>
          <p:cNvPr id="150" name="Google Shape;150;p24"/>
          <p:cNvSpPr/>
          <p:nvPr/>
        </p:nvSpPr>
        <p:spPr>
          <a:xfrm>
            <a:off x="5891820" y="1411035"/>
            <a:ext cx="287337" cy="647700"/>
          </a:xfrm>
          <a:prstGeom prst="downArrow">
            <a:avLst>
              <a:gd fmla="val 50000" name="adj1"/>
              <a:gd fmla="val 56354" name="adj2"/>
            </a:avLst>
          </a:prstGeom>
          <a:solidFill>
            <a:srgbClr val="005654"/>
          </a:solidFill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" name="Google Shape;151;p24"/>
          <p:cNvSpPr/>
          <p:nvPr/>
        </p:nvSpPr>
        <p:spPr>
          <a:xfrm>
            <a:off x="5891820" y="2690244"/>
            <a:ext cx="287400" cy="647700"/>
          </a:xfrm>
          <a:prstGeom prst="downArrow">
            <a:avLst>
              <a:gd fmla="val 50000" name="adj1"/>
              <a:gd fmla="val 56354" name="adj2"/>
            </a:avLst>
          </a:prstGeom>
          <a:solidFill>
            <a:srgbClr val="005654"/>
          </a:solidFill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" name="Google Shape;152;p24"/>
          <p:cNvSpPr/>
          <p:nvPr/>
        </p:nvSpPr>
        <p:spPr>
          <a:xfrm>
            <a:off x="5877474" y="3770533"/>
            <a:ext cx="287337" cy="647700"/>
          </a:xfrm>
          <a:prstGeom prst="downArrow">
            <a:avLst>
              <a:gd fmla="val 50000" name="adj1"/>
              <a:gd fmla="val 56354" name="adj2"/>
            </a:avLst>
          </a:prstGeom>
          <a:solidFill>
            <a:srgbClr val="005654"/>
          </a:solidFill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" name="Google Shape;153;p24"/>
          <p:cNvSpPr/>
          <p:nvPr/>
        </p:nvSpPr>
        <p:spPr>
          <a:xfrm>
            <a:off x="5877429" y="5235760"/>
            <a:ext cx="287400" cy="647700"/>
          </a:xfrm>
          <a:prstGeom prst="downArrow">
            <a:avLst>
              <a:gd fmla="val 50000" name="adj1"/>
              <a:gd fmla="val 56354" name="adj2"/>
            </a:avLst>
          </a:prstGeom>
          <a:solidFill>
            <a:srgbClr val="005654"/>
          </a:solidFill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" name="Google Shape;154;p24"/>
          <p:cNvSpPr/>
          <p:nvPr/>
        </p:nvSpPr>
        <p:spPr>
          <a:xfrm>
            <a:off x="565600" y="27850"/>
            <a:ext cx="110607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5400">
                <a:solidFill>
                  <a:srgbClr val="0063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Экономический кризис</a:t>
            </a:r>
            <a:endParaRPr b="1" sz="5400">
              <a:solidFill>
                <a:srgbClr val="0063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6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7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8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ttp://rushist.com/images/west-18/etats-generaux-1789.jpg" id="159" name="Google Shape;159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621400"/>
            <a:ext cx="12192000" cy="5200875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25"/>
          <p:cNvSpPr/>
          <p:nvPr/>
        </p:nvSpPr>
        <p:spPr>
          <a:xfrm>
            <a:off x="119336" y="14104"/>
            <a:ext cx="11881319" cy="17543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5400">
                <a:solidFill>
                  <a:srgbClr val="99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5 мая 1789г.-</a:t>
            </a:r>
            <a:r>
              <a:rPr b="1" lang="ru-RU" sz="3600">
                <a:solidFill>
                  <a:srgbClr val="F14F4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b="1" lang="ru-RU" sz="3600">
                <a:solidFill>
                  <a:srgbClr val="26262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созыв Генеральных штатов, не собиравшихся с 1614г.</a:t>
            </a:r>
            <a:r>
              <a:rPr b="1" lang="ru-RU" sz="5400">
                <a:solidFill>
                  <a:srgbClr val="F14F4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endParaRPr b="1" sz="5400">
              <a:solidFill>
                <a:srgbClr val="F14F4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61" name="Google Shape;161;p25"/>
          <p:cNvSpPr/>
          <p:nvPr/>
        </p:nvSpPr>
        <p:spPr>
          <a:xfrm>
            <a:off x="238803" y="1768425"/>
            <a:ext cx="44721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54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Причина?</a:t>
            </a:r>
            <a:endParaRPr b="1" sz="54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62" name="Google Shape;162;p25"/>
          <p:cNvSpPr txBox="1"/>
          <p:nvPr/>
        </p:nvSpPr>
        <p:spPr>
          <a:xfrm>
            <a:off x="326850" y="4791800"/>
            <a:ext cx="11538300" cy="175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54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Утверждение новой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54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системы налогообложения.</a:t>
            </a:r>
            <a:endParaRPr b="1" sz="54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2" presetSubtype="4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ttp://cs5587.vkontakte.ru/u4127419/132625301/x_e6ab365d.jpg" id="167" name="Google Shape;167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26"/>
          <p:cNvSpPr txBox="1"/>
          <p:nvPr/>
        </p:nvSpPr>
        <p:spPr>
          <a:xfrm>
            <a:off x="1541161" y="0"/>
            <a:ext cx="9126839" cy="196977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4000">
                <a:solidFill>
                  <a:srgbClr val="70FE7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17 июня 1789г.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депутаты-реформаторы  провозгласили себя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3200">
                <a:solidFill>
                  <a:srgbClr val="FFD0A5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Национальным собранием.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69" name="Google Shape;169;p26"/>
          <p:cNvSpPr/>
          <p:nvPr/>
        </p:nvSpPr>
        <p:spPr>
          <a:xfrm>
            <a:off x="5490708" y="1700808"/>
            <a:ext cx="1327897" cy="489204"/>
          </a:xfrm>
          <a:prstGeom prst="downArrow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F3DDDD"/>
              </a:gs>
              <a:gs pos="100000">
                <a:srgbClr val="CC0000">
                  <a:alpha val="14901"/>
                </a:srgbClr>
              </a:gs>
            </a:gsLst>
            <a:lin ang="5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" name="Google Shape;170;p26"/>
          <p:cNvSpPr txBox="1"/>
          <p:nvPr/>
        </p:nvSpPr>
        <p:spPr>
          <a:xfrm>
            <a:off x="1957682" y="2089463"/>
            <a:ext cx="8276700" cy="21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4000">
                <a:solidFill>
                  <a:srgbClr val="74DE7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9 июля 1789г.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3200">
                <a:solidFill>
                  <a:schemeClr val="accent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Национальное собрание преобразовано в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3200">
                <a:solidFill>
                  <a:srgbClr val="74DE7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Учредительное собрание.</a:t>
            </a:r>
            <a:endParaRPr b="1" sz="3200">
              <a:solidFill>
                <a:srgbClr val="74DE74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71" name="Google Shape;171;p26"/>
          <p:cNvSpPr/>
          <p:nvPr/>
        </p:nvSpPr>
        <p:spPr>
          <a:xfrm>
            <a:off x="5481457" y="4313889"/>
            <a:ext cx="1229100" cy="533400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6B25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" name="Google Shape;172;p26"/>
          <p:cNvSpPr txBox="1"/>
          <p:nvPr/>
        </p:nvSpPr>
        <p:spPr>
          <a:xfrm>
            <a:off x="2005923" y="4885928"/>
            <a:ext cx="8297464" cy="1938992"/>
          </a:xfrm>
          <a:prstGeom prst="rect">
            <a:avLst/>
          </a:prstGeom>
          <a:solidFill>
            <a:srgbClr val="E57200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4000">
                <a:solidFill>
                  <a:srgbClr val="FFFF5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14 июля 1789г.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4000">
                <a:solidFill>
                  <a:srgbClr val="F8F8F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Начало революции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4000">
                <a:solidFill>
                  <a:srgbClr val="F8F8F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Взятие и разрушение Бастилии</a:t>
            </a:r>
            <a:endParaRPr b="1" sz="4000">
              <a:solidFill>
                <a:srgbClr val="F8F8F8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2000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2000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Декларация прав человека и гражданина" id="177" name="Google Shape;177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186056" y="1988840"/>
            <a:ext cx="3600400" cy="4668282"/>
          </a:xfrm>
          <a:prstGeom prst="round2DiagRect">
            <a:avLst>
              <a:gd fmla="val 16667" name="adj1"/>
              <a:gd fmla="val 0" name="adj2"/>
            </a:avLst>
          </a:prstGeom>
          <a:noFill/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254000" rotWithShape="0" algn="tl">
              <a:srgbClr val="000000">
                <a:alpha val="42745"/>
              </a:srgbClr>
            </a:outerShdw>
          </a:effectLst>
        </p:spPr>
      </p:pic>
      <p:sp>
        <p:nvSpPr>
          <p:cNvPr id="178" name="Google Shape;178;p27"/>
          <p:cNvSpPr/>
          <p:nvPr/>
        </p:nvSpPr>
        <p:spPr>
          <a:xfrm>
            <a:off x="368292" y="27584"/>
            <a:ext cx="11416340" cy="169277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4000">
                <a:solidFill>
                  <a:srgbClr val="F14F4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26 августа 1789г.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3200">
                <a:solidFill>
                  <a:srgbClr val="0063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Учредительное собрание приняло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3200">
                <a:solidFill>
                  <a:srgbClr val="0063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«Декларацию прав человека и гражданина»</a:t>
            </a:r>
            <a:endParaRPr b="1" sz="3200">
              <a:solidFill>
                <a:srgbClr val="0063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79" name="Google Shape;179;p27"/>
          <p:cNvSpPr/>
          <p:nvPr/>
        </p:nvSpPr>
        <p:spPr>
          <a:xfrm>
            <a:off x="368292" y="1988840"/>
            <a:ext cx="8820473" cy="470898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2700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Helvetica Neue"/>
              <a:buChar char="•"/>
            </a:pPr>
            <a:r>
              <a:rPr b="1" lang="ru-RU" sz="2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Люди рождаются и остаются свободными и равноправными. </a:t>
            </a:r>
            <a:endParaRPr/>
          </a:p>
          <a:p>
            <a:pPr indent="-12700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Helvetica Neue"/>
              <a:buChar char="•"/>
            </a:pPr>
            <a:r>
              <a:rPr b="1" lang="ru-RU" sz="2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Цель всякого политического общества есть охрана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 естественных и неотчуждаемых прав человека, эти права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 суть свобода собственность, безопасность и противление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 гнету.</a:t>
            </a:r>
            <a:endParaRPr/>
          </a:p>
          <a:p>
            <a:pPr indent="-12700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Helvetica Neue"/>
              <a:buChar char="•"/>
            </a:pPr>
            <a:r>
              <a:rPr b="1" lang="ru-RU" sz="2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Основа всякой политической власти покоится в </a:t>
            </a:r>
            <a:endParaRPr b="1" sz="20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 народе; никакое учреждение и никакое лицо </a:t>
            </a:r>
            <a:endParaRPr b="1" sz="20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 не могут осуществлять власти, которая не </a:t>
            </a:r>
            <a:endParaRPr b="1" sz="20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 исходила бы от народа.</a:t>
            </a:r>
            <a:endParaRPr/>
          </a:p>
          <a:p>
            <a:pPr indent="-12700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Helvetica Neue"/>
              <a:buChar char="•"/>
            </a:pPr>
            <a:r>
              <a:rPr b="1" lang="ru-RU" sz="2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Закон должен быть равный для всех, защищает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  ли он, или карает.</a:t>
            </a:r>
            <a:endParaRPr/>
          </a:p>
          <a:p>
            <a:pPr indent="-12700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Helvetica Neue"/>
              <a:buChar char="•"/>
            </a:pPr>
            <a:r>
              <a:rPr b="1" lang="ru-RU" sz="2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Все, что не воспрещено законом, то дозволено.</a:t>
            </a:r>
            <a:endParaRPr/>
          </a:p>
          <a:p>
            <a:pPr indent="-12700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Helvetica Neue"/>
              <a:buChar char="•"/>
            </a:pPr>
            <a:r>
              <a:rPr b="1" lang="ru-RU" sz="2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Каждый гражданин может свободно говорить, </a:t>
            </a:r>
            <a:endParaRPr b="1" sz="20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 писать и печатать, отвечая лишь перед законом </a:t>
            </a:r>
            <a:endParaRPr b="1" sz="20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 за злоупотребление  своей свободой слова.</a:t>
            </a:r>
            <a:endParaRPr b="1" sz="2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ttp://larevolution.ru/uploads/posts/2012-08/1344884113_snimok.jpg" id="184" name="Google Shape;184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92624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28"/>
          <p:cNvSpPr/>
          <p:nvPr/>
        </p:nvSpPr>
        <p:spPr>
          <a:xfrm>
            <a:off x="201150" y="125675"/>
            <a:ext cx="11789700" cy="245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5400">
                <a:solidFill>
                  <a:schemeClr val="accent3"/>
                </a:solidFill>
                <a:latin typeface="Lobster"/>
                <a:ea typeface="Lobster"/>
                <a:cs typeface="Lobster"/>
                <a:sym typeface="Lobster"/>
              </a:rPr>
              <a:t>Какие ещё реформы и </a:t>
            </a:r>
            <a:endParaRPr>
              <a:latin typeface="Lobster"/>
              <a:ea typeface="Lobster"/>
              <a:cs typeface="Lobster"/>
              <a:sym typeface="Lobster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5400">
                <a:solidFill>
                  <a:schemeClr val="accent3"/>
                </a:solidFill>
                <a:latin typeface="Lobster"/>
                <a:ea typeface="Lobster"/>
                <a:cs typeface="Lobster"/>
                <a:sym typeface="Lobster"/>
              </a:rPr>
              <a:t>        </a:t>
            </a:r>
            <a:r>
              <a:rPr lang="ru-RU" sz="5400">
                <a:solidFill>
                  <a:schemeClr val="accent3"/>
                </a:solidFill>
                <a:latin typeface="Lobster"/>
                <a:ea typeface="Lobster"/>
                <a:cs typeface="Lobster"/>
                <a:sym typeface="Lobster"/>
              </a:rPr>
              <a:t>преобразования были проведены</a:t>
            </a:r>
            <a:endParaRPr>
              <a:latin typeface="Lobster"/>
              <a:ea typeface="Lobster"/>
              <a:cs typeface="Lobster"/>
              <a:sym typeface="Lobster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5400">
                <a:solidFill>
                  <a:schemeClr val="accent3"/>
                </a:solidFill>
                <a:latin typeface="Lobster"/>
                <a:ea typeface="Lobster"/>
                <a:cs typeface="Lobster"/>
                <a:sym typeface="Lobster"/>
              </a:rPr>
              <a:t>Учредительным </a:t>
            </a:r>
            <a:r>
              <a:rPr lang="ru-RU" sz="5400">
                <a:solidFill>
                  <a:schemeClr val="accent3"/>
                </a:solidFill>
                <a:latin typeface="Lobster"/>
                <a:ea typeface="Lobster"/>
                <a:cs typeface="Lobster"/>
                <a:sym typeface="Lobster"/>
              </a:rPr>
              <a:t>с</a:t>
            </a:r>
            <a:r>
              <a:rPr lang="ru-RU" sz="5400">
                <a:solidFill>
                  <a:schemeClr val="accent3"/>
                </a:solidFill>
                <a:latin typeface="Lobster"/>
                <a:ea typeface="Lobster"/>
                <a:cs typeface="Lobster"/>
                <a:sym typeface="Lobster"/>
              </a:rPr>
              <a:t>обранием?</a:t>
            </a:r>
            <a:endParaRPr sz="5400">
              <a:solidFill>
                <a:schemeClr val="accent3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29"/>
          <p:cNvSpPr/>
          <p:nvPr/>
        </p:nvSpPr>
        <p:spPr>
          <a:xfrm>
            <a:off x="314225" y="1193350"/>
            <a:ext cx="7627500" cy="52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b="1" lang="ru-RU" sz="2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Ликвидировались прежнее сословное деление и сословные привилегии;</a:t>
            </a:r>
            <a:endParaRPr/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b="1" lang="ru-RU" sz="2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Отменялись все титулы дворянства и духовенства, феодальные повинности;</a:t>
            </a:r>
            <a:endParaRPr/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b="1" lang="ru-RU" sz="2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Устанавливались свобода хозяйственной, предпринимательской деятельности и гражданское равенство;</a:t>
            </a:r>
            <a:endParaRPr/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b="1" lang="ru-RU" sz="2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Крестьяне получили возможность стать полноправными собственниками земли;</a:t>
            </a:r>
            <a:endParaRPr/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b="1" lang="ru-RU" sz="2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Все имущество церкви передавалось в распоряжение государства;</a:t>
            </a:r>
            <a:endParaRPr/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b="1" lang="ru-RU" sz="2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Представители духовенства становились государственными служащими, получавшими жалованье.</a:t>
            </a:r>
            <a:endParaRPr/>
          </a:p>
        </p:txBody>
      </p:sp>
      <p:sp>
        <p:nvSpPr>
          <p:cNvPr id="191" name="Google Shape;191;p29"/>
          <p:cNvSpPr/>
          <p:nvPr/>
        </p:nvSpPr>
        <p:spPr>
          <a:xfrm>
            <a:off x="201100" y="188650"/>
            <a:ext cx="11991000" cy="9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900">
                <a:solidFill>
                  <a:srgbClr val="990000"/>
                </a:solidFill>
                <a:latin typeface="Lobster"/>
                <a:ea typeface="Lobster"/>
                <a:cs typeface="Lobster"/>
                <a:sym typeface="Lobster"/>
              </a:rPr>
              <a:t>Преобразования, осуществлённые       </a:t>
            </a:r>
            <a:r>
              <a:rPr lang="ru-RU" sz="2900">
                <a:solidFill>
                  <a:srgbClr val="990000"/>
                </a:solidFill>
                <a:latin typeface="Lobster"/>
                <a:ea typeface="Lobster"/>
                <a:cs typeface="Lobster"/>
                <a:sym typeface="Lobster"/>
              </a:rPr>
              <a:t>(стр. 104, чтение с пометками)    </a:t>
            </a:r>
            <a:r>
              <a:rPr b="1" lang="ru-RU" sz="2900">
                <a:solidFill>
                  <a:srgbClr val="990000"/>
                </a:solidFill>
                <a:latin typeface="Lobster"/>
                <a:ea typeface="Lobster"/>
                <a:cs typeface="Lobster"/>
                <a:sym typeface="Lobster"/>
              </a:rPr>
              <a:t>Учредительным собранием</a:t>
            </a:r>
            <a:endParaRPr b="1" sz="2900">
              <a:solidFill>
                <a:srgbClr val="990000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192" name="Google Shape;192;p29"/>
          <p:cNvSpPr txBox="1"/>
          <p:nvPr/>
        </p:nvSpPr>
        <p:spPr>
          <a:xfrm>
            <a:off x="8548878" y="1562807"/>
            <a:ext cx="3007500" cy="390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4000">
                <a:solidFill>
                  <a:srgbClr val="990000"/>
                </a:solidFill>
                <a:latin typeface="Lobster"/>
                <a:ea typeface="Lobster"/>
                <a:cs typeface="Lobster"/>
                <a:sym typeface="Lobster"/>
              </a:rPr>
              <a:t>В сентябре </a:t>
            </a:r>
            <a:endParaRPr>
              <a:solidFill>
                <a:srgbClr val="990000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4000">
                <a:solidFill>
                  <a:srgbClr val="990000"/>
                </a:solidFill>
                <a:latin typeface="Lobster"/>
                <a:ea typeface="Lobster"/>
                <a:cs typeface="Lobster"/>
                <a:sym typeface="Lobster"/>
              </a:rPr>
              <a:t>1791г.</a:t>
            </a:r>
            <a:endParaRPr>
              <a:solidFill>
                <a:srgbClr val="990000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800">
                <a:solidFill>
                  <a:srgbClr val="990000"/>
                </a:solidFill>
                <a:latin typeface="Lobster"/>
                <a:ea typeface="Lobster"/>
                <a:cs typeface="Lobster"/>
                <a:sym typeface="Lobster"/>
              </a:rPr>
              <a:t>Учредительное </a:t>
            </a:r>
            <a:endParaRPr>
              <a:solidFill>
                <a:srgbClr val="990000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800">
                <a:solidFill>
                  <a:srgbClr val="990000"/>
                </a:solidFill>
                <a:latin typeface="Lobster"/>
                <a:ea typeface="Lobster"/>
                <a:cs typeface="Lobster"/>
                <a:sym typeface="Lobster"/>
              </a:rPr>
              <a:t>собрание</a:t>
            </a:r>
            <a:endParaRPr>
              <a:solidFill>
                <a:srgbClr val="990000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800">
                <a:solidFill>
                  <a:srgbClr val="990000"/>
                </a:solidFill>
                <a:latin typeface="Lobster"/>
                <a:ea typeface="Lobster"/>
                <a:cs typeface="Lobster"/>
                <a:sym typeface="Lobster"/>
              </a:rPr>
              <a:t>приняло </a:t>
            </a:r>
            <a:endParaRPr>
              <a:solidFill>
                <a:srgbClr val="990000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800">
                <a:solidFill>
                  <a:srgbClr val="990000"/>
                </a:solidFill>
                <a:latin typeface="Lobster"/>
                <a:ea typeface="Lobster"/>
                <a:cs typeface="Lobster"/>
                <a:sym typeface="Lobster"/>
              </a:rPr>
              <a:t>Конституцию и </a:t>
            </a:r>
            <a:endParaRPr>
              <a:solidFill>
                <a:srgbClr val="990000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800">
                <a:solidFill>
                  <a:srgbClr val="990000"/>
                </a:solidFill>
                <a:latin typeface="Lobster"/>
                <a:ea typeface="Lobster"/>
                <a:cs typeface="Lobster"/>
                <a:sym typeface="Lobster"/>
              </a:rPr>
              <a:t>завершило </a:t>
            </a:r>
            <a:endParaRPr>
              <a:solidFill>
                <a:srgbClr val="990000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800">
                <a:solidFill>
                  <a:srgbClr val="990000"/>
                </a:solidFill>
                <a:latin typeface="Lobster"/>
                <a:ea typeface="Lobster"/>
                <a:cs typeface="Lobster"/>
                <a:sym typeface="Lobster"/>
              </a:rPr>
              <a:t>свою работу.</a:t>
            </a:r>
            <a:endParaRPr b="1" sz="2800">
              <a:solidFill>
                <a:srgbClr val="990000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9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90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90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90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90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90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30"/>
          <p:cNvSpPr/>
          <p:nvPr/>
        </p:nvSpPr>
        <p:spPr>
          <a:xfrm>
            <a:off x="377075" y="-21550"/>
            <a:ext cx="11513400" cy="19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4000">
                <a:solidFill>
                  <a:srgbClr val="74DE7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Организация власти по Конституции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4000">
                <a:solidFill>
                  <a:srgbClr val="74DE7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1791г.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4000">
                <a:solidFill>
                  <a:srgbClr val="66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Франция-конституционная монархия</a:t>
            </a:r>
            <a:endParaRPr b="1" sz="4000">
              <a:solidFill>
                <a:srgbClr val="66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98" name="Google Shape;198;p30"/>
          <p:cNvSpPr txBox="1"/>
          <p:nvPr/>
        </p:nvSpPr>
        <p:spPr>
          <a:xfrm>
            <a:off x="653598" y="2302375"/>
            <a:ext cx="5008800" cy="28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3600">
                <a:solidFill>
                  <a:srgbClr val="70FE70"/>
                </a:solidFill>
                <a:latin typeface="Lobster"/>
                <a:ea typeface="Lobster"/>
                <a:cs typeface="Lobster"/>
                <a:sym typeface="Lobster"/>
              </a:rPr>
              <a:t>Высшая </a:t>
            </a:r>
            <a:endParaRPr>
              <a:solidFill>
                <a:srgbClr val="70FE70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3600">
                <a:solidFill>
                  <a:srgbClr val="70FE70"/>
                </a:solidFill>
                <a:latin typeface="Lobster"/>
                <a:ea typeface="Lobster"/>
                <a:cs typeface="Lobster"/>
                <a:sym typeface="Lobster"/>
              </a:rPr>
              <a:t>законодательная </a:t>
            </a:r>
            <a:endParaRPr>
              <a:solidFill>
                <a:srgbClr val="70FE70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3600">
                <a:solidFill>
                  <a:srgbClr val="70FE70"/>
                </a:solidFill>
                <a:latin typeface="Lobster"/>
                <a:ea typeface="Lobster"/>
                <a:cs typeface="Lobster"/>
                <a:sym typeface="Lobster"/>
              </a:rPr>
              <a:t>власть-</a:t>
            </a:r>
            <a:endParaRPr>
              <a:solidFill>
                <a:srgbClr val="70FE70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3600">
                <a:solidFill>
                  <a:srgbClr val="66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Законодательное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3600">
                <a:solidFill>
                  <a:srgbClr val="66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собрание</a:t>
            </a:r>
            <a:endParaRPr b="1" sz="3600">
              <a:solidFill>
                <a:srgbClr val="66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99" name="Google Shape;199;p30"/>
          <p:cNvSpPr txBox="1"/>
          <p:nvPr/>
        </p:nvSpPr>
        <p:spPr>
          <a:xfrm>
            <a:off x="6393975" y="2335500"/>
            <a:ext cx="5169600" cy="255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4000">
                <a:solidFill>
                  <a:srgbClr val="0000FF"/>
                </a:solidFill>
                <a:latin typeface="Lobster"/>
                <a:ea typeface="Lobster"/>
                <a:cs typeface="Lobster"/>
                <a:sym typeface="Lobster"/>
              </a:rPr>
              <a:t>Высшая </a:t>
            </a:r>
            <a:endParaRPr>
              <a:solidFill>
                <a:srgbClr val="0000FF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4000">
                <a:solidFill>
                  <a:srgbClr val="0000FF"/>
                </a:solidFill>
                <a:latin typeface="Lobster"/>
                <a:ea typeface="Lobster"/>
                <a:cs typeface="Lobster"/>
                <a:sym typeface="Lobster"/>
              </a:rPr>
              <a:t>исполнительная </a:t>
            </a:r>
            <a:endParaRPr>
              <a:solidFill>
                <a:srgbClr val="0000FF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4000">
                <a:solidFill>
                  <a:srgbClr val="0000FF"/>
                </a:solidFill>
                <a:latin typeface="Lobster"/>
                <a:ea typeface="Lobster"/>
                <a:cs typeface="Lobster"/>
                <a:sym typeface="Lobster"/>
              </a:rPr>
              <a:t>власть-</a:t>
            </a:r>
            <a:endParaRPr>
              <a:solidFill>
                <a:srgbClr val="0000FF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4000">
                <a:solidFill>
                  <a:srgbClr val="66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Король</a:t>
            </a:r>
            <a:endParaRPr b="1" sz="4000">
              <a:solidFill>
                <a:srgbClr val="66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00" name="Google Shape;200;p30"/>
          <p:cNvSpPr txBox="1"/>
          <p:nvPr/>
        </p:nvSpPr>
        <p:spPr>
          <a:xfrm>
            <a:off x="2149300" y="5165050"/>
            <a:ext cx="8006400" cy="1323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4000">
                <a:solidFill>
                  <a:srgbClr val="FF0066"/>
                </a:solidFill>
                <a:latin typeface="Lobster"/>
                <a:ea typeface="Lobster"/>
                <a:cs typeface="Lobster"/>
                <a:sym typeface="Lobster"/>
              </a:rPr>
              <a:t>Высшая судебная власть-</a:t>
            </a:r>
            <a:endParaRPr>
              <a:solidFill>
                <a:srgbClr val="FF0066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4000">
                <a:solidFill>
                  <a:srgbClr val="66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Верховный суд</a:t>
            </a:r>
            <a:endParaRPr b="1" sz="4000">
              <a:solidFill>
                <a:srgbClr val="66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201" name="Google Shape;201;p30"/>
          <p:cNvCxnSpPr>
            <a:stCxn id="197" idx="2"/>
            <a:endCxn id="198" idx="0"/>
          </p:cNvCxnSpPr>
          <p:nvPr/>
        </p:nvCxnSpPr>
        <p:spPr>
          <a:xfrm flipH="1">
            <a:off x="3158075" y="1917350"/>
            <a:ext cx="2975700" cy="384900"/>
          </a:xfrm>
          <a:prstGeom prst="straightConnector1">
            <a:avLst/>
          </a:prstGeom>
          <a:noFill/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med" w="med" type="stealth"/>
          </a:ln>
          <a:effectLst>
            <a:outerShdw blurRad="40000" rotWithShape="0" dir="5400000" dist="20000">
              <a:srgbClr val="000000">
                <a:alpha val="37647"/>
              </a:srgbClr>
            </a:outerShdw>
          </a:effectLst>
        </p:spPr>
      </p:cxnSp>
      <p:cxnSp>
        <p:nvCxnSpPr>
          <p:cNvPr id="202" name="Google Shape;202;p30"/>
          <p:cNvCxnSpPr>
            <a:stCxn id="197" idx="2"/>
            <a:endCxn id="199" idx="0"/>
          </p:cNvCxnSpPr>
          <p:nvPr/>
        </p:nvCxnSpPr>
        <p:spPr>
          <a:xfrm>
            <a:off x="6133775" y="1917350"/>
            <a:ext cx="2844900" cy="418200"/>
          </a:xfrm>
          <a:prstGeom prst="straightConnector1">
            <a:avLst/>
          </a:prstGeom>
          <a:noFill/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med" w="med" type="stealth"/>
          </a:ln>
          <a:effectLst>
            <a:outerShdw blurRad="40000" rotWithShape="0" dir="5400000" dist="20000">
              <a:srgbClr val="000000">
                <a:alpha val="37647"/>
              </a:srgbClr>
            </a:outerShdw>
          </a:effectLst>
        </p:spPr>
      </p:cxnSp>
      <p:cxnSp>
        <p:nvCxnSpPr>
          <p:cNvPr id="203" name="Google Shape;203;p30"/>
          <p:cNvCxnSpPr>
            <a:stCxn id="197" idx="2"/>
            <a:endCxn id="200" idx="0"/>
          </p:cNvCxnSpPr>
          <p:nvPr/>
        </p:nvCxnSpPr>
        <p:spPr>
          <a:xfrm>
            <a:off x="6133775" y="1917350"/>
            <a:ext cx="18600" cy="3247800"/>
          </a:xfrm>
          <a:prstGeom prst="straightConnector1">
            <a:avLst/>
          </a:prstGeom>
          <a:noFill/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med" w="med" type="stealth"/>
          </a:ln>
          <a:effectLst>
            <a:outerShdw blurRad="40000" rotWithShape="0" dir="5400000" dist="20000">
              <a:srgbClr val="000000">
                <a:alpha val="37647"/>
              </a:srgbClr>
            </a:outerShdw>
          </a:effectLst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31"/>
          <p:cNvSpPr/>
          <p:nvPr/>
        </p:nvSpPr>
        <p:spPr>
          <a:xfrm>
            <a:off x="1382600" y="0"/>
            <a:ext cx="99294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5400">
                <a:solidFill>
                  <a:srgbClr val="74DE7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Расстановка сил</a:t>
            </a:r>
            <a:endParaRPr b="1" sz="5400">
              <a:solidFill>
                <a:srgbClr val="74DE74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09" name="Google Shape;209;p31"/>
          <p:cNvSpPr/>
          <p:nvPr/>
        </p:nvSpPr>
        <p:spPr>
          <a:xfrm>
            <a:off x="804427" y="1556800"/>
            <a:ext cx="4381800" cy="19410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254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3500">
                <a:solidFill>
                  <a:schemeClr val="lt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Левые-</a:t>
            </a:r>
            <a:endParaRPr sz="1300">
              <a:solidFill>
                <a:schemeClr val="lt2"/>
              </a:solidFill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3500">
                <a:solidFill>
                  <a:schemeClr val="lt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сторонники</a:t>
            </a:r>
            <a:endParaRPr sz="1300">
              <a:solidFill>
                <a:schemeClr val="lt2"/>
              </a:solidFill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3500">
                <a:solidFill>
                  <a:schemeClr val="lt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республики</a:t>
            </a:r>
            <a:endParaRPr b="1" sz="3500">
              <a:solidFill>
                <a:schemeClr val="lt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10" name="Google Shape;210;p31"/>
          <p:cNvSpPr/>
          <p:nvPr/>
        </p:nvSpPr>
        <p:spPr>
          <a:xfrm>
            <a:off x="6635298" y="1386525"/>
            <a:ext cx="4852800" cy="22815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3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Правые</a:t>
            </a:r>
            <a:endParaRPr>
              <a:solidFill>
                <a:schemeClr val="dk1"/>
              </a:solidFill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3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сторонники </a:t>
            </a:r>
            <a:endParaRPr>
              <a:solidFill>
                <a:schemeClr val="dk1"/>
              </a:solidFill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3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конституционной </a:t>
            </a:r>
            <a:endParaRPr>
              <a:solidFill>
                <a:schemeClr val="dk1"/>
              </a:solidFill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3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монархии</a:t>
            </a:r>
            <a:endParaRPr b="1" sz="3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211" name="Google Shape;211;p31"/>
          <p:cNvCxnSpPr>
            <a:stCxn id="209" idx="2"/>
          </p:cNvCxnSpPr>
          <p:nvPr/>
        </p:nvCxnSpPr>
        <p:spPr>
          <a:xfrm flipH="1">
            <a:off x="1722127" y="3497800"/>
            <a:ext cx="1273200" cy="1083300"/>
          </a:xfrm>
          <a:prstGeom prst="straightConnector1">
            <a:avLst/>
          </a:prstGeom>
          <a:noFill/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med" w="med" type="stealth"/>
          </a:ln>
          <a:effectLst>
            <a:outerShdw blurRad="40000" rotWithShape="0" dir="5400000" dist="20000">
              <a:srgbClr val="000000">
                <a:alpha val="37647"/>
              </a:srgbClr>
            </a:outerShdw>
          </a:effectLst>
        </p:spPr>
      </p:cxnSp>
      <p:cxnSp>
        <p:nvCxnSpPr>
          <p:cNvPr id="212" name="Google Shape;212;p31"/>
          <p:cNvCxnSpPr>
            <a:stCxn id="209" idx="2"/>
          </p:cNvCxnSpPr>
          <p:nvPr/>
        </p:nvCxnSpPr>
        <p:spPr>
          <a:xfrm>
            <a:off x="2995327" y="3497800"/>
            <a:ext cx="2039100" cy="939300"/>
          </a:xfrm>
          <a:prstGeom prst="straightConnector1">
            <a:avLst/>
          </a:prstGeom>
          <a:noFill/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med" w="med" type="stealth"/>
          </a:ln>
          <a:effectLst>
            <a:outerShdw blurRad="40000" rotWithShape="0" dir="5400000" dist="20000">
              <a:srgbClr val="000000">
                <a:alpha val="37647"/>
              </a:srgbClr>
            </a:outerShdw>
          </a:effectLst>
        </p:spPr>
      </p:cxnSp>
      <p:sp>
        <p:nvSpPr>
          <p:cNvPr id="213" name="Google Shape;213;p31"/>
          <p:cNvSpPr txBox="1"/>
          <p:nvPr/>
        </p:nvSpPr>
        <p:spPr>
          <a:xfrm>
            <a:off x="326800" y="4682100"/>
            <a:ext cx="27777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3200">
                <a:solidFill>
                  <a:srgbClr val="0063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жирондисты</a:t>
            </a:r>
            <a:endParaRPr b="1" sz="3200">
              <a:solidFill>
                <a:srgbClr val="0063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14" name="Google Shape;214;p31"/>
          <p:cNvSpPr txBox="1"/>
          <p:nvPr/>
        </p:nvSpPr>
        <p:spPr>
          <a:xfrm>
            <a:off x="3946700" y="4682100"/>
            <a:ext cx="30546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3200">
                <a:solidFill>
                  <a:srgbClr val="0000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монтиньяры</a:t>
            </a:r>
            <a:endParaRPr b="1" sz="3200">
              <a:solidFill>
                <a:srgbClr val="0000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15" name="Google Shape;215;p31"/>
          <p:cNvSpPr/>
          <p:nvPr/>
        </p:nvSpPr>
        <p:spPr>
          <a:xfrm rot="-5400000">
            <a:off x="3125275" y="2736875"/>
            <a:ext cx="838500" cy="5882400"/>
          </a:xfrm>
          <a:prstGeom prst="leftBrace">
            <a:avLst>
              <a:gd fmla="val 8333" name="adj1"/>
              <a:gd fmla="val 49404" name="adj2"/>
            </a:avLst>
          </a:prstGeom>
          <a:gradFill>
            <a:gsLst>
              <a:gs pos="0">
                <a:srgbClr val="F3DDDD"/>
              </a:gs>
              <a:gs pos="100000">
                <a:srgbClr val="CC0000">
                  <a:alpha val="14901"/>
                </a:srgbClr>
              </a:gs>
            </a:gsLst>
            <a:lin ang="5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" name="Google Shape;216;p31"/>
          <p:cNvSpPr txBox="1"/>
          <p:nvPr/>
        </p:nvSpPr>
        <p:spPr>
          <a:xfrm>
            <a:off x="1897930" y="5743375"/>
            <a:ext cx="40416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4000">
                <a:solidFill>
                  <a:srgbClr val="66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якобинцы</a:t>
            </a:r>
            <a:endParaRPr b="1" sz="4000">
              <a:solidFill>
                <a:srgbClr val="66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217" name="Google Shape;217;p31"/>
          <p:cNvCxnSpPr>
            <a:stCxn id="208" idx="2"/>
            <a:endCxn id="209" idx="0"/>
          </p:cNvCxnSpPr>
          <p:nvPr/>
        </p:nvCxnSpPr>
        <p:spPr>
          <a:xfrm flipH="1">
            <a:off x="2995400" y="923400"/>
            <a:ext cx="3351900" cy="633300"/>
          </a:xfrm>
          <a:prstGeom prst="straightConnector1">
            <a:avLst/>
          </a:prstGeom>
          <a:noFill/>
          <a:ln cap="flat" cmpd="sng" w="25400">
            <a:solidFill>
              <a:schemeClr val="accent1"/>
            </a:solidFill>
            <a:prstDash val="solid"/>
            <a:round/>
            <a:headEnd len="sm" w="sm" type="none"/>
            <a:tailEnd len="med" w="med" type="stealth"/>
          </a:ln>
          <a:effectLst>
            <a:outerShdw blurRad="40000" rotWithShape="0" dir="5400000" dist="20000">
              <a:srgbClr val="000000">
                <a:alpha val="37647"/>
              </a:srgbClr>
            </a:outerShdw>
          </a:effectLst>
        </p:spPr>
      </p:cxnSp>
      <p:cxnSp>
        <p:nvCxnSpPr>
          <p:cNvPr id="218" name="Google Shape;218;p31"/>
          <p:cNvCxnSpPr>
            <a:stCxn id="208" idx="2"/>
            <a:endCxn id="210" idx="0"/>
          </p:cNvCxnSpPr>
          <p:nvPr/>
        </p:nvCxnSpPr>
        <p:spPr>
          <a:xfrm>
            <a:off x="6347300" y="923400"/>
            <a:ext cx="2714400" cy="463200"/>
          </a:xfrm>
          <a:prstGeom prst="straightConnector1">
            <a:avLst/>
          </a:prstGeom>
          <a:noFill/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med" w="med" type="stealth"/>
          </a:ln>
          <a:effectLst>
            <a:outerShdw blurRad="40000" rotWithShape="0" dir="5400000" dist="20000">
              <a:srgbClr val="000000">
                <a:alpha val="37647"/>
              </a:srgbClr>
            </a:outerShdw>
          </a:effectLst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4"/>
          <p:cNvSpPr/>
          <p:nvPr/>
        </p:nvSpPr>
        <p:spPr>
          <a:xfrm>
            <a:off x="648075" y="753750"/>
            <a:ext cx="10824000" cy="5078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5400" u="none" cap="none" strike="noStrike">
                <a:solidFill>
                  <a:srgbClr val="74DE7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   </a:t>
            </a:r>
            <a:r>
              <a:rPr b="1" i="0" lang="ru-RU" sz="5400" u="none" cap="none" strike="noStrike">
                <a:solidFill>
                  <a:srgbClr val="00FF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Домашнее задание:</a:t>
            </a:r>
            <a:endParaRPr>
              <a:solidFill>
                <a:srgbClr val="00FF00"/>
              </a:solidFill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5400" u="none" cap="none" strike="noStrike">
                <a:solidFill>
                  <a:srgbClr val="660000"/>
                </a:solidFill>
                <a:latin typeface="Arial"/>
                <a:ea typeface="Arial"/>
                <a:cs typeface="Arial"/>
                <a:sym typeface="Arial"/>
              </a:rPr>
              <a:t>§ 16</a:t>
            </a:r>
            <a:endParaRPr>
              <a:solidFill>
                <a:srgbClr val="660000"/>
              </a:solidFill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5400" u="none" cap="none" strike="noStrike">
                <a:solidFill>
                  <a:srgbClr val="660000"/>
                </a:solidFill>
                <a:latin typeface="Arial"/>
                <a:ea typeface="Arial"/>
                <a:cs typeface="Arial"/>
                <a:sym typeface="Arial"/>
              </a:rPr>
              <a:t>повторить §§ 2-15</a:t>
            </a:r>
            <a:endParaRPr>
              <a:solidFill>
                <a:srgbClr val="660000"/>
              </a:solidFill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5400" u="none" cap="none" strike="noStrike">
                <a:solidFill>
                  <a:srgbClr val="66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(личности и их достижения,</a:t>
            </a:r>
            <a:endParaRPr>
              <a:solidFill>
                <a:srgbClr val="660000"/>
              </a:solidFill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5400">
                <a:solidFill>
                  <a:srgbClr val="66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даты и события, термины)</a:t>
            </a:r>
            <a:r>
              <a:rPr b="1" lang="ru-RU" sz="5400">
                <a:solidFill>
                  <a:srgbClr val="66000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>
              <a:solidFill>
                <a:srgbClr val="660000"/>
              </a:solidFill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5400">
              <a:solidFill>
                <a:srgbClr val="66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fr-rev" id="223" name="Google Shape;223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35360" y="420053"/>
            <a:ext cx="5154613" cy="6119813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p32"/>
          <p:cNvSpPr txBox="1"/>
          <p:nvPr/>
        </p:nvSpPr>
        <p:spPr>
          <a:xfrm>
            <a:off x="6168008" y="2204864"/>
            <a:ext cx="5400599" cy="9541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против неё создан союз Австрии и Пруссии </a:t>
            </a:r>
            <a:endParaRPr/>
          </a:p>
        </p:txBody>
      </p:sp>
      <p:sp>
        <p:nvSpPr>
          <p:cNvPr id="225" name="Google Shape;225;p32"/>
          <p:cNvSpPr txBox="1"/>
          <p:nvPr/>
        </p:nvSpPr>
        <p:spPr>
          <a:xfrm>
            <a:off x="5771964" y="3789040"/>
            <a:ext cx="6120679" cy="9541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800">
                <a:solidFill>
                  <a:srgbClr val="66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Апрель 1792 г. </a:t>
            </a:r>
            <a:r>
              <a:rPr b="1" lang="ru-RU" sz="2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– Франция объявляет войну Австрии и Пруссии</a:t>
            </a:r>
            <a:endParaRPr/>
          </a:p>
        </p:txBody>
      </p:sp>
      <p:sp>
        <p:nvSpPr>
          <p:cNvPr id="226" name="Google Shape;226;p32"/>
          <p:cNvSpPr txBox="1"/>
          <p:nvPr/>
        </p:nvSpPr>
        <p:spPr>
          <a:xfrm>
            <a:off x="5663952" y="333376"/>
            <a:ext cx="6336704" cy="13849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В начале 1792г.осложняется</a:t>
            </a:r>
            <a:endParaRPr b="1" sz="28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международное положение </a:t>
            </a:r>
            <a:endParaRPr b="1" sz="28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Франции:</a:t>
            </a:r>
            <a:endParaRPr b="1" sz="28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1" name="Google Shape;231;p33"/>
          <p:cNvGrpSpPr/>
          <p:nvPr/>
        </p:nvGrpSpPr>
        <p:grpSpPr>
          <a:xfrm>
            <a:off x="5745510" y="142456"/>
            <a:ext cx="4608512" cy="3986212"/>
            <a:chOff x="158" y="572"/>
            <a:chExt cx="2903" cy="2511"/>
          </a:xfrm>
        </p:grpSpPr>
        <p:pic>
          <p:nvPicPr>
            <p:cNvPr descr="2" id="232" name="Google Shape;232;p33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204" y="572"/>
              <a:ext cx="2857" cy="22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3" name="Google Shape;233;p33"/>
            <p:cNvSpPr txBox="1"/>
            <p:nvPr/>
          </p:nvSpPr>
          <p:spPr>
            <a:xfrm>
              <a:off x="158" y="2795"/>
              <a:ext cx="2676" cy="28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Марсельеза</a:t>
              </a:r>
              <a:endParaRPr/>
            </a:p>
          </p:txBody>
        </p:sp>
      </p:grpSp>
      <p:grpSp>
        <p:nvGrpSpPr>
          <p:cNvPr id="234" name="Google Shape;234;p33"/>
          <p:cNvGrpSpPr/>
          <p:nvPr/>
        </p:nvGrpSpPr>
        <p:grpSpPr>
          <a:xfrm>
            <a:off x="-24118" y="159705"/>
            <a:ext cx="4248150" cy="5247435"/>
            <a:chOff x="0" y="663"/>
            <a:chExt cx="2676" cy="3666"/>
          </a:xfrm>
        </p:grpSpPr>
        <p:sp>
          <p:nvSpPr>
            <p:cNvPr id="235" name="Google Shape;235;p33"/>
            <p:cNvSpPr txBox="1"/>
            <p:nvPr/>
          </p:nvSpPr>
          <p:spPr>
            <a:xfrm>
              <a:off x="0" y="3748"/>
              <a:ext cx="2676" cy="58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Жозеф </a:t>
              </a:r>
              <a:endParaRPr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Руже де Лиль</a:t>
              </a:r>
              <a:endParaRPr/>
            </a:p>
          </p:txBody>
        </p:sp>
        <p:pic>
          <p:nvPicPr>
            <p:cNvPr id="236" name="Google Shape;236;p33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204" y="663"/>
              <a:ext cx="2307" cy="308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37" name="Google Shape;237;p3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791200" y="3124200"/>
            <a:ext cx="609600" cy="609600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Google Shape;238;p33"/>
          <p:cNvSpPr txBox="1"/>
          <p:nvPr/>
        </p:nvSpPr>
        <p:spPr>
          <a:xfrm>
            <a:off x="4224025" y="4177875"/>
            <a:ext cx="77418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800">
                <a:solidFill>
                  <a:srgbClr val="FF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10 августа 1792г.- </a:t>
            </a:r>
            <a:r>
              <a:rPr b="1" lang="ru-RU" sz="2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восстание в Париже.</a:t>
            </a:r>
            <a:endParaRPr b="1" sz="28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39" name="Google Shape;239;p33"/>
          <p:cNvSpPr txBox="1"/>
          <p:nvPr/>
        </p:nvSpPr>
        <p:spPr>
          <a:xfrm>
            <a:off x="4513935" y="4750272"/>
            <a:ext cx="6648000" cy="181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Штурм королевского дворца Тюильри.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Арест королевской семьи.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Начало массовых убийств.</a:t>
            </a:r>
            <a:endParaRPr b="1" sz="28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ttp://upload.wikimedia.org/wikipedia/commons/thumb/4/43/Sans-culotte.jpg/220px-Sans-culotte.jpg" id="244" name="Google Shape;244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384032" y="54208"/>
            <a:ext cx="4896544" cy="6677106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p34"/>
          <p:cNvSpPr txBox="1"/>
          <p:nvPr/>
        </p:nvSpPr>
        <p:spPr>
          <a:xfrm>
            <a:off x="551384" y="692695"/>
            <a:ext cx="5589600" cy="489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3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Формирование нового органа революционной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3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власти- </a:t>
            </a:r>
            <a:r>
              <a:rPr b="1" lang="ru-RU" sz="3200">
                <a:solidFill>
                  <a:srgbClr val="006300"/>
                </a:solidFill>
                <a:latin typeface="Lobster"/>
                <a:ea typeface="Lobster"/>
                <a:cs typeface="Lobster"/>
                <a:sym typeface="Lobster"/>
              </a:rPr>
              <a:t>КОНВЕНТА</a:t>
            </a:r>
            <a:r>
              <a:rPr b="1" lang="ru-RU" sz="3200">
                <a:solidFill>
                  <a:schemeClr val="dk1"/>
                </a:solidFill>
                <a:latin typeface="Lobster"/>
                <a:ea typeface="Lobster"/>
                <a:cs typeface="Lobster"/>
                <a:sym typeface="Lobster"/>
              </a:rPr>
              <a:t> </a:t>
            </a:r>
            <a:r>
              <a:rPr b="1" lang="ru-RU" sz="3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на основе всеобщего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3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избирательного права, который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4000">
                <a:solidFill>
                  <a:srgbClr val="990000"/>
                </a:solidFill>
                <a:latin typeface="Lobster"/>
                <a:ea typeface="Lobster"/>
                <a:cs typeface="Lobster"/>
                <a:sym typeface="Lobster"/>
              </a:rPr>
              <a:t>21 сентября 1792г.</a:t>
            </a:r>
            <a:r>
              <a:rPr b="1" lang="ru-RU" sz="4000">
                <a:solidFill>
                  <a:srgbClr val="F14F4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ru-RU" sz="40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упразднил королевскую власть.</a:t>
            </a:r>
            <a:endParaRPr b="1" sz="4000">
              <a:solidFill>
                <a:srgbClr val="F14F4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35"/>
          <p:cNvSpPr txBox="1"/>
          <p:nvPr/>
        </p:nvSpPr>
        <p:spPr>
          <a:xfrm>
            <a:off x="263350" y="16500"/>
            <a:ext cx="116898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4400">
                <a:solidFill>
                  <a:srgbClr val="990000"/>
                </a:solidFill>
                <a:latin typeface="Lobster"/>
                <a:ea typeface="Lobster"/>
                <a:cs typeface="Lobster"/>
                <a:sym typeface="Lobster"/>
              </a:rPr>
              <a:t>22 сентября 1792 г.</a:t>
            </a:r>
            <a:r>
              <a:rPr b="1" lang="ru-RU" sz="4400">
                <a:solidFill>
                  <a:srgbClr val="F14F4F"/>
                </a:solidFill>
                <a:latin typeface="Lobster"/>
                <a:ea typeface="Lobster"/>
                <a:cs typeface="Lobster"/>
                <a:sym typeface="Lobster"/>
              </a:rPr>
              <a:t> </a:t>
            </a:r>
            <a:r>
              <a:rPr lang="ru-RU" sz="4400">
                <a:solidFill>
                  <a:srgbClr val="0000FF"/>
                </a:solidFill>
                <a:latin typeface="Lobster"/>
                <a:ea typeface="Lobster"/>
                <a:cs typeface="Lobster"/>
                <a:sym typeface="Lobster"/>
              </a:rPr>
              <a:t>– </a:t>
            </a:r>
            <a:r>
              <a:rPr b="1" lang="ru-RU" sz="4400">
                <a:solidFill>
                  <a:srgbClr val="0000FF"/>
                </a:solidFill>
                <a:latin typeface="Lobster"/>
                <a:ea typeface="Lobster"/>
                <a:cs typeface="Lobster"/>
                <a:sym typeface="Lobster"/>
              </a:rPr>
              <a:t>провозглашение республики</a:t>
            </a:r>
            <a:endParaRPr>
              <a:solidFill>
                <a:srgbClr val="0000FF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pic>
        <p:nvPicPr>
          <p:cNvPr descr="revolu" id="251" name="Google Shape;251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63352" y="1670615"/>
            <a:ext cx="3222625" cy="4752975"/>
          </a:xfrm>
          <a:prstGeom prst="rect">
            <a:avLst/>
          </a:prstGeom>
          <a:noFill/>
          <a:ln cap="flat" cmpd="dbl" w="38100">
            <a:solidFill>
              <a:srgbClr val="004E4C"/>
            </a:solidFill>
            <a:prstDash val="solid"/>
            <a:miter lim="800000"/>
            <a:headEnd len="sm" w="sm" type="none"/>
            <a:tailEnd len="sm" w="sm" type="none"/>
          </a:ln>
        </p:spPr>
      </p:pic>
      <p:grpSp>
        <p:nvGrpSpPr>
          <p:cNvPr id="252" name="Google Shape;252;p35"/>
          <p:cNvGrpSpPr/>
          <p:nvPr/>
        </p:nvGrpSpPr>
        <p:grpSpPr>
          <a:xfrm>
            <a:off x="8594899" y="1670615"/>
            <a:ext cx="3228975" cy="5065712"/>
            <a:chOff x="3379" y="935"/>
            <a:chExt cx="2034" cy="3191"/>
          </a:xfrm>
        </p:grpSpPr>
        <p:pic>
          <p:nvPicPr>
            <p:cNvPr id="253" name="Google Shape;253;p35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3379" y="935"/>
              <a:ext cx="2034" cy="288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4" name="Google Shape;254;p35"/>
            <p:cNvSpPr txBox="1"/>
            <p:nvPr/>
          </p:nvSpPr>
          <p:spPr>
            <a:xfrm>
              <a:off x="3470" y="3838"/>
              <a:ext cx="1821" cy="28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Статуя республики</a:t>
              </a:r>
              <a:endParaRPr/>
            </a:p>
          </p:txBody>
        </p:sp>
      </p:grpSp>
      <p:sp>
        <p:nvSpPr>
          <p:cNvPr id="255" name="Google Shape;255;p35"/>
          <p:cNvSpPr txBox="1"/>
          <p:nvPr/>
        </p:nvSpPr>
        <p:spPr>
          <a:xfrm>
            <a:off x="3863752" y="2708275"/>
            <a:ext cx="4248472" cy="267765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Союз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неделимость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республики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свобода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равенство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братство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или смерть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36"/>
          <p:cNvSpPr txBox="1"/>
          <p:nvPr/>
        </p:nvSpPr>
        <p:spPr>
          <a:xfrm>
            <a:off x="1774825" y="46990"/>
            <a:ext cx="8642350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4000">
                <a:solidFill>
                  <a:srgbClr val="990000"/>
                </a:solidFill>
                <a:latin typeface="Lobster"/>
                <a:ea typeface="Lobster"/>
                <a:cs typeface="Lobster"/>
                <a:sym typeface="Lobster"/>
              </a:rPr>
              <a:t>Январь 1793 г.</a:t>
            </a:r>
            <a:r>
              <a:rPr b="1" lang="ru-RU" sz="4000">
                <a:solidFill>
                  <a:srgbClr val="F14F4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3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– </a:t>
            </a:r>
            <a:r>
              <a:rPr lang="ru-RU" sz="4000">
                <a:solidFill>
                  <a:srgbClr val="0000FF"/>
                </a:solidFill>
                <a:latin typeface="Lobster"/>
                <a:ea typeface="Lobster"/>
                <a:cs typeface="Lobster"/>
                <a:sym typeface="Lobster"/>
              </a:rPr>
              <a:t>казнь Людовика XVI</a:t>
            </a:r>
            <a:endParaRPr sz="4000">
              <a:solidFill>
                <a:srgbClr val="0000FF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pic>
        <p:nvPicPr>
          <p:cNvPr descr="Казнь Людовика XVI" id="261" name="Google Shape;261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894911" y="3501008"/>
            <a:ext cx="5962697" cy="314439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5" id="262" name="Google Shape;262;p3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63352" y="908720"/>
            <a:ext cx="5556487" cy="34563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37"/>
          <p:cNvSpPr/>
          <p:nvPr/>
        </p:nvSpPr>
        <p:spPr>
          <a:xfrm>
            <a:off x="188525" y="0"/>
            <a:ext cx="115635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5400">
                <a:solidFill>
                  <a:srgbClr val="74DE7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Познавательное задание!</a:t>
            </a:r>
            <a:endParaRPr b="1" sz="5400">
              <a:solidFill>
                <a:srgbClr val="74DE74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68" name="Google Shape;268;p37"/>
          <p:cNvSpPr/>
          <p:nvPr/>
        </p:nvSpPr>
        <p:spPr>
          <a:xfrm>
            <a:off x="678725" y="741700"/>
            <a:ext cx="11073300" cy="18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5000">
                <a:solidFill>
                  <a:srgbClr val="FFFFFF"/>
                </a:solidFill>
                <a:latin typeface="Lobster"/>
                <a:ea typeface="Lobster"/>
                <a:cs typeface="Lobster"/>
                <a:sym typeface="Lobster"/>
              </a:rPr>
              <a:t>Какой была реакция на казнь короля:</a:t>
            </a:r>
            <a:endParaRPr sz="1000">
              <a:latin typeface="Lobster"/>
              <a:ea typeface="Lobster"/>
              <a:cs typeface="Lobster"/>
              <a:sym typeface="Lobster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5000">
                <a:solidFill>
                  <a:srgbClr val="FFFFFF"/>
                </a:solidFill>
                <a:latin typeface="Lobster"/>
                <a:ea typeface="Lobster"/>
                <a:cs typeface="Lobster"/>
                <a:sym typeface="Lobster"/>
              </a:rPr>
              <a:t>европейских стран, населения Франции?</a:t>
            </a:r>
            <a:endParaRPr b="1" sz="5000">
              <a:solidFill>
                <a:srgbClr val="FFFFFF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pic>
        <p:nvPicPr>
          <p:cNvPr descr="http://www.e-reading.me/illustrations/1005/1005865-pic_68.jpg" id="269" name="Google Shape;269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875275" y="2811275"/>
            <a:ext cx="4550000" cy="38760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://www.diletant.ru/upload/medialibrary/afb/afbcfbfa28feea860f8af544b4feeaf5.jpeg" id="270" name="Google Shape;270;p3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78125" y="2865750"/>
            <a:ext cx="5994400" cy="3876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75" name="Google Shape;275;p38"/>
          <p:cNvGraphicFramePr/>
          <p:nvPr/>
        </p:nvGraphicFramePr>
        <p:xfrm>
          <a:off x="191344" y="1301476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{AB85DEA5-AAA4-4BD0-9760-83388A4197BA}</a:tableStyleId>
              </a:tblPr>
              <a:tblGrid>
                <a:gridCol w="5904650"/>
                <a:gridCol w="5904650"/>
              </a:tblGrid>
              <a:tr h="102260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-RU" sz="2800" u="none" cap="none" strike="noStrike">
                          <a:solidFill>
                            <a:schemeClr val="dk1"/>
                          </a:solidFill>
                        </a:rPr>
                        <a:t>Реакция европейских держав на казнь короля</a:t>
                      </a:r>
                      <a:endParaRPr b="1" sz="2800" u="none" cap="none" strike="noStrike">
                        <a:solidFill>
                          <a:schemeClr val="dk1"/>
                        </a:solidFill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-RU" sz="2800" u="none" cap="none" strike="noStrike">
                          <a:solidFill>
                            <a:srgbClr val="27FF27"/>
                          </a:solidFill>
                        </a:rPr>
                        <a:t>Реакция населения Франции</a:t>
                      </a:r>
                      <a:endParaRPr b="1" sz="2800" u="none" cap="none" strike="noStrike">
                        <a:solidFill>
                          <a:srgbClr val="27FF27"/>
                        </a:solidFill>
                      </a:endParaRPr>
                    </a:p>
                  </a:txBody>
                  <a:tcPr marT="45725" marB="45725" marR="91450" marL="91450"/>
                </a:tc>
              </a:tr>
              <a:tr h="5179000">
                <a:tc>
                  <a:txBody>
                    <a:bodyPr/>
                    <a:lstStyle/>
                    <a:p>
                      <a:pPr indent="-342900" lvl="0" marL="34290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Helvetica Neue"/>
                        <a:buAutoNum type="arabicPeriod"/>
                      </a:pPr>
                      <a:r>
                        <a:rPr b="1" lang="ru-RU" sz="2800" u="none" cap="none" strike="noStrike">
                          <a:solidFill>
                            <a:schemeClr val="dk1"/>
                          </a:solidFill>
                        </a:rPr>
                        <a:t>Возмущение всей Европы.</a:t>
                      </a:r>
                      <a:endParaRPr/>
                    </a:p>
                    <a:p>
                      <a:pPr indent="-342900" lvl="0" marL="34290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Helvetica Neue"/>
                        <a:buAutoNum type="arabicPeriod"/>
                      </a:pPr>
                      <a:r>
                        <a:rPr b="1" lang="ru-RU" sz="2800" u="none" cap="none" strike="noStrike">
                          <a:solidFill>
                            <a:schemeClr val="dk1"/>
                          </a:solidFill>
                        </a:rPr>
                        <a:t>Австрия, Пруссия, Испания, Сардинское королевство,  Голландия,  Англия  объединились для борьбы с революционной Францией.</a:t>
                      </a:r>
                      <a:endParaRPr/>
                    </a:p>
                    <a:p>
                      <a:pPr indent="-342900" lvl="0" marL="34290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Helvetica Neue"/>
                        <a:buAutoNum type="arabicPeriod"/>
                      </a:pPr>
                      <a:r>
                        <a:rPr b="1" lang="ru-RU" sz="2800" u="none" cap="none" strike="noStrike">
                          <a:solidFill>
                            <a:schemeClr val="dk1"/>
                          </a:solidFill>
                        </a:rPr>
                        <a:t>Стране угрожает иностранная интервенция.</a:t>
                      </a:r>
                      <a:endParaRPr b="1" sz="2800" u="none" cap="none" strike="noStrike">
                        <a:solidFill>
                          <a:schemeClr val="dk1"/>
                        </a:solidFill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-342900" lvl="0" marL="34290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70C0"/>
                        </a:buClr>
                        <a:buSzPts val="2800"/>
                        <a:buFont typeface="Helvetica Neue"/>
                        <a:buAutoNum type="arabicPeriod"/>
                      </a:pPr>
                      <a:r>
                        <a:rPr b="1" lang="ru-RU" sz="2800" u="none" cap="none" strike="noStrike">
                          <a:solidFill>
                            <a:srgbClr val="0070C0"/>
                          </a:solidFill>
                        </a:rPr>
                        <a:t>Обострение борьбы между различными слоями общества.</a:t>
                      </a:r>
                      <a:endParaRPr/>
                    </a:p>
                    <a:p>
                      <a:pPr indent="-342900" lvl="0" marL="34290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70C0"/>
                        </a:buClr>
                        <a:buSzPts val="2800"/>
                        <a:buFont typeface="Helvetica Neue"/>
                        <a:buAutoNum type="arabicPeriod"/>
                      </a:pPr>
                      <a:r>
                        <a:rPr b="1" lang="ru-RU" sz="2800" u="none" cap="none" strike="noStrike">
                          <a:solidFill>
                            <a:srgbClr val="0070C0"/>
                          </a:solidFill>
                        </a:rPr>
                        <a:t>Подъём контрреволюционных настроений.</a:t>
                      </a:r>
                      <a:endParaRPr/>
                    </a:p>
                    <a:p>
                      <a:pPr indent="-342900" lvl="0" marL="34290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70C0"/>
                        </a:buClr>
                        <a:buSzPts val="2800"/>
                        <a:buFont typeface="Helvetica Neue"/>
                        <a:buAutoNum type="arabicPeriod"/>
                      </a:pPr>
                      <a:r>
                        <a:rPr b="1" lang="ru-RU" sz="2800" u="none" cap="none" strike="noStrike">
                          <a:solidFill>
                            <a:srgbClr val="0070C0"/>
                          </a:solidFill>
                        </a:rPr>
                        <a:t>Восстание роялистов, сторонников короля в Бретани и Вандее.</a:t>
                      </a:r>
                      <a:endParaRPr b="1" sz="2800" u="none" cap="none" strike="noStrike">
                        <a:solidFill>
                          <a:srgbClr val="0070C0"/>
                        </a:solidFill>
                      </a:endParaRPr>
                    </a:p>
                    <a:p>
                      <a:pPr indent="-342900" lvl="0" marL="34290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70C0"/>
                        </a:buClr>
                        <a:buSzPts val="2800"/>
                        <a:buFont typeface="Helvetica Neue"/>
                        <a:buAutoNum type="arabicPeriod"/>
                      </a:pPr>
                      <a:r>
                        <a:rPr b="1" lang="ru-RU" sz="2800" u="none" cap="none" strike="noStrike">
                          <a:solidFill>
                            <a:srgbClr val="0070C0"/>
                          </a:solidFill>
                        </a:rPr>
                        <a:t>Восстания городских низов в Париже.</a:t>
                      </a:r>
                      <a:endParaRPr b="1" sz="2800" u="none" cap="none" strike="noStrike">
                        <a:solidFill>
                          <a:srgbClr val="0070C0"/>
                        </a:solidFill>
                      </a:endParaRPr>
                    </a:p>
                  </a:txBody>
                  <a:tcPr marT="45725" marB="45725" marR="91450" marL="91450"/>
                </a:tc>
              </a:tr>
            </a:tbl>
          </a:graphicData>
        </a:graphic>
      </p:graphicFrame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" name="Google Shape;280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7903"/>
            <a:ext cx="12192000" cy="6955502"/>
          </a:xfrm>
          <a:prstGeom prst="rect">
            <a:avLst/>
          </a:prstGeom>
          <a:noFill/>
          <a:ln>
            <a:noFill/>
          </a:ln>
        </p:spPr>
      </p:pic>
      <p:sp>
        <p:nvSpPr>
          <p:cNvPr id="281" name="Google Shape;281;p39"/>
          <p:cNvSpPr/>
          <p:nvPr/>
        </p:nvSpPr>
        <p:spPr>
          <a:xfrm>
            <a:off x="678725" y="1659125"/>
            <a:ext cx="10771800" cy="483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5400">
                <a:solidFill>
                  <a:srgbClr val="0000FF"/>
                </a:solidFill>
                <a:latin typeface="Lobster"/>
                <a:ea typeface="Lobster"/>
                <a:cs typeface="Lobster"/>
                <a:sym typeface="Lobster"/>
              </a:rPr>
              <a:t>31 мая-2 июня 1793г.-</a:t>
            </a:r>
            <a:endParaRPr>
              <a:solidFill>
                <a:srgbClr val="0000FF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4800">
                <a:solidFill>
                  <a:schemeClr val="lt1"/>
                </a:solidFill>
                <a:latin typeface="Lobster"/>
                <a:ea typeface="Lobster"/>
                <a:cs typeface="Lobster"/>
                <a:sym typeface="Lobster"/>
              </a:rPr>
              <a:t>по инициативе местных органов управления</a:t>
            </a:r>
            <a:endParaRPr>
              <a:latin typeface="Lobster"/>
              <a:ea typeface="Lobster"/>
              <a:cs typeface="Lobster"/>
              <a:sym typeface="Lobster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4800">
                <a:solidFill>
                  <a:schemeClr val="lt1"/>
                </a:solidFill>
                <a:latin typeface="Lobster"/>
                <a:ea typeface="Lobster"/>
                <a:cs typeface="Lobster"/>
                <a:sym typeface="Lobster"/>
              </a:rPr>
              <a:t>в Париже произошло восстание.</a:t>
            </a:r>
            <a:endParaRPr b="1" sz="4800">
              <a:solidFill>
                <a:schemeClr val="lt1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4800">
                <a:solidFill>
                  <a:srgbClr val="FFFF00"/>
                </a:solidFill>
                <a:latin typeface="Lobster"/>
                <a:ea typeface="Lobster"/>
                <a:cs typeface="Lobster"/>
                <a:sym typeface="Lobster"/>
              </a:rPr>
              <a:t>Арест депутатов-жирондистов.</a:t>
            </a:r>
            <a:endParaRPr>
              <a:latin typeface="Lobster"/>
              <a:ea typeface="Lobster"/>
              <a:cs typeface="Lobster"/>
              <a:sym typeface="Lobster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4800">
                <a:solidFill>
                  <a:srgbClr val="FF00FF"/>
                </a:solidFill>
                <a:latin typeface="Lobster"/>
                <a:ea typeface="Lobster"/>
                <a:cs typeface="Lobster"/>
                <a:sym typeface="Lobster"/>
              </a:rPr>
              <a:t>Приход к власти якобинцев.</a:t>
            </a:r>
            <a:endParaRPr b="1" sz="4800">
              <a:solidFill>
                <a:srgbClr val="FF00FF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40"/>
          <p:cNvSpPr txBox="1"/>
          <p:nvPr/>
        </p:nvSpPr>
        <p:spPr>
          <a:xfrm>
            <a:off x="4436900" y="1268425"/>
            <a:ext cx="29904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000">
                <a:solidFill>
                  <a:schemeClr val="dk1"/>
                </a:solidFill>
                <a:latin typeface="Lobster"/>
                <a:ea typeface="Lobster"/>
                <a:cs typeface="Lobster"/>
                <a:sym typeface="Lobster"/>
              </a:rPr>
              <a:t>Якобинцы</a:t>
            </a:r>
            <a:r>
              <a:rPr lang="ru-RU" sz="2400">
                <a:solidFill>
                  <a:schemeClr val="dk1"/>
                </a:solidFill>
                <a:latin typeface="Lobster"/>
                <a:ea typeface="Lobster"/>
                <a:cs typeface="Lobster"/>
                <a:sym typeface="Lobster"/>
              </a:rPr>
              <a:t> </a:t>
            </a:r>
            <a:endParaRPr>
              <a:latin typeface="Lobster"/>
              <a:ea typeface="Lobster"/>
              <a:cs typeface="Lobster"/>
              <a:sym typeface="Lobster"/>
            </a:endParaRPr>
          </a:p>
        </p:txBody>
      </p:sp>
      <p:grpSp>
        <p:nvGrpSpPr>
          <p:cNvPr id="287" name="Google Shape;287;p40"/>
          <p:cNvGrpSpPr/>
          <p:nvPr/>
        </p:nvGrpSpPr>
        <p:grpSpPr>
          <a:xfrm>
            <a:off x="4294627" y="2852936"/>
            <a:ext cx="3600450" cy="3762375"/>
            <a:chOff x="2018" y="1026"/>
            <a:chExt cx="1877" cy="2177"/>
          </a:xfrm>
        </p:grpSpPr>
        <p:pic>
          <p:nvPicPr>
            <p:cNvPr id="288" name="Google Shape;288;p40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2018" y="1026"/>
              <a:ext cx="1877" cy="217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9" name="Google Shape;289;p40"/>
            <p:cNvSpPr txBox="1"/>
            <p:nvPr/>
          </p:nvSpPr>
          <p:spPr>
            <a:xfrm>
              <a:off x="2018" y="2931"/>
              <a:ext cx="1331" cy="26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400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Жан Поль Марат  </a:t>
              </a:r>
              <a:endParaRPr/>
            </a:p>
          </p:txBody>
        </p:sp>
      </p:grpSp>
      <p:grpSp>
        <p:nvGrpSpPr>
          <p:cNvPr id="290" name="Google Shape;290;p40"/>
          <p:cNvGrpSpPr/>
          <p:nvPr/>
        </p:nvGrpSpPr>
        <p:grpSpPr>
          <a:xfrm>
            <a:off x="283862" y="188913"/>
            <a:ext cx="3089275" cy="4248150"/>
            <a:chOff x="3696" y="210"/>
            <a:chExt cx="1765" cy="2494"/>
          </a:xfrm>
        </p:grpSpPr>
        <p:pic>
          <p:nvPicPr>
            <p:cNvPr id="291" name="Google Shape;291;p40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3716" y="210"/>
              <a:ext cx="1745" cy="249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2" name="Google Shape;292;p40"/>
            <p:cNvSpPr txBox="1"/>
            <p:nvPr/>
          </p:nvSpPr>
          <p:spPr>
            <a:xfrm>
              <a:off x="3696" y="2387"/>
              <a:ext cx="1112" cy="26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400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М. Робеспьер</a:t>
              </a:r>
              <a:endParaRPr/>
            </a:p>
          </p:txBody>
        </p:sp>
      </p:grpSp>
      <p:grpSp>
        <p:nvGrpSpPr>
          <p:cNvPr id="293" name="Google Shape;293;p40"/>
          <p:cNvGrpSpPr/>
          <p:nvPr/>
        </p:nvGrpSpPr>
        <p:grpSpPr>
          <a:xfrm>
            <a:off x="8816567" y="188913"/>
            <a:ext cx="3168650" cy="4032250"/>
            <a:chOff x="204" y="572"/>
            <a:chExt cx="1813" cy="2314"/>
          </a:xfrm>
        </p:grpSpPr>
        <p:pic>
          <p:nvPicPr>
            <p:cNvPr id="294" name="Google Shape;294;p40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204" y="572"/>
              <a:ext cx="1813" cy="231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5" name="Google Shape;295;p40"/>
            <p:cNvSpPr txBox="1"/>
            <p:nvPr/>
          </p:nvSpPr>
          <p:spPr>
            <a:xfrm>
              <a:off x="204" y="2614"/>
              <a:ext cx="901" cy="26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400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Ж. Дантон</a:t>
              </a:r>
              <a:endParaRPr/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0" name="Google Shape;300;p41"/>
          <p:cNvPicPr preferRelativeResize="0"/>
          <p:nvPr/>
        </p:nvPicPr>
        <p:blipFill rotWithShape="1">
          <a:blip r:embed="rId3">
            <a:alphaModFix/>
          </a:blip>
          <a:srcRect b="8677" l="0" r="0" t="0"/>
          <a:stretch/>
        </p:blipFill>
        <p:spPr>
          <a:xfrm>
            <a:off x="0" y="-29696"/>
            <a:ext cx="12192000" cy="6887696"/>
          </a:xfrm>
          <a:prstGeom prst="rect">
            <a:avLst/>
          </a:prstGeom>
          <a:noFill/>
          <a:ln>
            <a:noFill/>
          </a:ln>
        </p:spPr>
      </p:pic>
      <p:sp>
        <p:nvSpPr>
          <p:cNvPr id="301" name="Google Shape;301;p41"/>
          <p:cNvSpPr/>
          <p:nvPr/>
        </p:nvSpPr>
        <p:spPr>
          <a:xfrm>
            <a:off x="314225" y="-29700"/>
            <a:ext cx="116013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5400">
                <a:solidFill>
                  <a:srgbClr val="74DE7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Познавательное задание!</a:t>
            </a:r>
            <a:endParaRPr b="1" sz="5400">
              <a:solidFill>
                <a:srgbClr val="74DE74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02" name="Google Shape;302;p41"/>
          <p:cNvSpPr/>
          <p:nvPr/>
        </p:nvSpPr>
        <p:spPr>
          <a:xfrm>
            <a:off x="119336" y="1124744"/>
            <a:ext cx="6257136" cy="424731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>
                <a:solidFill>
                  <a:srgbClr val="FFFFFF"/>
                </a:solidFill>
                <a:latin typeface="Lobster"/>
                <a:ea typeface="Lobster"/>
                <a:cs typeface="Lobster"/>
                <a:sym typeface="Lobster"/>
              </a:rPr>
              <a:t>Какие изменения произошли</a:t>
            </a:r>
            <a:endParaRPr sz="800">
              <a:latin typeface="Lobster"/>
              <a:ea typeface="Lobster"/>
              <a:cs typeface="Lobster"/>
              <a:sym typeface="Lobster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>
                <a:solidFill>
                  <a:srgbClr val="FFFFFF"/>
                </a:solidFill>
                <a:latin typeface="Lobster"/>
                <a:ea typeface="Lobster"/>
                <a:cs typeface="Lobster"/>
                <a:sym typeface="Lobster"/>
              </a:rPr>
              <a:t>в стране в период</a:t>
            </a:r>
            <a:endParaRPr sz="800">
              <a:latin typeface="Lobster"/>
              <a:ea typeface="Lobster"/>
              <a:cs typeface="Lobster"/>
              <a:sym typeface="Lobster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>
                <a:solidFill>
                  <a:srgbClr val="FFFFFF"/>
                </a:solidFill>
                <a:latin typeface="Lobster"/>
                <a:ea typeface="Lobster"/>
                <a:cs typeface="Lobster"/>
                <a:sym typeface="Lobster"/>
              </a:rPr>
              <a:t>якобинской диктатуры?</a:t>
            </a:r>
            <a:endParaRPr sz="4800">
              <a:solidFill>
                <a:srgbClr val="FFFFFF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ttp://jacobjung.files.wordpress.com/2012/01/jung-gerechtigkeit-revolution.jpg" id="58" name="Google Shape;58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96688" y="-57775"/>
            <a:ext cx="12385376" cy="6915775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p15"/>
          <p:cNvSpPr/>
          <p:nvPr/>
        </p:nvSpPr>
        <p:spPr>
          <a:xfrm>
            <a:off x="1996097" y="399291"/>
            <a:ext cx="8140370" cy="600164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9200">
                <a:solidFill>
                  <a:srgbClr val="74DE7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Французская </a:t>
            </a:r>
            <a:endParaRPr sz="10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9200">
                <a:solidFill>
                  <a:srgbClr val="74DE7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буржуазная</a:t>
            </a:r>
            <a:endParaRPr sz="10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9200">
                <a:solidFill>
                  <a:srgbClr val="74DE7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революция</a:t>
            </a:r>
            <a:endParaRPr sz="10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9200">
                <a:solidFill>
                  <a:srgbClr val="74DE7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1789-1799гг.</a:t>
            </a:r>
            <a:endParaRPr b="1" sz="9200">
              <a:solidFill>
                <a:srgbClr val="74DE74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42"/>
          <p:cNvSpPr/>
          <p:nvPr/>
        </p:nvSpPr>
        <p:spPr>
          <a:xfrm>
            <a:off x="527900" y="100550"/>
            <a:ext cx="11010600" cy="98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>
                <a:solidFill>
                  <a:srgbClr val="990000"/>
                </a:solidFill>
                <a:latin typeface="Lobster"/>
                <a:ea typeface="Lobster"/>
                <a:cs typeface="Lobster"/>
                <a:sym typeface="Lobster"/>
              </a:rPr>
              <a:t>Преобразования якобинцев</a:t>
            </a:r>
            <a:endParaRPr>
              <a:solidFill>
                <a:srgbClr val="990000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0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08" name="Google Shape;308;p42"/>
          <p:cNvSpPr txBox="1"/>
          <p:nvPr/>
        </p:nvSpPr>
        <p:spPr>
          <a:xfrm>
            <a:off x="385811" y="1347158"/>
            <a:ext cx="11377264" cy="526297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Helvetica Neue"/>
              <a:buAutoNum type="arabicPeriod"/>
            </a:pPr>
            <a:r>
              <a:rPr b="1" lang="ru-RU" sz="2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Отменены сеньориальные повинности;</a:t>
            </a:r>
            <a:endParaRPr/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Helvetica Neue"/>
              <a:buAutoNum type="arabicPeriod"/>
            </a:pPr>
            <a:r>
              <a:rPr b="1" lang="ru-RU" sz="2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Твёрдые цены на основные продукты питания,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топливо и сырьё;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3. Закон о подозрительных;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4. Введён временный революционный порядок управления: вся власть сосредоточена в Конвенте и комитетах (Комитет общественного спасения и Комитет общественной безопасности);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5. В департаменты  и армию посылались специальные комиссары с неограниченными полномочиями;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6. Начало  деятельности революционного трибунала;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который одобрил массовые казни духовенства и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знати (казнена вдова короля Мария Антуанетта,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а весной 1794г. даже деятели революции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Ж.Ж.Дантон и К.Демулен).</a:t>
            </a:r>
            <a:endParaRPr b="1" sz="24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descr="https://encrypted-tbn3.gstatic.com/images?q=tbn:ANd9GcRD6dWml-CawspR8_tuT6EwFN82kxk0B6suMpYQ3MakGDr7Q1qtfA" id="309" name="Google Shape;309;p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200733" y="3897467"/>
            <a:ext cx="1799923" cy="26998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4" name="Google Shape;314;p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3056"/>
            <a:ext cx="12192000" cy="6858000"/>
          </a:xfrm>
          <a:prstGeom prst="rect">
            <a:avLst/>
          </a:prstGeom>
          <a:noFill/>
          <a:ln>
            <a:noFill/>
          </a:ln>
          <a:effectLst>
            <a:outerShdw rotWithShape="0" algn="ctr" dir="2700000" dist="35921">
              <a:schemeClr val="lt2"/>
            </a:outerShdw>
          </a:effectLst>
        </p:spPr>
      </p:pic>
      <p:sp>
        <p:nvSpPr>
          <p:cNvPr id="315" name="Google Shape;315;p43"/>
          <p:cNvSpPr txBox="1"/>
          <p:nvPr/>
        </p:nvSpPr>
        <p:spPr>
          <a:xfrm>
            <a:off x="551384" y="476672"/>
            <a:ext cx="11089200" cy="1816200"/>
          </a:xfrm>
          <a:prstGeom prst="rect">
            <a:avLst/>
          </a:prstGeom>
          <a:solidFill>
            <a:srgbClr val="FFEAD6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177800" lvl="0" marL="0" marR="0" rtl="0" algn="ctr">
              <a:spcBef>
                <a:spcPts val="0"/>
              </a:spcBef>
              <a:spcAft>
                <a:spcPts val="0"/>
              </a:spcAft>
              <a:buClr>
                <a:srgbClr val="070707"/>
              </a:buClr>
              <a:buSzPts val="2800"/>
              <a:buFont typeface="Times New Roman"/>
              <a:buChar char="•"/>
            </a:pPr>
            <a:r>
              <a:rPr b="1" lang="ru-RU" sz="2800">
                <a:solidFill>
                  <a:srgbClr val="070707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2800">
                <a:solidFill>
                  <a:srgbClr val="070707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проведение военной реформы дало возможность к концу 1793г. очистить страну от неприятельских войск;</a:t>
            </a:r>
            <a:endParaRPr>
              <a:solidFill>
                <a:srgbClr val="070707"/>
              </a:solidFill>
            </a:endParaRPr>
          </a:p>
          <a:p>
            <a:pPr indent="-177800" lvl="0" marL="0" marR="0" rtl="0" algn="ctr">
              <a:spcBef>
                <a:spcPts val="0"/>
              </a:spcBef>
              <a:spcAft>
                <a:spcPts val="0"/>
              </a:spcAft>
              <a:buClr>
                <a:srgbClr val="070707"/>
              </a:buClr>
              <a:buSzPts val="2800"/>
              <a:buFont typeface="Times New Roman"/>
              <a:buChar char="•"/>
            </a:pPr>
            <a:r>
              <a:rPr lang="ru-RU" sz="2800">
                <a:solidFill>
                  <a:srgbClr val="070707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свобода вероисповедания (дехристианизация);</a:t>
            </a:r>
            <a:endParaRPr>
              <a:solidFill>
                <a:srgbClr val="070707"/>
              </a:solidFill>
            </a:endParaRPr>
          </a:p>
          <a:p>
            <a:pPr indent="-177800" lvl="0" marL="0" marR="0" rtl="0" algn="ctr">
              <a:spcBef>
                <a:spcPts val="0"/>
              </a:spcBef>
              <a:spcAft>
                <a:spcPts val="0"/>
              </a:spcAft>
              <a:buClr>
                <a:srgbClr val="070707"/>
              </a:buClr>
              <a:buSzPts val="2800"/>
              <a:buFont typeface="Times New Roman"/>
              <a:buChar char="•"/>
            </a:pPr>
            <a:r>
              <a:rPr lang="ru-RU" sz="2800">
                <a:solidFill>
                  <a:srgbClr val="070707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введение культа Разума и «мучеников свободы»;</a:t>
            </a:r>
            <a:endParaRPr sz="2800">
              <a:solidFill>
                <a:srgbClr val="070707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0" name="Google Shape;320;p44"/>
          <p:cNvGrpSpPr/>
          <p:nvPr/>
        </p:nvGrpSpPr>
        <p:grpSpPr>
          <a:xfrm>
            <a:off x="191344" y="188640"/>
            <a:ext cx="5688632" cy="5076826"/>
            <a:chOff x="113" y="890"/>
            <a:chExt cx="3130" cy="3198"/>
          </a:xfrm>
        </p:grpSpPr>
        <p:pic>
          <p:nvPicPr>
            <p:cNvPr id="321" name="Google Shape;321;p44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113" y="890"/>
              <a:ext cx="3130" cy="2098"/>
            </a:xfrm>
            <a:prstGeom prst="rect">
              <a:avLst/>
            </a:prstGeom>
            <a:noFill/>
            <a:ln>
              <a:noFill/>
            </a:ln>
            <a:effectLst>
              <a:outerShdw rotWithShape="0" algn="ctr" dir="2700000" dist="35921">
                <a:schemeClr val="lt2"/>
              </a:outerShdw>
            </a:effectLst>
          </p:spPr>
        </p:pic>
        <p:sp>
          <p:nvSpPr>
            <p:cNvPr id="322" name="Google Shape;322;p44"/>
            <p:cNvSpPr txBox="1"/>
            <p:nvPr/>
          </p:nvSpPr>
          <p:spPr>
            <a:xfrm>
              <a:off x="204" y="3022"/>
              <a:ext cx="2676" cy="106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3200">
                  <a:solidFill>
                    <a:srgbClr val="F14F4F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24 июля 1794 г. </a:t>
              </a:r>
              <a:r>
                <a:rPr lang="ru-RU" sz="32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– </a:t>
              </a:r>
              <a:r>
                <a:rPr b="1" lang="ru-RU" sz="2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государственный переворот</a:t>
              </a:r>
              <a:endParaRPr/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2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(термидорианский),</a:t>
              </a:r>
              <a:endParaRPr/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2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арест Робеспьера                     </a:t>
              </a:r>
              <a:endParaRPr/>
            </a:p>
          </p:txBody>
        </p:sp>
      </p:grpSp>
      <p:grpSp>
        <p:nvGrpSpPr>
          <p:cNvPr id="323" name="Google Shape;323;p44"/>
          <p:cNvGrpSpPr/>
          <p:nvPr/>
        </p:nvGrpSpPr>
        <p:grpSpPr>
          <a:xfrm>
            <a:off x="5951984" y="1872411"/>
            <a:ext cx="6049555" cy="4824413"/>
            <a:chOff x="3107" y="1162"/>
            <a:chExt cx="2528" cy="3039"/>
          </a:xfrm>
        </p:grpSpPr>
        <p:pic>
          <p:nvPicPr>
            <p:cNvPr descr="1" id="324" name="Google Shape;324;p44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3107" y="1525"/>
              <a:ext cx="2528" cy="267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25" name="Google Shape;325;p44"/>
            <p:cNvSpPr txBox="1"/>
            <p:nvPr/>
          </p:nvSpPr>
          <p:spPr>
            <a:xfrm>
              <a:off x="3379" y="1162"/>
              <a:ext cx="2041" cy="28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2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Казнь Робеспьера</a:t>
              </a:r>
              <a:endParaRPr/>
            </a:p>
          </p:txBody>
        </p:sp>
      </p:grpSp>
      <p:sp>
        <p:nvSpPr>
          <p:cNvPr id="326" name="Google Shape;326;p44"/>
          <p:cNvSpPr/>
          <p:nvPr/>
        </p:nvSpPr>
        <p:spPr>
          <a:xfrm>
            <a:off x="335808" y="5406104"/>
            <a:ext cx="5983346" cy="13234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4000">
                <a:solidFill>
                  <a:srgbClr val="274E13"/>
                </a:solidFill>
                <a:latin typeface="Lobster"/>
                <a:ea typeface="Lobster"/>
                <a:cs typeface="Lobster"/>
                <a:sym typeface="Lobster"/>
              </a:rPr>
              <a:t>В чём причина</a:t>
            </a:r>
            <a:endParaRPr>
              <a:solidFill>
                <a:srgbClr val="274E13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4000">
                <a:solidFill>
                  <a:srgbClr val="274E13"/>
                </a:solidFill>
                <a:latin typeface="Lobster"/>
                <a:ea typeface="Lobster"/>
                <a:cs typeface="Lobster"/>
                <a:sym typeface="Lobster"/>
              </a:rPr>
              <a:t>таких изменений?</a:t>
            </a:r>
            <a:endParaRPr b="1" sz="4000">
              <a:solidFill>
                <a:srgbClr val="274E13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ttp://topwar.ru/uploads/posts/2012-07/1343442828_original-2.jpg" id="331" name="Google Shape;331;p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"/>
            <a:ext cx="12192000" cy="6848737"/>
          </a:xfrm>
          <a:prstGeom prst="rect">
            <a:avLst/>
          </a:prstGeom>
          <a:noFill/>
          <a:ln>
            <a:noFill/>
          </a:ln>
        </p:spPr>
      </p:pic>
      <p:sp>
        <p:nvSpPr>
          <p:cNvPr id="332" name="Google Shape;332;p45"/>
          <p:cNvSpPr/>
          <p:nvPr/>
        </p:nvSpPr>
        <p:spPr>
          <a:xfrm>
            <a:off x="377075" y="-4475"/>
            <a:ext cx="112869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5400">
                <a:solidFill>
                  <a:srgbClr val="0000FF"/>
                </a:solidFill>
                <a:latin typeface="Lobster"/>
                <a:ea typeface="Lobster"/>
                <a:cs typeface="Lobster"/>
                <a:sym typeface="Lobster"/>
              </a:rPr>
              <a:t>Познавательное задание!</a:t>
            </a:r>
            <a:endParaRPr sz="5400">
              <a:solidFill>
                <a:srgbClr val="0000FF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333" name="Google Shape;333;p45"/>
          <p:cNvSpPr/>
          <p:nvPr/>
        </p:nvSpPr>
        <p:spPr>
          <a:xfrm>
            <a:off x="502800" y="5467550"/>
            <a:ext cx="11186400" cy="102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5700">
                <a:solidFill>
                  <a:srgbClr val="FFFFFF"/>
                </a:solidFill>
                <a:latin typeface="Lobster"/>
                <a:ea typeface="Lobster"/>
                <a:cs typeface="Lobster"/>
                <a:sym typeface="Lobster"/>
              </a:rPr>
              <a:t>Что нового ввели термидорианцы?</a:t>
            </a:r>
            <a:endParaRPr sz="5700">
              <a:solidFill>
                <a:srgbClr val="FFFFFF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46"/>
          <p:cNvSpPr txBox="1"/>
          <p:nvPr/>
        </p:nvSpPr>
        <p:spPr>
          <a:xfrm>
            <a:off x="150825" y="912900"/>
            <a:ext cx="8442000" cy="3047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Helvetica Neue"/>
              <a:buAutoNum type="arabicPeriod"/>
            </a:pPr>
            <a:r>
              <a:rPr b="1" lang="ru-RU" sz="2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Отмена закона «о подозрительных»;</a:t>
            </a:r>
            <a:endParaRPr/>
          </a:p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Helvetica Neue"/>
              <a:buAutoNum type="arabicPeriod"/>
            </a:pPr>
            <a:r>
              <a:rPr b="1" lang="ru-RU" sz="2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Свобода цен; свобода торговли;</a:t>
            </a:r>
            <a:endParaRPr/>
          </a:p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Helvetica Neue"/>
              <a:buAutoNum type="arabicPeriod"/>
            </a:pPr>
            <a:r>
              <a:rPr b="1" lang="ru-RU" sz="2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Ликвидирован революционный трибунал;</a:t>
            </a:r>
            <a:endParaRPr/>
          </a:p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Helvetica Neue"/>
              <a:buAutoNum type="arabicPeriod"/>
            </a:pPr>
            <a:r>
              <a:rPr b="1" lang="ru-RU" sz="2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Принятие конституции 1795г., закрепившей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    </a:t>
            </a:r>
            <a:r>
              <a:rPr b="1" lang="ru-RU" sz="2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республиканский строй;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5.  Восстановлена двухступенчатая система выборов         </a:t>
            </a:r>
            <a:endParaRPr b="1" sz="24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    и имущественный ценз;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6.  Установление власти исполнительной Директории;</a:t>
            </a:r>
            <a:endParaRPr b="1" sz="24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descr="http://upload.wikimedia.org/wikipedia/commons/a/ab/Gros,_Antoine-Jean,_baron_-_Napoleon_Bonaparte_on_the_Bridge_at_Arcole.jpg" id="339" name="Google Shape;339;p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544272" y="2268576"/>
            <a:ext cx="3569910" cy="4525725"/>
          </a:xfrm>
          <a:prstGeom prst="rect">
            <a:avLst/>
          </a:prstGeom>
          <a:noFill/>
          <a:ln>
            <a:noFill/>
          </a:ln>
        </p:spPr>
      </p:pic>
      <p:sp>
        <p:nvSpPr>
          <p:cNvPr id="340" name="Google Shape;340;p46"/>
          <p:cNvSpPr txBox="1"/>
          <p:nvPr/>
        </p:nvSpPr>
        <p:spPr>
          <a:xfrm>
            <a:off x="150825" y="5512775"/>
            <a:ext cx="8295900" cy="12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4000">
                <a:solidFill>
                  <a:srgbClr val="F14F4F"/>
                </a:solidFill>
                <a:latin typeface="Lobster"/>
                <a:ea typeface="Lobster"/>
                <a:cs typeface="Lobster"/>
                <a:sym typeface="Lobster"/>
              </a:rPr>
              <a:t>Осень 1795г</a:t>
            </a:r>
            <a:r>
              <a:rPr b="1" lang="ru-RU" sz="3200">
                <a:solidFill>
                  <a:schemeClr val="dk1"/>
                </a:solidFill>
                <a:latin typeface="Lobster"/>
                <a:ea typeface="Lobster"/>
                <a:cs typeface="Lobster"/>
                <a:sym typeface="Lobster"/>
              </a:rPr>
              <a:t>.- подавление роялистского мятежа в Париже Наполеоном Бонапартом.</a:t>
            </a:r>
            <a:endParaRPr b="1" sz="3200">
              <a:solidFill>
                <a:schemeClr val="dk1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341" name="Google Shape;341;p46"/>
          <p:cNvSpPr/>
          <p:nvPr/>
        </p:nvSpPr>
        <p:spPr>
          <a:xfrm>
            <a:off x="425450" y="204900"/>
            <a:ext cx="108993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000">
                <a:solidFill>
                  <a:schemeClr val="lt2"/>
                </a:solidFill>
                <a:latin typeface="Lobster"/>
                <a:ea typeface="Lobster"/>
                <a:cs typeface="Lobster"/>
                <a:sym typeface="Lobster"/>
              </a:rPr>
              <a:t>Преобразования термидорианцев</a:t>
            </a:r>
            <a:endParaRPr sz="4000">
              <a:solidFill>
                <a:schemeClr val="lt2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342" name="Google Shape;342;p46"/>
          <p:cNvSpPr/>
          <p:nvPr/>
        </p:nvSpPr>
        <p:spPr>
          <a:xfrm>
            <a:off x="314225" y="4431450"/>
            <a:ext cx="7918500" cy="9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3200">
                <a:solidFill>
                  <a:srgbClr val="74DE74"/>
                </a:solidFill>
                <a:latin typeface="Lobster"/>
                <a:ea typeface="Lobster"/>
                <a:cs typeface="Lobster"/>
                <a:sym typeface="Lobster"/>
              </a:rPr>
              <a:t>Как эти преобразования повлияли на жизнь в стране?</a:t>
            </a:r>
            <a:endParaRPr b="1" sz="3200">
              <a:solidFill>
                <a:srgbClr val="74DE74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7" name="Google Shape;347;p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48" name="Google Shape;348;p47"/>
          <p:cNvSpPr txBox="1"/>
          <p:nvPr/>
        </p:nvSpPr>
        <p:spPr>
          <a:xfrm>
            <a:off x="335360" y="5589240"/>
            <a:ext cx="11665296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32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Военный переворот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4000">
                <a:solidFill>
                  <a:srgbClr val="F14F4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9 ноября 1799 г.</a:t>
            </a:r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48"/>
          <p:cNvSpPr/>
          <p:nvPr/>
        </p:nvSpPr>
        <p:spPr>
          <a:xfrm>
            <a:off x="201100" y="-60950"/>
            <a:ext cx="11727000" cy="106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6600">
                <a:solidFill>
                  <a:srgbClr val="660000"/>
                </a:solidFill>
                <a:latin typeface="Corsiva"/>
                <a:ea typeface="Corsiva"/>
                <a:cs typeface="Corsiva"/>
                <a:sym typeface="Corsiva"/>
              </a:rPr>
              <a:t>Схема развития революции</a:t>
            </a:r>
            <a:endParaRPr/>
          </a:p>
        </p:txBody>
      </p:sp>
      <p:grpSp>
        <p:nvGrpSpPr>
          <p:cNvPr id="354" name="Google Shape;354;p48"/>
          <p:cNvGrpSpPr/>
          <p:nvPr/>
        </p:nvGrpSpPr>
        <p:grpSpPr>
          <a:xfrm>
            <a:off x="125709" y="1345021"/>
            <a:ext cx="12175934" cy="3960867"/>
            <a:chOff x="203200" y="1955111"/>
            <a:chExt cx="8968060" cy="3960867"/>
          </a:xfrm>
        </p:grpSpPr>
        <p:cxnSp>
          <p:nvCxnSpPr>
            <p:cNvPr id="355" name="Google Shape;355;p48"/>
            <p:cNvCxnSpPr/>
            <p:nvPr/>
          </p:nvCxnSpPr>
          <p:spPr>
            <a:xfrm flipH="1" rot="10800000">
              <a:off x="5128418" y="1963103"/>
              <a:ext cx="576263" cy="1079500"/>
            </a:xfrm>
            <a:prstGeom prst="straightConnector1">
              <a:avLst/>
            </a:prstGeom>
            <a:noFill/>
            <a:ln cap="flat" cmpd="sng" w="38100">
              <a:solidFill>
                <a:srgbClr val="004E4C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356" name="Google Shape;356;p48"/>
            <p:cNvCxnSpPr/>
            <p:nvPr/>
          </p:nvCxnSpPr>
          <p:spPr>
            <a:xfrm>
              <a:off x="5664199" y="1963103"/>
              <a:ext cx="1223963" cy="0"/>
            </a:xfrm>
            <a:prstGeom prst="straightConnector1">
              <a:avLst/>
            </a:prstGeom>
            <a:noFill/>
            <a:ln cap="flat" cmpd="sng" w="38100">
              <a:solidFill>
                <a:srgbClr val="004E4C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57" name="Google Shape;357;p48"/>
            <p:cNvCxnSpPr/>
            <p:nvPr/>
          </p:nvCxnSpPr>
          <p:spPr>
            <a:xfrm>
              <a:off x="6900862" y="1955111"/>
              <a:ext cx="431800" cy="1584325"/>
            </a:xfrm>
            <a:prstGeom prst="straightConnector1">
              <a:avLst/>
            </a:prstGeom>
            <a:noFill/>
            <a:ln cap="flat" cmpd="sng" w="38100">
              <a:solidFill>
                <a:srgbClr val="004E4C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358" name="Google Shape;358;p48"/>
            <p:cNvCxnSpPr/>
            <p:nvPr/>
          </p:nvCxnSpPr>
          <p:spPr>
            <a:xfrm>
              <a:off x="274637" y="5203190"/>
              <a:ext cx="1225550" cy="0"/>
            </a:xfrm>
            <a:prstGeom prst="straightConnector1">
              <a:avLst/>
            </a:prstGeom>
            <a:noFill/>
            <a:ln cap="flat" cmpd="sng" w="38100">
              <a:solidFill>
                <a:srgbClr val="004E4C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59" name="Google Shape;359;p48"/>
            <p:cNvCxnSpPr/>
            <p:nvPr/>
          </p:nvCxnSpPr>
          <p:spPr>
            <a:xfrm flipH="1" rot="10800000">
              <a:off x="1500187" y="4122103"/>
              <a:ext cx="576263" cy="1079500"/>
            </a:xfrm>
            <a:prstGeom prst="straightConnector1">
              <a:avLst/>
            </a:prstGeom>
            <a:noFill/>
            <a:ln cap="flat" cmpd="sng" w="38100">
              <a:solidFill>
                <a:srgbClr val="004E4C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360" name="Google Shape;360;p48"/>
            <p:cNvCxnSpPr/>
            <p:nvPr/>
          </p:nvCxnSpPr>
          <p:spPr>
            <a:xfrm>
              <a:off x="2074862" y="4122103"/>
              <a:ext cx="1225550" cy="0"/>
            </a:xfrm>
            <a:prstGeom prst="straightConnector1">
              <a:avLst/>
            </a:prstGeom>
            <a:noFill/>
            <a:ln cap="flat" cmpd="sng" w="38100">
              <a:solidFill>
                <a:srgbClr val="004E4C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61" name="Google Shape;361;p48"/>
            <p:cNvCxnSpPr/>
            <p:nvPr/>
          </p:nvCxnSpPr>
          <p:spPr>
            <a:xfrm flipH="1" rot="10800000">
              <a:off x="3300412" y="3042603"/>
              <a:ext cx="576263" cy="1079500"/>
            </a:xfrm>
            <a:prstGeom prst="straightConnector1">
              <a:avLst/>
            </a:prstGeom>
            <a:noFill/>
            <a:ln cap="flat" cmpd="sng" w="38100">
              <a:solidFill>
                <a:srgbClr val="004E4C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362" name="Google Shape;362;p48"/>
            <p:cNvCxnSpPr/>
            <p:nvPr/>
          </p:nvCxnSpPr>
          <p:spPr>
            <a:xfrm>
              <a:off x="3875087" y="3042603"/>
              <a:ext cx="1225550" cy="0"/>
            </a:xfrm>
            <a:prstGeom prst="straightConnector1">
              <a:avLst/>
            </a:prstGeom>
            <a:noFill/>
            <a:ln cap="flat" cmpd="sng" w="38100">
              <a:solidFill>
                <a:srgbClr val="004E4C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63" name="Google Shape;363;p48"/>
            <p:cNvCxnSpPr/>
            <p:nvPr/>
          </p:nvCxnSpPr>
          <p:spPr>
            <a:xfrm>
              <a:off x="7332662" y="3547428"/>
              <a:ext cx="1223963" cy="0"/>
            </a:xfrm>
            <a:prstGeom prst="straightConnector1">
              <a:avLst/>
            </a:prstGeom>
            <a:noFill/>
            <a:ln cap="flat" cmpd="sng" w="38100">
              <a:solidFill>
                <a:srgbClr val="004E4C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364" name="Google Shape;364;p48"/>
            <p:cNvSpPr/>
            <p:nvPr/>
          </p:nvSpPr>
          <p:spPr>
            <a:xfrm>
              <a:off x="274637" y="5274628"/>
              <a:ext cx="1633538" cy="6413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14.07.1789г.</a:t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1800">
                  <a:solidFill>
                    <a:srgbClr val="FF0066"/>
                  </a:solidFill>
                  <a:latin typeface="Arial"/>
                  <a:ea typeface="Arial"/>
                  <a:cs typeface="Arial"/>
                  <a:sym typeface="Arial"/>
                </a:rPr>
                <a:t>начало</a:t>
              </a:r>
              <a:r>
                <a:rPr lang="ru-RU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                                          </a:t>
              </a:r>
              <a:endParaRPr/>
            </a:p>
          </p:txBody>
        </p:sp>
        <p:sp>
          <p:nvSpPr>
            <p:cNvPr id="365" name="Google Shape;365;p48"/>
            <p:cNvSpPr/>
            <p:nvPr/>
          </p:nvSpPr>
          <p:spPr>
            <a:xfrm>
              <a:off x="2003425" y="4266565"/>
              <a:ext cx="1633537" cy="36671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10.08.1792г.</a:t>
              </a:r>
              <a:r>
                <a:rPr lang="ru-RU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                                        </a:t>
              </a:r>
              <a:endParaRPr/>
            </a:p>
          </p:txBody>
        </p:sp>
        <p:sp>
          <p:nvSpPr>
            <p:cNvPr id="366" name="Google Shape;366;p48"/>
            <p:cNvSpPr/>
            <p:nvPr/>
          </p:nvSpPr>
          <p:spPr>
            <a:xfrm>
              <a:off x="7259637" y="3690303"/>
              <a:ext cx="1633538" cy="6413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09.11.1799г.</a:t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1800">
                  <a:solidFill>
                    <a:srgbClr val="FF0066"/>
                  </a:solidFill>
                  <a:latin typeface="Arial"/>
                  <a:ea typeface="Arial"/>
                  <a:cs typeface="Arial"/>
                  <a:sym typeface="Arial"/>
                </a:rPr>
                <a:t>окончание  </a:t>
              </a:r>
              <a:r>
                <a:rPr lang="ru-RU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                                        </a:t>
              </a:r>
              <a:endParaRPr/>
            </a:p>
          </p:txBody>
        </p:sp>
        <p:sp>
          <p:nvSpPr>
            <p:cNvPr id="367" name="Google Shape;367;p48"/>
            <p:cNvSpPr/>
            <p:nvPr/>
          </p:nvSpPr>
          <p:spPr>
            <a:xfrm>
              <a:off x="3803650" y="3187065"/>
              <a:ext cx="1633537" cy="36671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02.06.1793г.</a:t>
              </a:r>
              <a:r>
                <a:rPr lang="ru-RU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                                        </a:t>
              </a:r>
              <a:endParaRPr/>
            </a:p>
          </p:txBody>
        </p:sp>
        <p:sp>
          <p:nvSpPr>
            <p:cNvPr id="368" name="Google Shape;368;p48"/>
            <p:cNvSpPr/>
            <p:nvPr/>
          </p:nvSpPr>
          <p:spPr>
            <a:xfrm>
              <a:off x="5416549" y="2136141"/>
              <a:ext cx="1633538" cy="36671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27.07.1794г.</a:t>
              </a:r>
              <a:r>
                <a:rPr lang="ru-RU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                                        </a:t>
              </a:r>
              <a:endParaRPr/>
            </a:p>
          </p:txBody>
        </p:sp>
        <p:sp>
          <p:nvSpPr>
            <p:cNvPr id="369" name="Google Shape;369;p48"/>
            <p:cNvSpPr txBox="1"/>
            <p:nvPr/>
          </p:nvSpPr>
          <p:spPr>
            <a:xfrm>
              <a:off x="203200" y="4266565"/>
              <a:ext cx="1467000" cy="523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2800">
                  <a:solidFill>
                    <a:srgbClr val="003366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фейяны</a:t>
              </a:r>
              <a:endParaRPr/>
            </a:p>
          </p:txBody>
        </p:sp>
        <p:sp>
          <p:nvSpPr>
            <p:cNvPr id="370" name="Google Shape;370;p48"/>
            <p:cNvSpPr txBox="1"/>
            <p:nvPr/>
          </p:nvSpPr>
          <p:spPr>
            <a:xfrm>
              <a:off x="6981560" y="2241265"/>
              <a:ext cx="2189700" cy="523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2800">
                  <a:solidFill>
                    <a:srgbClr val="003366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термидорианцы</a:t>
              </a:r>
              <a:endParaRPr/>
            </a:p>
          </p:txBody>
        </p:sp>
        <p:sp>
          <p:nvSpPr>
            <p:cNvPr id="371" name="Google Shape;371;p48"/>
            <p:cNvSpPr txBox="1"/>
            <p:nvPr/>
          </p:nvSpPr>
          <p:spPr>
            <a:xfrm>
              <a:off x="3587750" y="2105978"/>
              <a:ext cx="1828800" cy="523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2800">
                  <a:solidFill>
                    <a:srgbClr val="003366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якобинцы</a:t>
              </a:r>
              <a:endParaRPr/>
            </a:p>
          </p:txBody>
        </p:sp>
        <p:sp>
          <p:nvSpPr>
            <p:cNvPr id="372" name="Google Shape;372;p48"/>
            <p:cNvSpPr txBox="1"/>
            <p:nvPr/>
          </p:nvSpPr>
          <p:spPr>
            <a:xfrm>
              <a:off x="1282700" y="3187065"/>
              <a:ext cx="2220900" cy="523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2800">
                  <a:solidFill>
                    <a:srgbClr val="003366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жирондисты</a:t>
              </a:r>
              <a:endParaRPr/>
            </a:p>
          </p:txBody>
        </p:sp>
      </p:grpSp>
      <p:pic>
        <p:nvPicPr>
          <p:cNvPr descr="http://larevolution.ru/uploads/posts/2012-03/thumbs/1332017646_0003rkk2.jpg" id="373" name="Google Shape;373;p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313153" y="4100867"/>
            <a:ext cx="3064104" cy="265764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://www.calligraphy-museum.com/EditorFiles/image/News/9e604d56-de1e-449b-a2a9-39d0fdfcb5a9.jpg" id="374" name="Google Shape;374;p4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01097" y="5305910"/>
            <a:ext cx="1943065" cy="157424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://www.greenmama.ru/dn_images/01/67/71/15/1286279392konvent.jpg" id="375" name="Google Shape;375;p4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360558" y="2164911"/>
            <a:ext cx="1766887" cy="187166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://larevolution.ru/uploads/posts/2012-05/1337253159_1795-rasstrel.jpg" id="376" name="Google Shape;376;p4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9371176" y="4163018"/>
            <a:ext cx="2556925" cy="23685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49"/>
          <p:cNvSpPr txBox="1"/>
          <p:nvPr/>
        </p:nvSpPr>
        <p:spPr>
          <a:xfrm>
            <a:off x="1860225" y="0"/>
            <a:ext cx="87606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400">
                <a:solidFill>
                  <a:srgbClr val="184830"/>
                </a:solidFill>
                <a:latin typeface="Lobster"/>
                <a:ea typeface="Lobster"/>
                <a:cs typeface="Lobster"/>
                <a:sym typeface="Lobster"/>
              </a:rPr>
              <a:t>Значение революции</a:t>
            </a:r>
            <a:endParaRPr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382" name="Google Shape;382;p49"/>
          <p:cNvSpPr txBox="1"/>
          <p:nvPr/>
        </p:nvSpPr>
        <p:spPr>
          <a:xfrm>
            <a:off x="477625" y="1484325"/>
            <a:ext cx="11312100" cy="13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177800" lvl="0" marL="0" marR="0" rtl="0" algn="l">
              <a:spcBef>
                <a:spcPts val="0"/>
              </a:spcBef>
              <a:spcAft>
                <a:spcPts val="0"/>
              </a:spcAft>
              <a:buClr>
                <a:srgbClr val="184830"/>
              </a:buClr>
              <a:buSzPts val="2800"/>
              <a:buFont typeface="Times New Roman"/>
              <a:buChar char="•"/>
            </a:pPr>
            <a:r>
              <a:rPr lang="ru-RU" sz="2800">
                <a:solidFill>
                  <a:srgbClr val="18483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свержение монархии, провозглашение республики разрушение феодальных порядков, развитие капитализма</a:t>
            </a:r>
            <a:endParaRPr sz="2800">
              <a:solidFill>
                <a:srgbClr val="18483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177800" lvl="0" marL="0" marR="0" rtl="0" algn="l">
              <a:spcBef>
                <a:spcPts val="0"/>
              </a:spcBef>
              <a:spcAft>
                <a:spcPts val="0"/>
              </a:spcAft>
              <a:buClr>
                <a:srgbClr val="184830"/>
              </a:buClr>
              <a:buSzPts val="2800"/>
              <a:buFont typeface="Times New Roman"/>
              <a:buChar char="•"/>
            </a:pPr>
            <a:r>
              <a:rPr lang="ru-RU" sz="2800">
                <a:solidFill>
                  <a:srgbClr val="18483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идеи революции оказали влияние на всю мировую историю</a:t>
            </a:r>
            <a:endParaRPr sz="2800">
              <a:solidFill>
                <a:srgbClr val="18483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83" name="Google Shape;383;p49"/>
          <p:cNvSpPr/>
          <p:nvPr/>
        </p:nvSpPr>
        <p:spPr>
          <a:xfrm>
            <a:off x="5663438" y="911013"/>
            <a:ext cx="431700" cy="431700"/>
          </a:xfrm>
          <a:prstGeom prst="plus">
            <a:avLst>
              <a:gd fmla="val 25000" name="adj"/>
            </a:avLst>
          </a:prstGeom>
          <a:solidFill>
            <a:srgbClr val="339966"/>
          </a:solidFill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4" name="Google Shape;384;p49"/>
          <p:cNvSpPr txBox="1"/>
          <p:nvPr/>
        </p:nvSpPr>
        <p:spPr>
          <a:xfrm>
            <a:off x="1774826" y="4365625"/>
            <a:ext cx="8424863" cy="9461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177800" lvl="0" marL="0" marR="0" rtl="0" algn="l">
              <a:spcBef>
                <a:spcPts val="0"/>
              </a:spcBef>
              <a:spcAft>
                <a:spcPts val="0"/>
              </a:spcAft>
              <a:buClr>
                <a:srgbClr val="184830"/>
              </a:buClr>
              <a:buSzPts val="2800"/>
              <a:buFont typeface="Times New Roman"/>
              <a:buChar char="•"/>
            </a:pPr>
            <a:r>
              <a:rPr lang="ru-RU" sz="2800">
                <a:solidFill>
                  <a:srgbClr val="18483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интересы городской и сельской бедноты не учтены</a:t>
            </a:r>
            <a:endParaRPr/>
          </a:p>
          <a:p>
            <a:pPr indent="-177800" lvl="0" marL="0" marR="0" rtl="0" algn="l">
              <a:spcBef>
                <a:spcPts val="0"/>
              </a:spcBef>
              <a:spcAft>
                <a:spcPts val="0"/>
              </a:spcAft>
              <a:buClr>
                <a:srgbClr val="184830"/>
              </a:buClr>
              <a:buSzPts val="2800"/>
              <a:buFont typeface="Times New Roman"/>
              <a:buChar char="•"/>
            </a:pPr>
            <a:r>
              <a:rPr lang="ru-RU" sz="2800">
                <a:solidFill>
                  <a:srgbClr val="18483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сопровождалась бедствиями и страданиями людей</a:t>
            </a:r>
            <a:endParaRPr/>
          </a:p>
        </p:txBody>
      </p:sp>
      <p:sp>
        <p:nvSpPr>
          <p:cNvPr id="385" name="Google Shape;385;p49"/>
          <p:cNvSpPr/>
          <p:nvPr/>
        </p:nvSpPr>
        <p:spPr>
          <a:xfrm>
            <a:off x="5591188" y="3682451"/>
            <a:ext cx="576300" cy="144600"/>
          </a:xfrm>
          <a:prstGeom prst="rect">
            <a:avLst/>
          </a:prstGeom>
          <a:solidFill>
            <a:srgbClr val="339966"/>
          </a:solidFill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6"/>
          <p:cNvSpPr/>
          <p:nvPr/>
        </p:nvSpPr>
        <p:spPr>
          <a:xfrm>
            <a:off x="1545352" y="0"/>
            <a:ext cx="9122648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5400" cap="none">
                <a:solidFill>
                  <a:srgbClr val="1E1E1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ПРОБЛЕМНОЕ ЗАДАНИЕ!</a:t>
            </a:r>
            <a:endParaRPr b="1" sz="5400" cap="none">
              <a:solidFill>
                <a:srgbClr val="1E1E1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5" name="Google Shape;65;p16"/>
          <p:cNvSpPr/>
          <p:nvPr/>
        </p:nvSpPr>
        <p:spPr>
          <a:xfrm>
            <a:off x="623392" y="1340768"/>
            <a:ext cx="11233248" cy="424731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5400">
                <a:solidFill>
                  <a:srgbClr val="66003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На основании анализа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5400">
                <a:solidFill>
                  <a:srgbClr val="66003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экономического развития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5400">
                <a:solidFill>
                  <a:srgbClr val="66003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Франции, системы политического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5400">
                <a:solidFill>
                  <a:srgbClr val="66003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управления страной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5400">
                <a:solidFill>
                  <a:srgbClr val="66003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выяснить причины революции.</a:t>
            </a:r>
            <a:endParaRPr b="1" sz="5400">
              <a:solidFill>
                <a:srgbClr val="66003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7"/>
          <p:cNvSpPr/>
          <p:nvPr/>
        </p:nvSpPr>
        <p:spPr>
          <a:xfrm>
            <a:off x="4631102" y="-42575"/>
            <a:ext cx="48192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ru-RU" sz="5400" u="sng">
                <a:solidFill>
                  <a:srgbClr val="006666"/>
                </a:solidFill>
                <a:latin typeface="Corsiva"/>
                <a:ea typeface="Corsiva"/>
                <a:cs typeface="Corsiva"/>
                <a:sym typeface="Corsiva"/>
              </a:rPr>
              <a:t>Вспомните!</a:t>
            </a:r>
            <a:endParaRPr b="1" i="1" sz="5400" u="sng">
              <a:solidFill>
                <a:srgbClr val="006666"/>
              </a:solidFill>
              <a:latin typeface="Corsiva"/>
              <a:ea typeface="Corsiva"/>
              <a:cs typeface="Corsiva"/>
              <a:sym typeface="Corsiva"/>
            </a:endParaRPr>
          </a:p>
        </p:txBody>
      </p:sp>
      <p:sp>
        <p:nvSpPr>
          <p:cNvPr id="71" name="Google Shape;71;p17"/>
          <p:cNvSpPr txBox="1"/>
          <p:nvPr/>
        </p:nvSpPr>
        <p:spPr>
          <a:xfrm>
            <a:off x="3657086" y="744272"/>
            <a:ext cx="6537600" cy="3417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3600">
                <a:solidFill>
                  <a:srgbClr val="07070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Какова была система государственного управления</a:t>
            </a:r>
            <a:endParaRPr>
              <a:solidFill>
                <a:srgbClr val="070707"/>
              </a:solidFill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3600">
                <a:solidFill>
                  <a:srgbClr val="07070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во Франции   во времена правления  Людовиков</a:t>
            </a:r>
            <a:endParaRPr>
              <a:solidFill>
                <a:srgbClr val="070707"/>
              </a:solidFill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3600">
                <a:solidFill>
                  <a:srgbClr val="07070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XIV-XVI?</a:t>
            </a:r>
            <a:endParaRPr b="1" sz="3600">
              <a:solidFill>
                <a:srgbClr val="070707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descr="http://upload.wikimedia.org/wikipedia/commons/c/c6/Louis_XIV_%28Mignard%29.jpg" id="72" name="Google Shape;72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5793" y="119377"/>
            <a:ext cx="2391200" cy="3165287"/>
          </a:xfrm>
          <a:prstGeom prst="rect">
            <a:avLst/>
          </a:prstGeom>
          <a:noFill/>
          <a:ln>
            <a:noFill/>
          </a:ln>
        </p:spPr>
      </p:pic>
      <p:sp>
        <p:nvSpPr>
          <p:cNvPr descr="data:image/jpeg;base64,/9j/4AAQSkZJRgABAQAAAQABAAD/2wCEAAkGBxQTEhUUEhQWFRQXFxoXGBcYFhgaFxwZGhgXGBcfGBgaHCggGB0lHRgVITEhJSkrLi4uFx8zODMsNygtLiwBCgoKDg0OGxAQGiwkICQsLCwsLCwsLCwsLC4sLCwsLCwsLCwsLywsLCwsLCwsLCwsLCwsLCwsLCwsLCwsLCwsLP/AABEIAPQAzwMBIgACEQEDEQH/xAAcAAABBQEBAQAAAAAAAAAAAAADAQIEBQYABwj/xABDEAACAQIEBAQDBgMHAgUFAAABAhEAAwQSITEFQVFhBiJxkRMygUKhscHR8BRSYgcjM3KC4fGSshUkQ6LCFlRjc4P/xAAZAQADAQEBAAAAAAAAAAAAAAACAwQBAAX/xAAtEQACAgICAQMDAwMFAAAAAAAAAQIRAyESMQQiQVEyYXETgaEUQvAFkcHR8f/aAAwDAQACEQMRAD8A8yyTUo25UHpoahg9af8AE0jlUBMCvrQkFTMUmgPaoU1qOFpjVzNSUZwya4ikauArTjppK5zTQaKjjiadmobPSVtBDia6mTTlFaYdFMooWmla5M5CKaIFpFSnRWNnDGWmMKkNTGWuTOsARUzhvzH0qORUrh6+Y+n41k36WFF7JTGkiluCkGtTlCFy+9K4gUrLtSgSYrDWKluRTGGtSXgDSgoOdaRiqdIqDcqxtjfrUS5vWxMIzDnTop2WuNHZoJhTCaKablojgL705V0ojLUrAYB7hARST0FFZxWtbNPS3NbvhngG42t2R2Aq1/8AoVBoFnuelE7C4tnmAs04W69BxnhNBMLlqixfh9lDFTMdu1ZbMcWZqK6pN7DMNwR9KjxQgnUoNIDTstcdYlKBXBaeq11nAWSpXDhvQLmmlSMH8poZv0jIdhbh1NLYXnTH3ox0AWlPooQl7eltLuaa4NSkWBQt6DY2/ppQ83KKRzJmmjSjIESNAKiXBRGNDauOAkUpU04ikmjOsYV0p1u1M06alYVJH50SRjBcO4c964EtqWY7Adfyr3jwR4Rt4W2A4HxDq2k66VTf2XcB+EpvsvnY5UnpzPv+Fen4bCiJO/WnRVD4Y9WyMcHbjWPb8qh3cInKfy/3q+FkVAxiADSmNjlFMoMbwsRJAPQj9KzmN4MCDG++v715VrBiMr5eRqBxbKs7ajv/AMVtKSFyVHlnHsALfLnz3rKY7BASRtNbjxOFhzmzMRpGsfkKymUlCZAGbaeXmqaemC1ZT/CA+tcbYpyGfXWnj99KwQ1QDJXCjXO1Cf0rGcAfWpOFTytUdwakYLY0M36RuN7CWl8w7U5zJpbS7k86RaS+ypILbEn0p7mkww0J66UhoGFQJxTRRXFDimnnnOaa5pSaWtOBNQ8pox0pSKI4BzrYeC+FrdbXl19RNZM71uf7PQcxJZQo67zpsabB7NirZ7BwwCQggBAB9Tv+XvWiXSvLLHCrhtNdTEXBcJY5uQ10AA0gVrvC/ELz4QteKl1kBupA0JjvTIyTZbTqjTO+lQMWJnevN34vxK9cyLdS0oJBaATO8CrYYbEWxP8AF/EbnJ09hXc0+jYpr2LC9dVbktoBpVL4gxyBtRI+/wDHWm4niRuBlurlcfVSNtKocWWZVE6nyxWxn7CsiIXFbZuqRbXKu5JiT989axmKItHKZI30/frW9xlj4aGXBIAYrGbfbQmKwWI4ijsyONSfm0kDnQTWwCre9muE9eXbkPuohBBpWsoAWU6Tp+Ip7NOv1oWqFTBtJpClFFLcNCwCE+9HwY0IoTman4C1ALe1Lm6iMx/UPvCBA5UECjHU04W9YpF0WIcywB6UOjXjQiKFMNDGFCIozdNqEacecMNITTjNJRHDSaVTThXRXGDAK1Ph98qOwIBA07d+/wBay4OtW2FcAEbSNKYgodmxPhv41i2PiPbvr89yCztJDAhpGUiORiCRFaxGfD2EtBjmclzJ1ywAATzOk/WpfB0zpb6lQPpA/KqnG3z/ABDzyMctAKyUqVnpRjSJ+H4XqrF2VWWSVMNnO+vIA8h2rGY5eIoX+JfF1NMitL9Jyt8666z32r03hrqyD7Skaa/pS4jC2iNfb9e1FozizG4TB3TZW5eEGNpB151kuM8RZLqhNSXkD0re+IccAMo5DavMMfcIxKP0O30Ov4UPJXoDJFpEy9iLloXPifO48smYGsxpy19qxFyyLhInzameUnU/kPerjjmPDupufZkDod/eJ+6q0YSZKMADyJ2B319vem2TdEBAwOXl2q8+EQoEQahq6IygETMksdNquGcEToR15fSsbsXMr8lI61Iu/lUd+1AAAW1JgVauIUL2oXDbGuY7Ua8JPapskrdFeGGrB2U0mn295FKwjanW18o7kn2pTH0CbWkVN6KLcUF2OtcGkDunWKAakOtBuVQeWDU76UkU+dK4CiRwM1waiMtDWuMFJqbhbg0FRRvUjDKJo4mXR7FwXGj+GtCSCVABWJmOU1kMTwTGNea4bpAYmCIykdxuPQHlUzwwi38OUJOa3OWGYHX0PrUq7w9gJW88jSP2NTQZHT6PXwrnC7o1fB7Yt2UVTmygAnr1JpcXiSdqqeCYRrSAl2JaScxB1PTTTSNKkNcjMevfairWjVOtGc4rcLMddqzOMuKrZmE8quuL4jUx1qgxayNaTYE5WzJcWuG45CLCjYR+tQTcZRv2q1xiFWJE6iqO8xq3HtUSPbEzFj91aThxIQjkGgewmqHCjcxoBP79avsBdlBpsde86zXZQJhbhqMxFGumlw1nMwHKdaS9KwErZYWEi2O+tDmj3rnIUE1Bd7L0q0hjVJbQAdqjqssBRrra1zCoa0AVGjXWjuaXAYUu8E6czWrSthJexHuGKFdowtzQzbM1WeSiOKVSafcTmKIqQK6JrI5FIq0dhIoNEzDpqRaegqKNbrYsxmh8L8R+FdUn5SYI7GvT2S2yAgCRqNq8SQ1oeHcaveVFJJJCqN99AN6KS1aKMGVL0s9AxGMAXU1RcR4vGk1QX8V5iLt3K3NWBUj/AEmhriLc6E3G7Amkyk2VWgzgscx96i3lzbfv9BU23hXf5lyDpsxHedhXY5FQZR7Df996zjStg/U6Rk+Modl3rJsDJrfpaGbMY/KsZxKxkuHuZH1pvj5VJtIPLglCKkwaXRlVB11rQYSxlXXc6n8qpOHIvxAWOm/rWoR1Ou57zTpPdEU/sANrvUnB2MoLddB+dKoPTT9irLKMvpt+dJ8mlGkd48blbK8WiZNCK1NvTGmlRWQ7moqdF1o7DjX0FDJo1q3oY56UG/oaFbYTEJq4wFkIktu3Ltyqv4fbDNJ2GtTLjSZoJ70MhrZVq8GaLcAYSPam4m3lb76CLsV6NHiiMnSuyGNakWhNNvtXGkZ6GyUVqbNccCNPVjSXKREnbUnYUKN7Dm59ancFY/HtFROW4hPSAw3p3CeEFr1tbgyqXUGYmCYjQ6TtXqn8FhLNo5kVVbWPllvKIGXeBPPfTlNGnKWo9j8eJalPo09zhdi7pctK3cgfjFQcXwHCWlJyqgH9Wn79qp08VKoMZp2G2UD1aqjHcZbEOARmj7MnKPzY/dVdSa6MeSCe2DxuJFxsmFTNrGbbfQb6D1J15VV3OE+crcJnSQu8zsWOntIqXxPGrZUZ9MxhUAGY8jAG1EweGYjNcHwk1IDHzt69AOpqdeI3O5u/sMl5yUeOKPH7+5H4hw6xatkraDvH2iWj8B9IrzfifElZit21bEHkuU/QrXoHE/EmGtsoPnRT51BIlRyB3k71WXPENi7eJwlu2CEzeYZ1MEAghl0POB+Wrcrji1GIjHzyu5S/kwVyyBrZYHmVMT9DzqVg3JHP30mOta3G4hglwjDW3NyHB+GJy+X5IEEfMR/m9KzNviWpD2kgzCsgVgP8wAM0rHk/V9qDyR/TXyScNjsu8mNjUj/xM6aCoxw9q6GyMbbiIUklT1iRPT3qsIKHzGZ1B5EetZOCbaOjKkmjTWbgYdaTEPIHKqXA4shpOxH51bMJqPInHRTB2PJhBG9Qrmu9TMTpQ8FZzHXYa0qOlY3t0S8NahdeeppLrU9jJqNcMk0C+Rr+BbtvPbBB1UwfTlUG5bIqdgLoBhtjofyp+MTcRyr1I0zxGV1u7FGbUVHdeRp9okacqxxMTBNvQ2qTeE686Zh8MXuInNmVf+ogbfWhNJPBeHi6WZiVs24zsB5tdAFHUnmdpHWrdLS2M1whLKGQmYl7xA0lV95IgdCRvcYXgtu5cCoM9u3IVFkSVJDM5HLST1npVrxn+DtAs94mB5hZtqQNNmc6D0JNMqMHvf4GQhKUdL/czfDeOWFCm3YYMNfjXLgENOhVRodOxqOeJKT5S124TsBlQegHL1oi4LB4t/7j+IB3nIriPVTpVnwrgVoFgt/PH2Ml1YP9bW0JP3V2J4oybSabDzLNOKUnaQnCsCGcnFM2XIcq2QSytI3AEbEj1YUVbL2MxWybWmhuMA5kgDMsSBEsYH2ajY63jQrLhvh3EG9uw3m7yjBXP41U21x+JBX4Hw0LEyV+GQxyzqxEny776nel5MWSc1KLCxzhCHGSLTDJbW8b9+6bt2IQIgCppyNyNe+Wux1yzclmsvc7tiHn/wBmWncM8KWrXmvC3cc7yWf8wPxq6uZQIS0ijaQFUe1elGGtogcrejN4ZMGrZjgVY9Wd39s5atBZ4uhGRLYtiIhYj2A0o2N4La+Zbh1M7aAHqdvYVnWw1wB2CkhHKFtIkTI9QI96kxeXiyXGSqvkpyePlxpNO/wXjWs32AQBliJUDTkR0Aol7Ai5bPxES4oGq5JgD+mJ06jaqjhvFisSxI5Dl99aGw4cShAMaiZ17CZFXRjjS9KomcpN7Z51xnglhjNhzauclZi1o9MtycyT3kelZ4W2ymxcXLcVvLPc6+adv1r0zj3hVLyXLi+S4vmI2zadZ3/XWvO8UCCLeIzQuivpnXt3U1HOUHLj00UxU4x5dor8PdIOVxBBgz1GlavDtmyx29qp8dhc5SHRnOhZftCPKSOTRofSrrDplETsKj8qk6K/HfJWBxJ1o1ryLtqa60m7nYfjQbl2dTUT+CtKtnFqYomkDa0SyutcaRrqQam27mca7gQaDdIOvSmAlTPKvQTp2eK1Y2+kGh26Pf8AMARUc6U69AVsS7UjheGZmzglVtwxYbgz5Qv9RO3vyovDOFtfMyEtggNcOwPRVGrNHIfWK0SCyH+AhIS2j3SFgsSBktrOxaSWJPU9BSJS7fwUYsXKST1bGjGuVa2zFkfUqGy5j0LRr9dJivT+E+HMK9hECykAkczI+11ryPDXxcbKim43MKJC9BO3vWv8P8RfDXFtuRldZyzOXWBt1htP6TU3ivJ/dHXye752PAvokrXsbp/C1rItm0Fs2N2W2IZuxPKiY3hIW18GwotoOSga9yajcL42zYlbRQm06ErdBkBwdVYcpGx7GtFcsSd9OYr0eKa0jyk/k82xvBDbuIosXGzn/FWCqtGmaNRV9gfDPxVPxYYdYOYHs061qbQY7qFH+9G0AimKNGNJ9nmHiLw5cw8tZJe3zH217wPmH31Q2uI6GVnu09K9Y43hGNl/ghfikeUvtPKecVm8H4au3rCm5/5fECQcjShO0gHQg99e9F+vNKqsnl40W7WjJ4vF2Si5Gyt5ViBDXG38m+UEka9Kr0a4qXQrZC5BMQQrEidYIE5YE6yx7VrMRw+/ZP8A5mGmIaP7rTbeROgMHpUa+tsggi2wI1ACgH1AAqNeDPL62/8Akc/Jjj9NGGW2V8pABGhGkg76xpUrh+MKEVpLvD7BHlw4B/oYr9x0puI8L2dPhXWMgGCsmTpHrNehPLDDFcyGGGWRviLgsT5SWLZGBzZTOkH86x3ifguZM9vVZ8vm1gROk6ctB15Vp08PmJt3lzDkZU8/fZvanHg2II0ey/8A/VZ2I5+tJyY4ZqnCW60hsJyxeiS1ezyZruW4pC5WXWIiRp035+1azCKGAP2TEd+dRPEXhLGIMwsF8pJzIytoTMZVJPpE7UTh14pZUXVZXWVCupUjoYIB2qLyYNRTa2WeNJSk66DY+5JgbD8agzStcnnNMSoiwKg/elSMONdvrQkWjiN50oWzSvZ8rydjoaksmnXn9Kg3PMuan4bEahTV6PGD2tiOVGw+B+IQJgfagxA7HvQPhszLbQSzGAO569h+Rq0vYT4UgP8ALJPLllZieWug9YptScXR0ePJWS7TqxSyhgF1tllAkCfMLYbQED0k7mp5sYRbSGwhufGb4V1Xtk5VW2xfMx0F2ddCxGuXrVN4dQn4rFoVApUFTDeaMg/kaGUyeR7Vc2MbaZjddQFVcjSZzsJm4IIEAsQMwA/uwRFBHSau0U/eqZO8PYVbdpLVseUIN9JMDO7xrMyI50iWhiLl0rByvlLRoFtQhAA/qVoGm+81J8MZSlptWJ80EiCSZzMZPlknKNzANYyzxlrT3sKqB7rX7qsGHS485p5GM3L66U7yuX6a4ozxVcm2arD+JzYvFUPxLcKZnmQDppIgEcuxHOrRPFuYg/xbWzMxdXT0nYisDhcU3xZfKxLQTAE7kz9fYVLuYZLzw2Zhm1IIHlAkmNPQAneBUmPNxjTKsmJuWj2bhPiLOBnytp89shkPfTUVJfitwX1T4Oaw6yL6MDD/AMrpuAeRE1g+C+DrSEsUZCAD5gMvYE666bTzH0t7PFLdkFrRidVQTkYDXY7MddeoNVQyKQlpx7N0SCNRSoABpWb4F4ww+J8ocZxuOY9RNX7YhFBYsAoBJJ2AG9OTswfibCupVgGUjUHavJ/Gfh18KfiWpNonrOX35V6jgsdavqHs3EuKdmVgw9xVZ4ox1q1ZY3ld00VsiZj5jEx0H3VqnxF5MakqPIV4s4iINXt3EEWFvNf8xAOVE1WWygEhST3nTSs9xPCixf8AhsfI0NbbkVPfnVlhbFgLuTOsZTEjbtTM0HliqeiTFJYpO0S8O99Sl4BRAMEaB0ZCNhrMnbtpoaFh8XmZmYBmbXMFhY+bSPLIBy/6TVffvZSkMbYtu1xTsQzKVn+kQW0GhzEnWpmBwocMbbhmcyzZhPLSABU3jeNKGVS1Wx+fyIzx17l3w7GZlYxoBEAmfqeXpzqm47xTJmLgNcAGUE58sjnOk7aUb4Ny3GbbcAHSdprM+LGVLoB+XQk9idTrzr0MkYtcmiKMpdJlXgeL/wASl1rqqSjCYRVYKxgEMoEkEbHSKHct5TG43B6g1G4tw04TOIOW6mu8ghjlJnup/wCoULDY8NbtzoSInow3+hrzMkY54XHs9CMpYZ76LNTpRlQscqio+GMxFWuFt5Ryk7np2ryWqez1I+roztiMpFCFskgKCSdgBJ+grsGhYmNAolmOyjqf051cC02HAfKJYiJ+YgiYCjbqd9wK9HjKrSPIjxumyz4PZbDmGCG+wMbMUEGTmE5QBM6yTpQOLYtMPaS2db91gwDQImAr3PQfKs86ZhsYmEtPiLsG4+ip15hfcAk9orFYLGXLmKW6xzXGuTqfffYAT7VsVyj9l/L/AOiiEUpK/wDxHofhzhT4ebpC3nKv5mUkLOoL8gNhBIHLNvUXi1pn+GbxV7YfObdsQrF9EzFROhkmSNBFXV/AG5YKlkDPaNwLHJSFZXMb6qFGylm160uDW5f+GrL8O0DABMscrHoYAzCTO/SBS8LnOUaf5LMscMITbX477NzwQQJYxlAbYQWMgH/SNh2HSseuF+JxzFou7FQJ6tbWfvNbO3fFsALpJ+7Yb6AQNTz+tVnC8KtvjVm9/wDcIQdzF22FA+pVlPqtetminE8jC6Zkr+HOcwMpBJzSZMxpGo0jp9vnWw8E8EzTcLC3kIMHyn1Bk6bmRH0pvi3Dfw2MZknKzlkZVDFW1zDKdGgk6dCCNQKssLxCymFCIVZlWIZgCx7hobfsNNK8HHJQlUl0e1lg5eqHT2RfFvFrIcWrLDKgO3ynlI5Hof8AissvF2d0GiKEyCOhUsCSdyWkz/VUfizy5K2wEyrrAQzALACSIBG/SKpsSB5QpAMnMSyEf0hQPMCOdOjJc+URP6cnGpEbGGLmZHykHcGD7itH4X8aYwHIXF1QQMr7kEgb/XpyrOXbUGTJ5fLcI7bD9xT+HyjowGxHIj8f3pRvI0m0dDB7M9X8HeLMFne2qLZuZ2zIPKGaSGIOxkg1sm4hbichYeoMV8z8Rug37zJtnYj36+s1ecO8QYzDx5iyxMNy56NvFOU9bEuNOke28V4DhsbbKuusaNEEHsa834hwVsDdC4pm+Ex8l5AIPZpkKR/xQE8e3/L5rlmCJJTMpHQmNJ61ct42tYlDhsUgu2bnlzIDInmNNx2rXO1V0A4RbtqzCeLcVmAFosUny5ok+uUQeUVU2+G4q2ouLqOuoH0JEH/cUTxLwm/hbjID8WzIa3c6p9kzPLY9wa5/E90oLTBltkKGWARIMypiRJiesDlpWxeXW0/kXKENuvwiw4N4wvWXyXcwP8rjT2NWt238a9cxF8f3QVRbmMrMdgP5iOg7TUD+OwWKsi1eL22X5XMFl9NASO2tVHE+D37Kh7dwYi0uoe2TKxrJQ6r61Y5NL5JOCb+P89jU+Jla6IvjzqsaDcD03I5xuR1rzxSULWydAZB9dR7itGnidbij4slh1PdSYPLQH3qq8T2IcXFUhGAKg75WBZJ/0/hUGFSi6kqv4LZ1PS/kl+H+IHPlOogk9o51rrOoJOw/GsFwcsLodFLAL5o5KfU7/pWswWODW2UHzBuhGn1qXy8fq5Iq8SVR4ssbGBRH+GsNbsEFif8A1Lx5t/SgExsNKqeM8VVmJtqbrDQtsvvyHbejXr5OHVDcCs5LXSD54YzAHUiN9AN6z+Ncsy2rQ2gAAyB015knc85qnLLlLiul/myfx8SUeb7KjiuIu3XBuyTso5AdFFabw/hVs3JKBvh5ZHXyydfVtuwqbwngYXJ8QkuZ7xodu5/Op93Di3euLlnNatsoYb5f7p8w11zZZ9aTlzX6EPhBdk65x0hGIUytsBQ2hzNiiyiRoS0Dr8p60/gasLdpmEMC5ynSAXdjJ9G+6oV63bN4+WAvykCBoDqPw9qvMGmdcpEImjGd33A/yjc9YFW+Dijw5r3IfMyycuD9ixDaBlWQDBcyQT6nf86H4im2lvEn/wBHFWLsjTyPNtiexDg/SrG1hz8FlP2IKgdNvvkmkxVpb+HOHbRblvIzTMSdh1aYParGrWyeMqkWeKwa30urchhqp30aDqCNtrZkdK804oj4W5lvy9gxFwDNlkkQ4B5QRIq98M8Uu+fDXWAv2XYPqfMVUFG0BLAhQRII171fcYvWrtg51QuRpIloJAEiOrKa8DKryNSR7mHK4RuLPM73FcNJC3Le+2Uj/uFJdxtpNRctknmCDHsNKnf2heALeFW1dsvIujVTurQJg81PfUVhEwLSRGu8dqZ/SwXuxn9bkl8GkvcXtga3Mw7K35gCqHHcZdiVQG2n/uI7n8hT0we/NevP1pBw+SBrOsQfamQhjg7OlLJkRXWL+RhO3P3n61scDiVuhVaIUTP8w+z7an6Csli8M3ISB7j1FS+A3mDKhka6enMdp/WnzprkiNwd0brh9pRLXT/dqRIGuYmQogCWbcACZrRYRwzKCTYV2FsLb0uGdALt4Am3oPkt9IzTpWRsXviXVVWhVkAg6/8A5HH9TQQDyA0q1sfKUIg5YV0+yR51YjcQcp75Y2rz7p2x9apD+MXGwd65Za2GsoQcmZiwzAHMjMWImdQSQahtgrVxfiYbzruUgZl7Mh5dxWk4/c/irFm8y/3gmxeH9Q29e3aK84OaxehSVIOhB1/f61b9G4kjip6kXOHwmFuH4d60on1UfQjVT7+lUfFMK+AxPwlctbZc1tjuVPIxpP3HSj43jjj/ABLaXJ/0/hz70DivEFxOHCqCHtHOgY5iB9pVfcrzg86ohmtbET8dx17Ge4kga55BGbl3JijccBV3QszBQiiST8gy6TsBJ0pnCfNibXTOD7a/lTeK3c1y4eZJ/GjrVgptNRCcE4p8HMCCQw6A6iY/GrCxdbMLy6EzmE8to23B/Gs4lWF7FoEyBTOYljpvpsZ7DSkzxJu0ux6k0y3uWnxN6ZIB1LHc6/jJ0/2rT4DA27Eqokq6Z2PSCZJ57bdSOtA4euXE+cKA1mywABAgm5768+9X64JrmQrA8uS4dQAysEljt9lT1hp2qKc5LUSpq1bG4a2RzLNnKwBuZBXKOYhcpHU8qrMbeBxFsfKVuMY/obW6pH/S3rmq8OIGHEr8wJV7kwSAMvl6To3rWWFwNii0/KjtI15BZHX5p+tLeOrk+zYz3S6LIz8PXSXJ67gLv2yP99XfC2zAL/MsRMSQTH3xVeMEclkHYoCSI+U6nQmZl2j1PSi8Om3IcagxE7ZgRv8AVTV3+nT04kPnw2pL3NCMaMgJ1MAHuQd55yNKAuLllAgL66AkQY9KrbrSzpOwJH+nf7taNwlc2bMYVfNMaAaA9ySeVemQJkLxZgzbYY21qyJF0Dnb5MP6kk+oPapfh3HrfuWlGWPmkTEDzCZn7RX2qZjeJg5hurArlIEsCIOboN6xWDRsBfCai3dBNhm5EHz255kaEeoqLNgjKSmW48zUWiy8dcXOJxZtr/h2YUAbGNCazPwJusQYynTSddtR0117TRsMTmdzuZ+8+m+lPw6w075fMfXYTHqfo1R5Jbsowq/3JGKw2WSolhAKT0JmD9f9pqkvXiDOxB5bH1XcHuOuxqbi7mUmILGZyyYIzaE9p29KqscxOrCR1A19SPWdopeKNlksnB60I5kkjWd41/4+tDwXluqSdOeo5ggVFgEEgzGm0a6/odulAUnqfeqVDtGPLfaNZwq6bZJG2g07RoO8g/dV6DIzgZYkSNtdpgk7nLPoNJqlsWlGGshRDBQSf/2EEk+hP3DpXoHhjhNo4T+IUllByurxBBEP8oGsZxt0qWScr+wvSl+TKcE4zmuXLR2cQSSD5l1Q6ADlknT5RTPFHDM1oX13BKuOhFQ+A4IJiMVYcifi/DUmc0AuysCYUCMp1O4GhrecCwYxFu7ZaCzqQeX94mkgTpIPsafHvgKyL+5HlN2Lia7jQ9tP2aqsO2VomP3yq4xlhsPfdHU5VnykE6TudpH5VC4rh2jPCjMSIkafQGV7TWwXF18hNcokDhoK4pZ3DfrRHwfkNyfMW8schJg+9NtAytwjVCMw5xyNEbEQmScwGxHvt219qplJ0q+SZLdsq7B1A6kVzmSfWhqac6kbgj1phtbPUfEXDrmH+DfaAoXIwHzC3c8yE6D5TIjlNSeG8cS1duDRrdxYIJiHywjfWEHqq9TUDGcVDg5zIOjAmQM3WdwdfN784yt6FabbTAIjnH8pB+ZY58qhjHaa9im9NMvuMcXa4TBEFdj2Madwai+Hr8NdZZ0QCO7GfxX9Kpr2OzDQ699WB15789+wq78C+Z9ftXbYJPaJ/wC40OWNQbYWNJNHoOKX+9Kxp8vaGbyn3FTeLcOlBfEAMWtn1GqnTlpB/wAoqpw9/M8mZzZTPQKPzUVssYgHD1Q7uc6jTeQAPefei/0+NOxPl7i0ZDC4VnuqQCCQc3PRYBjuRy7ipHwctvKAczufKImASAv6+ldg8TljJ5nbQAb8jGu2upPILUvDYYLcYXINwroQYUDovPUx3MTXrnlo7g+BVM5Yhmy+ZpJK7SF02jn7VF8a4T+MwbroHtL8SwoiVZPNE/zMAwjuOlFwtwLcNsDMGMGCfWfx16VNw+CYnM0W1HmBbbt9a5x1RsXTPHOH8SzqW5xBHft2O9T7b+Ugz5tY5wdN9pg7/wBNVnjXArhcfdW1/guRcTkMr6nToGzj6U6zjdNucDuI2j/fnXk58bTPV8drskXHYkA7gbiN222Op569Iqt4pf5DbYeg9frUh7+We34kfpr9aq7rliO5FdCJ2R8pDkAAA6mfrEfv1rnEfhSlte3/AB+lJOn79TRhrov+D4mUAnzIAI7SY/Ee1ekcBvj/AMKe0h863WIGksoAaAD1BI+leceG7WjPOojr0bpsPK3uK0uFx+VjctaLmYlGDZJ1+UqNBHWdTyFTqUYzafTCyRbiq7IudreMd4U/GUAl1JUOBlDQuxiNuakbHXZYZTZuW7psiCMt3KFUFySUaDBToQTGo3IqjwJNwhsisJzAqGzAjUjMyBY77jqK0trBqyuQSDdAnPcnRSfkGcwASxHTQzpS+TjNMHTiZz+1LgQ8t6xmCkZiGbrqfmOu/Ka89Q50gmFEgaSY5dNJEV7bxe+bvD7XxhIZSEbQORAklZiNudeKYhUS6wRmInZlyn6QzSKsyL3QvG30ypvwjTrqY/c7dfrSY6xlXMmqt7j2o/EreYEjnr36be/3ULCucsHajUvSmDkg7tFUTV7h7Sm0NNeY377cqpriQxHerS05CwdDA/5osvSoGNe5e3BmDTy0+5Tz7/hVNi3Pm7fp+9q6uqXH3RXMBbthpzawPrt13rSeCUAB/wA5Psgrq6t8h+h/sZj7NNgrhzsepP3FhpWu8S4lpwafZOT/ALia6uofE6EeR2UfDLhOIuH+UvH1H+5q0s3zNtuc/hpXV1etido819slcPsqrMY3uLb1/lOpH1gULEXSUV2JaXPlY+SZOscz6zS11MAPNv7XjmuYa4QMxtupgQIV5X/uNZLBtoPT9/lXV1R5j0cHSHPcO/c0JDLV1dSUNiGI3+n3xRFtiP31j866uoGPLnhRjbmv/wAk/Wt14I4al/FLbugm2uVsv2SxUmSOewGtdXVPDeVHZ/pNnxeAlwgDTygcoCsV05QROlYe5imBua/4gtqdAIVgMwWAOTEayYA6CurqGe5/uAvpDeO+JP8AEZBAW3ayoo2A9PoK8otOTmY6mCa6uqr3YqBHxN8lTPb8aTDjQV1dTa9IUyNd/wAT61PvnzrGnlrq6tl7fgSf/9k=" id="73" name="Google Shape;73;p17"/>
          <p:cNvSpPr/>
          <p:nvPr/>
        </p:nvSpPr>
        <p:spPr>
          <a:xfrm>
            <a:off x="1700214" y="-1790700"/>
            <a:ext cx="3171825" cy="37433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descr="data:image/jpeg;base64,/9j/4AAQSkZJRgABAQAAAQABAAD/2wCEAAkGBxQTEhUUEhQWFRQXFxoXGBcYFhgaFxwZGhgXGBcfGBgaHCggGB0lHRgVITEhJSkrLi4uFx8zODMsNygtLiwBCgoKDg0OGxAQGiwkICQsLCwsLCwsLCwsLC4sLCwsLCwsLCwsLywsLCwsLCwsLCwsLCwsLCwsLCwsLCwsLCwsLP/AABEIAPQAzwMBIgACEQEDEQH/xAAcAAABBQEBAQAAAAAAAAAAAAADAQIEBQYABwj/xABDEAACAQIEBAQDBgMHAgUFAAABAhEAAwQSITEFQVFhBiJxkRMygUKhscHR8BRSYgcjM3KC4fGSshUkQ6LCFlRjc4P/xAAZAQADAQEBAAAAAAAAAAAAAAACAwQBAAX/xAAtEQACAgICAQMDAwMFAAAAAAAAAQIRAyESMQQiQVEyYXETgaEUQvAFkcHR8f/aAAwDAQACEQMRAD8A8yyTUo25UHpoahg9af8AE0jlUBMCvrQkFTMUmgPaoU1qOFpjVzNSUZwya4ikauArTjppK5zTQaKjjiadmobPSVtBDia6mTTlFaYdFMooWmla5M5CKaIFpFSnRWNnDGWmMKkNTGWuTOsARUzhvzH0qORUrh6+Y+n41k36WFF7JTGkiluCkGtTlCFy+9K4gUrLtSgSYrDWKluRTGGtSXgDSgoOdaRiqdIqDcqxtjfrUS5vWxMIzDnTop2WuNHZoJhTCaKablojgL705V0ojLUrAYB7hARST0FFZxWtbNPS3NbvhngG42t2R2Aq1/8AoVBoFnuelE7C4tnmAs04W69BxnhNBMLlqixfh9lDFTMdu1ZbMcWZqK6pN7DMNwR9KjxQgnUoNIDTstcdYlKBXBaeq11nAWSpXDhvQLmmlSMH8poZv0jIdhbh1NLYXnTH3ox0AWlPooQl7eltLuaa4NSkWBQt6DY2/ppQ83KKRzJmmjSjIESNAKiXBRGNDauOAkUpU04ikmjOsYV0p1u1M06alYVJH50SRjBcO4c964EtqWY7Adfyr3jwR4Rt4W2A4HxDq2k66VTf2XcB+EpvsvnY5UnpzPv+Fen4bCiJO/WnRVD4Y9WyMcHbjWPb8qh3cInKfy/3q+FkVAxiADSmNjlFMoMbwsRJAPQj9KzmN4MCDG++v715VrBiMr5eRqBxbKs7ajv/AMVtKSFyVHlnHsALfLnz3rKY7BASRtNbjxOFhzmzMRpGsfkKymUlCZAGbaeXmqaemC1ZT/CA+tcbYpyGfXWnj99KwQ1QDJXCjXO1Cf0rGcAfWpOFTytUdwakYLY0M36RuN7CWl8w7U5zJpbS7k86RaS+ypILbEn0p7mkww0J66UhoGFQJxTRRXFDimnnnOaa5pSaWtOBNQ8pox0pSKI4BzrYeC+FrdbXl19RNZM71uf7PQcxJZQo67zpsabB7NirZ7BwwCQggBAB9Tv+XvWiXSvLLHCrhtNdTEXBcJY5uQ10AA0gVrvC/ELz4QteKl1kBupA0JjvTIyTZbTqjTO+lQMWJnevN34vxK9cyLdS0oJBaATO8CrYYbEWxP8AF/EbnJ09hXc0+jYpr2LC9dVbktoBpVL4gxyBtRI+/wDHWm4niRuBlurlcfVSNtKocWWZVE6nyxWxn7CsiIXFbZuqRbXKu5JiT989axmKItHKZI30/frW9xlj4aGXBIAYrGbfbQmKwWI4ijsyONSfm0kDnQTWwCre9muE9eXbkPuohBBpWsoAWU6Tp+Ip7NOv1oWqFTBtJpClFFLcNCwCE+9HwY0IoTman4C1ALe1Lm6iMx/UPvCBA5UECjHU04W9YpF0WIcywB6UOjXjQiKFMNDGFCIozdNqEacecMNITTjNJRHDSaVTThXRXGDAK1Ph98qOwIBA07d+/wBay4OtW2FcAEbSNKYgodmxPhv41i2PiPbvr89yCztJDAhpGUiORiCRFaxGfD2EtBjmclzJ1ywAATzOk/WpfB0zpb6lQPpA/KqnG3z/ABDzyMctAKyUqVnpRjSJ+H4XqrF2VWWSVMNnO+vIA8h2rGY5eIoX+JfF1NMitL9Jyt8666z32r03hrqyD7Skaa/pS4jC2iNfb9e1FozizG4TB3TZW5eEGNpB151kuM8RZLqhNSXkD0re+IccAMo5DavMMfcIxKP0O30Ov4UPJXoDJFpEy9iLloXPifO48smYGsxpy19qxFyyLhInzameUnU/kPerjjmPDupufZkDod/eJ+6q0YSZKMADyJ2B319vem2TdEBAwOXl2q8+EQoEQahq6IygETMksdNquGcEToR15fSsbsXMr8lI61Iu/lUd+1AAAW1JgVauIUL2oXDbGuY7Ua8JPapskrdFeGGrB2U0mn295FKwjanW18o7kn2pTH0CbWkVN6KLcUF2OtcGkDunWKAakOtBuVQeWDU76UkU+dK4CiRwM1waiMtDWuMFJqbhbg0FRRvUjDKJo4mXR7FwXGj+GtCSCVABWJmOU1kMTwTGNea4bpAYmCIykdxuPQHlUzwwi38OUJOa3OWGYHX0PrUq7w9gJW88jSP2NTQZHT6PXwrnC7o1fB7Yt2UVTmygAnr1JpcXiSdqqeCYRrSAl2JaScxB1PTTTSNKkNcjMevfairWjVOtGc4rcLMddqzOMuKrZmE8quuL4jUx1qgxayNaTYE5WzJcWuG45CLCjYR+tQTcZRv2q1xiFWJE6iqO8xq3HtUSPbEzFj91aThxIQjkGgewmqHCjcxoBP79avsBdlBpsde86zXZQJhbhqMxFGumlw1nMwHKdaS9KwErZYWEi2O+tDmj3rnIUE1Bd7L0q0hjVJbQAdqjqssBRrra1zCoa0AVGjXWjuaXAYUu8E6czWrSthJexHuGKFdowtzQzbM1WeSiOKVSafcTmKIqQK6JrI5FIq0dhIoNEzDpqRaegqKNbrYsxmh8L8R+FdUn5SYI7GvT2S2yAgCRqNq8SQ1oeHcaveVFJJJCqN99AN6KS1aKMGVL0s9AxGMAXU1RcR4vGk1QX8V5iLt3K3NWBUj/AEmhriLc6E3G7Amkyk2VWgzgscx96i3lzbfv9BU23hXf5lyDpsxHedhXY5FQZR7Df996zjStg/U6Rk+Modl3rJsDJrfpaGbMY/KsZxKxkuHuZH1pvj5VJtIPLglCKkwaXRlVB11rQYSxlXXc6n8qpOHIvxAWOm/rWoR1Ou57zTpPdEU/sANrvUnB2MoLddB+dKoPTT9irLKMvpt+dJ8mlGkd48blbK8WiZNCK1NvTGmlRWQ7moqdF1o7DjX0FDJo1q3oY56UG/oaFbYTEJq4wFkIktu3Ltyqv4fbDNJ2GtTLjSZoJ70MhrZVq8GaLcAYSPam4m3lb76CLsV6NHiiMnSuyGNakWhNNvtXGkZ6GyUVqbNccCNPVjSXKREnbUnYUKN7Dm59ancFY/HtFROW4hPSAw3p3CeEFr1tbgyqXUGYmCYjQ6TtXqn8FhLNo5kVVbWPllvKIGXeBPPfTlNGnKWo9j8eJalPo09zhdi7pctK3cgfjFQcXwHCWlJyqgH9Wn79qp08VKoMZp2G2UD1aqjHcZbEOARmj7MnKPzY/dVdSa6MeSCe2DxuJFxsmFTNrGbbfQb6D1J15VV3OE+crcJnSQu8zsWOntIqXxPGrZUZ9MxhUAGY8jAG1EweGYjNcHwk1IDHzt69AOpqdeI3O5u/sMl5yUeOKPH7+5H4hw6xatkraDvH2iWj8B9IrzfifElZit21bEHkuU/QrXoHE/EmGtsoPnRT51BIlRyB3k71WXPENi7eJwlu2CEzeYZ1MEAghl0POB+Wrcrji1GIjHzyu5S/kwVyyBrZYHmVMT9DzqVg3JHP30mOta3G4hglwjDW3NyHB+GJy+X5IEEfMR/m9KzNviWpD2kgzCsgVgP8wAM0rHk/V9qDyR/TXyScNjsu8mNjUj/xM6aCoxw9q6GyMbbiIUklT1iRPT3qsIKHzGZ1B5EetZOCbaOjKkmjTWbgYdaTEPIHKqXA4shpOxH51bMJqPInHRTB2PJhBG9Qrmu9TMTpQ8FZzHXYa0qOlY3t0S8NahdeeppLrU9jJqNcMk0C+Rr+BbtvPbBB1UwfTlUG5bIqdgLoBhtjofyp+MTcRyr1I0zxGV1u7FGbUVHdeRp9okacqxxMTBNvQ2qTeE686Zh8MXuInNmVf+ogbfWhNJPBeHi6WZiVs24zsB5tdAFHUnmdpHWrdLS2M1whLKGQmYl7xA0lV95IgdCRvcYXgtu5cCoM9u3IVFkSVJDM5HLST1npVrxn+DtAs94mB5hZtqQNNmc6D0JNMqMHvf4GQhKUdL/czfDeOWFCm3YYMNfjXLgENOhVRodOxqOeJKT5S124TsBlQegHL1oi4LB4t/7j+IB3nIriPVTpVnwrgVoFgt/PH2Ml1YP9bW0JP3V2J4oybSabDzLNOKUnaQnCsCGcnFM2XIcq2QSytI3AEbEj1YUVbL2MxWybWmhuMA5kgDMsSBEsYH2ajY63jQrLhvh3EG9uw3m7yjBXP41U21x+JBX4Hw0LEyV+GQxyzqxEny776nel5MWSc1KLCxzhCHGSLTDJbW8b9+6bt2IQIgCppyNyNe+Wux1yzclmsvc7tiHn/wBmWncM8KWrXmvC3cc7yWf8wPxq6uZQIS0ijaQFUe1elGGtogcrejN4ZMGrZjgVY9Wd39s5atBZ4uhGRLYtiIhYj2A0o2N4La+Zbh1M7aAHqdvYVnWw1wB2CkhHKFtIkTI9QI96kxeXiyXGSqvkpyePlxpNO/wXjWs32AQBliJUDTkR0Aol7Ai5bPxES4oGq5JgD+mJ06jaqjhvFisSxI5Dl99aGw4cShAMaiZ17CZFXRjjS9KomcpN7Z51xnglhjNhzauclZi1o9MtycyT3kelZ4W2ymxcXLcVvLPc6+adv1r0zj3hVLyXLi+S4vmI2zadZ3/XWvO8UCCLeIzQuivpnXt3U1HOUHLj00UxU4x5dor8PdIOVxBBgz1GlavDtmyx29qp8dhc5SHRnOhZftCPKSOTRofSrrDplETsKj8qk6K/HfJWBxJ1o1ryLtqa60m7nYfjQbl2dTUT+CtKtnFqYomkDa0SyutcaRrqQam27mca7gQaDdIOvSmAlTPKvQTp2eK1Y2+kGh26Pf8AMARUc6U69AVsS7UjheGZmzglVtwxYbgz5Qv9RO3vyovDOFtfMyEtggNcOwPRVGrNHIfWK0SCyH+AhIS2j3SFgsSBktrOxaSWJPU9BSJS7fwUYsXKST1bGjGuVa2zFkfUqGy5j0LRr9dJivT+E+HMK9hECykAkczI+11ryPDXxcbKim43MKJC9BO3vWv8P8RfDXFtuRldZyzOXWBt1htP6TU3ivJ/dHXye752PAvokrXsbp/C1rItm0Fs2N2W2IZuxPKiY3hIW18GwotoOSga9yajcL42zYlbRQm06ErdBkBwdVYcpGx7GtFcsSd9OYr0eKa0jyk/k82xvBDbuIosXGzn/FWCqtGmaNRV9gfDPxVPxYYdYOYHs061qbQY7qFH+9G0AimKNGNJ9nmHiLw5cw8tZJe3zH217wPmH31Q2uI6GVnu09K9Y43hGNl/ghfikeUvtPKecVm8H4au3rCm5/5fECQcjShO0gHQg99e9F+vNKqsnl40W7WjJ4vF2Si5Gyt5ViBDXG38m+UEka9Kr0a4qXQrZC5BMQQrEidYIE5YE6yx7VrMRw+/ZP8A5mGmIaP7rTbeROgMHpUa+tsggi2wI1ACgH1AAqNeDPL62/8Akc/Jjj9NGGW2V8pABGhGkg76xpUrh+MKEVpLvD7BHlw4B/oYr9x0puI8L2dPhXWMgGCsmTpHrNehPLDDFcyGGGWRviLgsT5SWLZGBzZTOkH86x3ifguZM9vVZ8vm1gROk6ctB15Vp08PmJt3lzDkZU8/fZvanHg2II0ey/8A/VZ2I5+tJyY4ZqnCW60hsJyxeiS1ezyZruW4pC5WXWIiRp035+1azCKGAP2TEd+dRPEXhLGIMwsF8pJzIytoTMZVJPpE7UTh14pZUXVZXWVCupUjoYIB2qLyYNRTa2WeNJSk66DY+5JgbD8agzStcnnNMSoiwKg/elSMONdvrQkWjiN50oWzSvZ8rydjoaksmnXn9Kg3PMuan4bEahTV6PGD2tiOVGw+B+IQJgfagxA7HvQPhszLbQSzGAO569h+Rq0vYT4UgP8ALJPLllZieWug9YptScXR0ePJWS7TqxSyhgF1tllAkCfMLYbQED0k7mp5sYRbSGwhufGb4V1Xtk5VW2xfMx0F2ddCxGuXrVN4dQn4rFoVApUFTDeaMg/kaGUyeR7Vc2MbaZjddQFVcjSZzsJm4IIEAsQMwA/uwRFBHSau0U/eqZO8PYVbdpLVseUIN9JMDO7xrMyI50iWhiLl0rByvlLRoFtQhAA/qVoGm+81J8MZSlptWJ80EiCSZzMZPlknKNzANYyzxlrT3sKqB7rX7qsGHS485p5GM3L66U7yuX6a4ozxVcm2arD+JzYvFUPxLcKZnmQDppIgEcuxHOrRPFuYg/xbWzMxdXT0nYisDhcU3xZfKxLQTAE7kz9fYVLuYZLzw2Zhm1IIHlAkmNPQAneBUmPNxjTKsmJuWj2bhPiLOBnytp89shkPfTUVJfitwX1T4Oaw6yL6MDD/AMrpuAeRE1g+C+DrSEsUZCAD5gMvYE666bTzH0t7PFLdkFrRidVQTkYDXY7MddeoNVQyKQlpx7N0SCNRSoABpWb4F4ww+J8ocZxuOY9RNX7YhFBYsAoBJJ2AG9OTswfibCupVgGUjUHavJ/Gfh18KfiWpNonrOX35V6jgsdavqHs3EuKdmVgw9xVZ4ox1q1ZY3ld00VsiZj5jEx0H3VqnxF5MakqPIV4s4iINXt3EEWFvNf8xAOVE1WWygEhST3nTSs9xPCixf8AhsfI0NbbkVPfnVlhbFgLuTOsZTEjbtTM0HliqeiTFJYpO0S8O99Sl4BRAMEaB0ZCNhrMnbtpoaFh8XmZmYBmbXMFhY+bSPLIBy/6TVffvZSkMbYtu1xTsQzKVn+kQW0GhzEnWpmBwocMbbhmcyzZhPLSABU3jeNKGVS1Wx+fyIzx17l3w7GZlYxoBEAmfqeXpzqm47xTJmLgNcAGUE58sjnOk7aUb4Ny3GbbcAHSdprM+LGVLoB+XQk9idTrzr0MkYtcmiKMpdJlXgeL/wASl1rqqSjCYRVYKxgEMoEkEbHSKHct5TG43B6g1G4tw04TOIOW6mu8ghjlJnup/wCoULDY8NbtzoSInow3+hrzMkY54XHs9CMpYZ76LNTpRlQscqio+GMxFWuFt5Ryk7np2ryWqez1I+roztiMpFCFskgKCSdgBJ+grsGhYmNAolmOyjqf051cC02HAfKJYiJ+YgiYCjbqd9wK9HjKrSPIjxumyz4PZbDmGCG+wMbMUEGTmE5QBM6yTpQOLYtMPaS2db91gwDQImAr3PQfKs86ZhsYmEtPiLsG4+ip15hfcAk9orFYLGXLmKW6xzXGuTqfffYAT7VsVyj9l/L/AOiiEUpK/wDxHofhzhT4ebpC3nKv5mUkLOoL8gNhBIHLNvUXi1pn+GbxV7YfObdsQrF9EzFROhkmSNBFXV/AG5YKlkDPaNwLHJSFZXMb6qFGylm160uDW5f+GrL8O0DABMscrHoYAzCTO/SBS8LnOUaf5LMscMITbX477NzwQQJYxlAbYQWMgH/SNh2HSseuF+JxzFou7FQJ6tbWfvNbO3fFsALpJ+7Yb6AQNTz+tVnC8KtvjVm9/wDcIQdzF22FA+pVlPqtetminE8jC6Zkr+HOcwMpBJzSZMxpGo0jp9vnWw8E8EzTcLC3kIMHyn1Bk6bmRH0pvi3Dfw2MZknKzlkZVDFW1zDKdGgk6dCCNQKssLxCymFCIVZlWIZgCx7hobfsNNK8HHJQlUl0e1lg5eqHT2RfFvFrIcWrLDKgO3ynlI5Hof8AissvF2d0GiKEyCOhUsCSdyWkz/VUfizy5K2wEyrrAQzALACSIBG/SKpsSB5QpAMnMSyEf0hQPMCOdOjJc+URP6cnGpEbGGLmZHykHcGD7itH4X8aYwHIXF1QQMr7kEgb/XpyrOXbUGTJ5fLcI7bD9xT+HyjowGxHIj8f3pRvI0m0dDB7M9X8HeLMFne2qLZuZ2zIPKGaSGIOxkg1sm4hbichYeoMV8z8Rug37zJtnYj36+s1ecO8QYzDx5iyxMNy56NvFOU9bEuNOke28V4DhsbbKuusaNEEHsa834hwVsDdC4pm+Ex8l5AIPZpkKR/xQE8e3/L5rlmCJJTMpHQmNJ61ct42tYlDhsUgu2bnlzIDInmNNx2rXO1V0A4RbtqzCeLcVmAFosUny5ok+uUQeUVU2+G4q2ouLqOuoH0JEH/cUTxLwm/hbjID8WzIa3c6p9kzPLY9wa5/E90oLTBltkKGWARIMypiRJiesDlpWxeXW0/kXKENuvwiw4N4wvWXyXcwP8rjT2NWt238a9cxF8f3QVRbmMrMdgP5iOg7TUD+OwWKsi1eL22X5XMFl9NASO2tVHE+D37Kh7dwYi0uoe2TKxrJQ6r61Y5NL5JOCb+P89jU+Jla6IvjzqsaDcD03I5xuR1rzxSULWydAZB9dR7itGnidbij4slh1PdSYPLQH3qq8T2IcXFUhGAKg75WBZJ/0/hUGFSi6kqv4LZ1PS/kl+H+IHPlOogk9o51rrOoJOw/GsFwcsLodFLAL5o5KfU7/pWswWODW2UHzBuhGn1qXy8fq5Iq8SVR4ssbGBRH+GsNbsEFif8A1Lx5t/SgExsNKqeM8VVmJtqbrDQtsvvyHbejXr5OHVDcCs5LXSD54YzAHUiN9AN6z+Ncsy2rQ2gAAyB015knc85qnLLlLiul/myfx8SUeb7KjiuIu3XBuyTso5AdFFabw/hVs3JKBvh5ZHXyydfVtuwqbwngYXJ8QkuZ7xodu5/Op93Di3euLlnNatsoYb5f7p8w11zZZ9aTlzX6EPhBdk65x0hGIUytsBQ2hzNiiyiRoS0Dr8p60/gasLdpmEMC5ynSAXdjJ9G+6oV63bN4+WAvykCBoDqPw9qvMGmdcpEImjGd33A/yjc9YFW+Dijw5r3IfMyycuD9ixDaBlWQDBcyQT6nf86H4im2lvEn/wBHFWLsjTyPNtiexDg/SrG1hz8FlP2IKgdNvvkmkxVpb+HOHbRblvIzTMSdh1aYParGrWyeMqkWeKwa30urchhqp30aDqCNtrZkdK804oj4W5lvy9gxFwDNlkkQ4B5QRIq98M8Uu+fDXWAv2XYPqfMVUFG0BLAhQRII171fcYvWrtg51QuRpIloJAEiOrKa8DKryNSR7mHK4RuLPM73FcNJC3Le+2Uj/uFJdxtpNRctknmCDHsNKnf2heALeFW1dsvIujVTurQJg81PfUVhEwLSRGu8dqZ/SwXuxn9bkl8GkvcXtga3Mw7K35gCqHHcZdiVQG2n/uI7n8hT0we/NevP1pBw+SBrOsQfamQhjg7OlLJkRXWL+RhO3P3n61scDiVuhVaIUTP8w+z7an6Csli8M3ISB7j1FS+A3mDKhka6enMdp/WnzprkiNwd0brh9pRLXT/dqRIGuYmQogCWbcACZrRYRwzKCTYV2FsLb0uGdALt4Am3oPkt9IzTpWRsXviXVVWhVkAg6/8A5HH9TQQDyA0q1sfKUIg5YV0+yR51YjcQcp75Y2rz7p2x9apD+MXGwd65Za2GsoQcmZiwzAHMjMWImdQSQahtgrVxfiYbzruUgZl7Mh5dxWk4/c/irFm8y/3gmxeH9Q29e3aK84OaxehSVIOhB1/f61b9G4kjip6kXOHwmFuH4d60on1UfQjVT7+lUfFMK+AxPwlctbZc1tjuVPIxpP3HSj43jjj/ABLaXJ/0/hz70DivEFxOHCqCHtHOgY5iB9pVfcrzg86ohmtbET8dx17Ge4kga55BGbl3JijccBV3QszBQiiST8gy6TsBJ0pnCfNibXTOD7a/lTeK3c1y4eZJ/GjrVgptNRCcE4p8HMCCQw6A6iY/GrCxdbMLy6EzmE8to23B/Gs4lWF7FoEyBTOYljpvpsZ7DSkzxJu0ux6k0y3uWnxN6ZIB1LHc6/jJ0/2rT4DA27Eqokq6Z2PSCZJ57bdSOtA4euXE+cKA1mywABAgm5768+9X64JrmQrA8uS4dQAysEljt9lT1hp2qKc5LUSpq1bG4a2RzLNnKwBuZBXKOYhcpHU8qrMbeBxFsfKVuMY/obW6pH/S3rmq8OIGHEr8wJV7kwSAMvl6To3rWWFwNii0/KjtI15BZHX5p+tLeOrk+zYz3S6LIz8PXSXJ67gLv2yP99XfC2zAL/MsRMSQTH3xVeMEclkHYoCSI+U6nQmZl2j1PSi8Om3IcagxE7ZgRv8AVTV3+nT04kPnw2pL3NCMaMgJ1MAHuQd55yNKAuLllAgL66AkQY9KrbrSzpOwJH+nf7taNwlc2bMYVfNMaAaA9ySeVemQJkLxZgzbYY21qyJF0Dnb5MP6kk+oPapfh3HrfuWlGWPmkTEDzCZn7RX2qZjeJg5hurArlIEsCIOboN6xWDRsBfCai3dBNhm5EHz255kaEeoqLNgjKSmW48zUWiy8dcXOJxZtr/h2YUAbGNCazPwJusQYynTSddtR0117TRsMTmdzuZ+8+m+lPw6w075fMfXYTHqfo1R5Jbsowq/3JGKw2WSolhAKT0JmD9f9pqkvXiDOxB5bH1XcHuOuxqbi7mUmILGZyyYIzaE9p29KqscxOrCR1A19SPWdopeKNlksnB60I5kkjWd41/4+tDwXluqSdOeo5ggVFgEEgzGm0a6/odulAUnqfeqVDtGPLfaNZwq6bZJG2g07RoO8g/dV6DIzgZYkSNtdpgk7nLPoNJqlsWlGGshRDBQSf/2EEk+hP3DpXoHhjhNo4T+IUllByurxBBEP8oGsZxt0qWScr+wvSl+TKcE4zmuXLR2cQSSD5l1Q6ADlknT5RTPFHDM1oX13BKuOhFQ+A4IJiMVYcifi/DUmc0AuysCYUCMp1O4GhrecCwYxFu7ZaCzqQeX94mkgTpIPsafHvgKyL+5HlN2Lia7jQ9tP2aqsO2VomP3yq4xlhsPfdHU5VnykE6TudpH5VC4rh2jPCjMSIkafQGV7TWwXF18hNcokDhoK4pZ3DfrRHwfkNyfMW8schJg+9NtAytwjVCMw5xyNEbEQmScwGxHvt219qplJ0q+SZLdsq7B1A6kVzmSfWhqac6kbgj1phtbPUfEXDrmH+DfaAoXIwHzC3c8yE6D5TIjlNSeG8cS1duDRrdxYIJiHywjfWEHqq9TUDGcVDg5zIOjAmQM3WdwdfN784yt6FabbTAIjnH8pB+ZY58qhjHaa9im9NMvuMcXa4TBEFdj2Madwai+Hr8NdZZ0QCO7GfxX9Kpr2OzDQ699WB15789+wq78C+Z9ftXbYJPaJ/wC40OWNQbYWNJNHoOKX+9Kxp8vaGbyn3FTeLcOlBfEAMWtn1GqnTlpB/wAoqpw9/M8mZzZTPQKPzUVssYgHD1Q7uc6jTeQAPefei/0+NOxPl7i0ZDC4VnuqQCCQc3PRYBjuRy7ipHwctvKAczufKImASAv6+ldg8TljJ5nbQAb8jGu2upPILUvDYYLcYXINwroQYUDovPUx3MTXrnlo7g+BVM5Yhmy+ZpJK7SF02jn7VF8a4T+MwbroHtL8SwoiVZPNE/zMAwjuOlFwtwLcNsDMGMGCfWfx16VNw+CYnM0W1HmBbbt9a5x1RsXTPHOH8SzqW5xBHft2O9T7b+Ugz5tY5wdN9pg7/wBNVnjXArhcfdW1/guRcTkMr6nToGzj6U6zjdNucDuI2j/fnXk58bTPV8drskXHYkA7gbiN222Op569Iqt4pf5DbYeg9frUh7+We34kfpr9aq7rliO5FdCJ2R8pDkAAA6mfrEfv1rnEfhSlte3/AB+lJOn79TRhrov+D4mUAnzIAI7SY/Ee1ekcBvj/AMKe0h863WIGksoAaAD1BI+leceG7WjPOojr0bpsPK3uK0uFx+VjctaLmYlGDZJ1+UqNBHWdTyFTqUYzafTCyRbiq7IudreMd4U/GUAl1JUOBlDQuxiNuakbHXZYZTZuW7psiCMt3KFUFySUaDBToQTGo3IqjwJNwhsisJzAqGzAjUjMyBY77jqK0trBqyuQSDdAnPcnRSfkGcwASxHTQzpS+TjNMHTiZz+1LgQ8t6xmCkZiGbrqfmOu/Ka89Q50gmFEgaSY5dNJEV7bxe+bvD7XxhIZSEbQORAklZiNudeKYhUS6wRmInZlyn6QzSKsyL3QvG30ypvwjTrqY/c7dfrSY6xlXMmqt7j2o/EreYEjnr36be/3ULCucsHajUvSmDkg7tFUTV7h7Sm0NNeY377cqpriQxHerS05CwdDA/5osvSoGNe5e3BmDTy0+5Tz7/hVNi3Pm7fp+9q6uqXH3RXMBbthpzawPrt13rSeCUAB/wA5Psgrq6t8h+h/sZj7NNgrhzsepP3FhpWu8S4lpwafZOT/ALia6uofE6EeR2UfDLhOIuH+UvH1H+5q0s3zNtuc/hpXV1etido819slcPsqrMY3uLb1/lOpH1gULEXSUV2JaXPlY+SZOscz6zS11MAPNv7XjmuYa4QMxtupgQIV5X/uNZLBtoPT9/lXV1R5j0cHSHPcO/c0JDLV1dSUNiGI3+n3xRFtiP31j866uoGPLnhRjbmv/wAk/Wt14I4al/FLbugm2uVsv2SxUmSOewGtdXVPDeVHZ/pNnxeAlwgDTygcoCsV05QROlYe5imBua/4gtqdAIVgMwWAOTEayYA6CurqGe5/uAvpDeO+JP8AEZBAW3ayoo2A9PoK8otOTmY6mCa6uqr3YqBHxN8lTPb8aTDjQV1dTa9IUyNd/wAT61PvnzrGnlrq6tl7fgSf/9k=" id="74" name="Google Shape;74;p17"/>
          <p:cNvSpPr/>
          <p:nvPr/>
        </p:nvSpPr>
        <p:spPr>
          <a:xfrm>
            <a:off x="1852614" y="-1638300"/>
            <a:ext cx="3171825" cy="37433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descr="data:image/jpeg;base64,/9j/4AAQSkZJRgABAQAAAQABAAD/2wCEAAkGBxQTEhUUEhQWFRQXFxoXGBcYFhgaFxwZGhgXGBcfGBgaHCggGB0lHRgVITEhJSkrLi4uFx8zODMsNygtLiwBCgoKDg0OGxAQGiwkICQsLCwsLCwsLCwsLC4sLCwsLCwsLCwsLywsLCwsLCwsLCwsLCwsLCwsLCwsLCwsLCwsLP/AABEIAPQAzwMBIgACEQEDEQH/xAAcAAABBQEBAQAAAAAAAAAAAAADAQIEBQYABwj/xABDEAACAQIEBAQDBgMHAgUFAAABAhEAAwQSITEFQVFhBiJxkRMygUKhscHR8BRSYgcjM3KC4fGSshUkQ6LCFlRjc4P/xAAZAQADAQEBAAAAAAAAAAAAAAACAwQBAAX/xAAtEQACAgICAQMDAwMFAAAAAAAAAQIRAyESMQQiQVEyYXETgaEUQvAFkcHR8f/aAAwDAQACEQMRAD8A8yyTUo25UHpoahg9af8AE0jlUBMCvrQkFTMUmgPaoU1qOFpjVzNSUZwya4ikauArTjppK5zTQaKjjiadmobPSVtBDia6mTTlFaYdFMooWmla5M5CKaIFpFSnRWNnDGWmMKkNTGWuTOsARUzhvzH0qORUrh6+Y+n41k36WFF7JTGkiluCkGtTlCFy+9K4gUrLtSgSYrDWKluRTGGtSXgDSgoOdaRiqdIqDcqxtjfrUS5vWxMIzDnTop2WuNHZoJhTCaKablojgL705V0ojLUrAYB7hARST0FFZxWtbNPS3NbvhngG42t2R2Aq1/8AoVBoFnuelE7C4tnmAs04W69BxnhNBMLlqixfh9lDFTMdu1ZbMcWZqK6pN7DMNwR9KjxQgnUoNIDTstcdYlKBXBaeq11nAWSpXDhvQLmmlSMH8poZv0jIdhbh1NLYXnTH3ox0AWlPooQl7eltLuaa4NSkWBQt6DY2/ppQ83KKRzJmmjSjIESNAKiXBRGNDauOAkUpU04ikmjOsYV0p1u1M06alYVJH50SRjBcO4c964EtqWY7Adfyr3jwR4Rt4W2A4HxDq2k66VTf2XcB+EpvsvnY5UnpzPv+Fen4bCiJO/WnRVD4Y9WyMcHbjWPb8qh3cInKfy/3q+FkVAxiADSmNjlFMoMbwsRJAPQj9KzmN4MCDG++v715VrBiMr5eRqBxbKs7ajv/AMVtKSFyVHlnHsALfLnz3rKY7BASRtNbjxOFhzmzMRpGsfkKymUlCZAGbaeXmqaemC1ZT/CA+tcbYpyGfXWnj99KwQ1QDJXCjXO1Cf0rGcAfWpOFTytUdwakYLY0M36RuN7CWl8w7U5zJpbS7k86RaS+ypILbEn0p7mkww0J66UhoGFQJxTRRXFDimnnnOaa5pSaWtOBNQ8pox0pSKI4BzrYeC+FrdbXl19RNZM71uf7PQcxJZQo67zpsabB7NirZ7BwwCQggBAB9Tv+XvWiXSvLLHCrhtNdTEXBcJY5uQ10AA0gVrvC/ELz4QteKl1kBupA0JjvTIyTZbTqjTO+lQMWJnevN34vxK9cyLdS0oJBaATO8CrYYbEWxP8AF/EbnJ09hXc0+jYpr2LC9dVbktoBpVL4gxyBtRI+/wDHWm4niRuBlurlcfVSNtKocWWZVE6nyxWxn7CsiIXFbZuqRbXKu5JiT989axmKItHKZI30/frW9xlj4aGXBIAYrGbfbQmKwWI4ijsyONSfm0kDnQTWwCre9muE9eXbkPuohBBpWsoAWU6Tp+Ip7NOv1oWqFTBtJpClFFLcNCwCE+9HwY0IoTman4C1ALe1Lm6iMx/UPvCBA5UECjHU04W9YpF0WIcywB6UOjXjQiKFMNDGFCIozdNqEacecMNITTjNJRHDSaVTThXRXGDAK1Ph98qOwIBA07d+/wBay4OtW2FcAEbSNKYgodmxPhv41i2PiPbvr89yCztJDAhpGUiORiCRFaxGfD2EtBjmclzJ1ywAATzOk/WpfB0zpb6lQPpA/KqnG3z/ABDzyMctAKyUqVnpRjSJ+H4XqrF2VWWSVMNnO+vIA8h2rGY5eIoX+JfF1NMitL9Jyt8666z32r03hrqyD7Skaa/pS4jC2iNfb9e1FozizG4TB3TZW5eEGNpB151kuM8RZLqhNSXkD0re+IccAMo5DavMMfcIxKP0O30Ov4UPJXoDJFpEy9iLloXPifO48smYGsxpy19qxFyyLhInzameUnU/kPerjjmPDupufZkDod/eJ+6q0YSZKMADyJ2B319vem2TdEBAwOXl2q8+EQoEQahq6IygETMksdNquGcEToR15fSsbsXMr8lI61Iu/lUd+1AAAW1JgVauIUL2oXDbGuY7Ua8JPapskrdFeGGrB2U0mn295FKwjanW18o7kn2pTH0CbWkVN6KLcUF2OtcGkDunWKAakOtBuVQeWDU76UkU+dK4CiRwM1waiMtDWuMFJqbhbg0FRRvUjDKJo4mXR7FwXGj+GtCSCVABWJmOU1kMTwTGNea4bpAYmCIykdxuPQHlUzwwi38OUJOa3OWGYHX0PrUq7w9gJW88jSP2NTQZHT6PXwrnC7o1fB7Yt2UVTmygAnr1JpcXiSdqqeCYRrSAl2JaScxB1PTTTSNKkNcjMevfairWjVOtGc4rcLMddqzOMuKrZmE8quuL4jUx1qgxayNaTYE5WzJcWuG45CLCjYR+tQTcZRv2q1xiFWJE6iqO8xq3HtUSPbEzFj91aThxIQjkGgewmqHCjcxoBP79avsBdlBpsde86zXZQJhbhqMxFGumlw1nMwHKdaS9KwErZYWEi2O+tDmj3rnIUE1Bd7L0q0hjVJbQAdqjqssBRrra1zCoa0AVGjXWjuaXAYUu8E6czWrSthJexHuGKFdowtzQzbM1WeSiOKVSafcTmKIqQK6JrI5FIq0dhIoNEzDpqRaegqKNbrYsxmh8L8R+FdUn5SYI7GvT2S2yAgCRqNq8SQ1oeHcaveVFJJJCqN99AN6KS1aKMGVL0s9AxGMAXU1RcR4vGk1QX8V5iLt3K3NWBUj/AEmhriLc6E3G7Amkyk2VWgzgscx96i3lzbfv9BU23hXf5lyDpsxHedhXY5FQZR7Df996zjStg/U6Rk+Modl3rJsDJrfpaGbMY/KsZxKxkuHuZH1pvj5VJtIPLglCKkwaXRlVB11rQYSxlXXc6n8qpOHIvxAWOm/rWoR1Ou57zTpPdEU/sANrvUnB2MoLddB+dKoPTT9irLKMvpt+dJ8mlGkd48blbK8WiZNCK1NvTGmlRWQ7moqdF1o7DjX0FDJo1q3oY56UG/oaFbYTEJq4wFkIktu3Ltyqv4fbDNJ2GtTLjSZoJ70MhrZVq8GaLcAYSPam4m3lb76CLsV6NHiiMnSuyGNakWhNNvtXGkZ6GyUVqbNccCNPVjSXKREnbUnYUKN7Dm59ancFY/HtFROW4hPSAw3p3CeEFr1tbgyqXUGYmCYjQ6TtXqn8FhLNo5kVVbWPllvKIGXeBPPfTlNGnKWo9j8eJalPo09zhdi7pctK3cgfjFQcXwHCWlJyqgH9Wn79qp08VKoMZp2G2UD1aqjHcZbEOARmj7MnKPzY/dVdSa6MeSCe2DxuJFxsmFTNrGbbfQb6D1J15VV3OE+crcJnSQu8zsWOntIqXxPGrZUZ9MxhUAGY8jAG1EweGYjNcHwk1IDHzt69AOpqdeI3O5u/sMl5yUeOKPH7+5H4hw6xatkraDvH2iWj8B9IrzfifElZit21bEHkuU/QrXoHE/EmGtsoPnRT51BIlRyB3k71WXPENi7eJwlu2CEzeYZ1MEAghl0POB+Wrcrji1GIjHzyu5S/kwVyyBrZYHmVMT9DzqVg3JHP30mOta3G4hglwjDW3NyHB+GJy+X5IEEfMR/m9KzNviWpD2kgzCsgVgP8wAM0rHk/V9qDyR/TXyScNjsu8mNjUj/xM6aCoxw9q6GyMbbiIUklT1iRPT3qsIKHzGZ1B5EetZOCbaOjKkmjTWbgYdaTEPIHKqXA4shpOxH51bMJqPInHRTB2PJhBG9Qrmu9TMTpQ8FZzHXYa0qOlY3t0S8NahdeeppLrU9jJqNcMk0C+Rr+BbtvPbBB1UwfTlUG5bIqdgLoBhtjofyp+MTcRyr1I0zxGV1u7FGbUVHdeRp9okacqxxMTBNvQ2qTeE686Zh8MXuInNmVf+ogbfWhNJPBeHi6WZiVs24zsB5tdAFHUnmdpHWrdLS2M1whLKGQmYl7xA0lV95IgdCRvcYXgtu5cCoM9u3IVFkSVJDM5HLST1npVrxn+DtAs94mB5hZtqQNNmc6D0JNMqMHvf4GQhKUdL/czfDeOWFCm3YYMNfjXLgENOhVRodOxqOeJKT5S124TsBlQegHL1oi4LB4t/7j+IB3nIriPVTpVnwrgVoFgt/PH2Ml1YP9bW0JP3V2J4oybSabDzLNOKUnaQnCsCGcnFM2XIcq2QSytI3AEbEj1YUVbL2MxWybWmhuMA5kgDMsSBEsYH2ajY63jQrLhvh3EG9uw3m7yjBXP41U21x+JBX4Hw0LEyV+GQxyzqxEny776nel5MWSc1KLCxzhCHGSLTDJbW8b9+6bt2IQIgCppyNyNe+Wux1yzclmsvc7tiHn/wBmWncM8KWrXmvC3cc7yWf8wPxq6uZQIS0ijaQFUe1elGGtogcrejN4ZMGrZjgVY9Wd39s5atBZ4uhGRLYtiIhYj2A0o2N4La+Zbh1M7aAHqdvYVnWw1wB2CkhHKFtIkTI9QI96kxeXiyXGSqvkpyePlxpNO/wXjWs32AQBliJUDTkR0Aol7Ai5bPxES4oGq5JgD+mJ06jaqjhvFisSxI5Dl99aGw4cShAMaiZ17CZFXRjjS9KomcpN7Z51xnglhjNhzauclZi1o9MtycyT3kelZ4W2ymxcXLcVvLPc6+adv1r0zj3hVLyXLi+S4vmI2zadZ3/XWvO8UCCLeIzQuivpnXt3U1HOUHLj00UxU4x5dor8PdIOVxBBgz1GlavDtmyx29qp8dhc5SHRnOhZftCPKSOTRofSrrDplETsKj8qk6K/HfJWBxJ1o1ryLtqa60m7nYfjQbl2dTUT+CtKtnFqYomkDa0SyutcaRrqQam27mca7gQaDdIOvSmAlTPKvQTp2eK1Y2+kGh26Pf8AMARUc6U69AVsS7UjheGZmzglVtwxYbgz5Qv9RO3vyovDOFtfMyEtggNcOwPRVGrNHIfWK0SCyH+AhIS2j3SFgsSBktrOxaSWJPU9BSJS7fwUYsXKST1bGjGuVa2zFkfUqGy5j0LRr9dJivT+E+HMK9hECykAkczI+11ryPDXxcbKim43MKJC9BO3vWv8P8RfDXFtuRldZyzOXWBt1htP6TU3ivJ/dHXye752PAvokrXsbp/C1rItm0Fs2N2W2IZuxPKiY3hIW18GwotoOSga9yajcL42zYlbRQm06ErdBkBwdVYcpGx7GtFcsSd9OYr0eKa0jyk/k82xvBDbuIosXGzn/FWCqtGmaNRV9gfDPxVPxYYdYOYHs061qbQY7qFH+9G0AimKNGNJ9nmHiLw5cw8tZJe3zH217wPmH31Q2uI6GVnu09K9Y43hGNl/ghfikeUvtPKecVm8H4au3rCm5/5fECQcjShO0gHQg99e9F+vNKqsnl40W7WjJ4vF2Si5Gyt5ViBDXG38m+UEka9Kr0a4qXQrZC5BMQQrEidYIE5YE6yx7VrMRw+/ZP8A5mGmIaP7rTbeROgMHpUa+tsggi2wI1ACgH1AAqNeDPL62/8Akc/Jjj9NGGW2V8pABGhGkg76xpUrh+MKEVpLvD7BHlw4B/oYr9x0puI8L2dPhXWMgGCsmTpHrNehPLDDFcyGGGWRviLgsT5SWLZGBzZTOkH86x3ifguZM9vVZ8vm1gROk6ctB15Vp08PmJt3lzDkZU8/fZvanHg2II0ey/8A/VZ2I5+tJyY4ZqnCW60hsJyxeiS1ezyZruW4pC5WXWIiRp035+1azCKGAP2TEd+dRPEXhLGIMwsF8pJzIytoTMZVJPpE7UTh14pZUXVZXWVCupUjoYIB2qLyYNRTa2WeNJSk66DY+5JgbD8agzStcnnNMSoiwKg/elSMONdvrQkWjiN50oWzSvZ8rydjoaksmnXn9Kg3PMuan4bEahTV6PGD2tiOVGw+B+IQJgfagxA7HvQPhszLbQSzGAO569h+Rq0vYT4UgP8ALJPLllZieWug9YptScXR0ePJWS7TqxSyhgF1tllAkCfMLYbQED0k7mp5sYRbSGwhufGb4V1Xtk5VW2xfMx0F2ddCxGuXrVN4dQn4rFoVApUFTDeaMg/kaGUyeR7Vc2MbaZjddQFVcjSZzsJm4IIEAsQMwA/uwRFBHSau0U/eqZO8PYVbdpLVseUIN9JMDO7xrMyI50iWhiLl0rByvlLRoFtQhAA/qVoGm+81J8MZSlptWJ80EiCSZzMZPlknKNzANYyzxlrT3sKqB7rX7qsGHS485p5GM3L66U7yuX6a4ozxVcm2arD+JzYvFUPxLcKZnmQDppIgEcuxHOrRPFuYg/xbWzMxdXT0nYisDhcU3xZfKxLQTAE7kz9fYVLuYZLzw2Zhm1IIHlAkmNPQAneBUmPNxjTKsmJuWj2bhPiLOBnytp89shkPfTUVJfitwX1T4Oaw6yL6MDD/AMrpuAeRE1g+C+DrSEsUZCAD5gMvYE666bTzH0t7PFLdkFrRidVQTkYDXY7MddeoNVQyKQlpx7N0SCNRSoABpWb4F4ww+J8ocZxuOY9RNX7YhFBYsAoBJJ2AG9OTswfibCupVgGUjUHavJ/Gfh18KfiWpNonrOX35V6jgsdavqHs3EuKdmVgw9xVZ4ox1q1ZY3ld00VsiZj5jEx0H3VqnxF5MakqPIV4s4iINXt3EEWFvNf8xAOVE1WWygEhST3nTSs9xPCixf8AhsfI0NbbkVPfnVlhbFgLuTOsZTEjbtTM0HliqeiTFJYpO0S8O99Sl4BRAMEaB0ZCNhrMnbtpoaFh8XmZmYBmbXMFhY+bSPLIBy/6TVffvZSkMbYtu1xTsQzKVn+kQW0GhzEnWpmBwocMbbhmcyzZhPLSABU3jeNKGVS1Wx+fyIzx17l3w7GZlYxoBEAmfqeXpzqm47xTJmLgNcAGUE58sjnOk7aUb4Ny3GbbcAHSdprM+LGVLoB+XQk9idTrzr0MkYtcmiKMpdJlXgeL/wASl1rqqSjCYRVYKxgEMoEkEbHSKHct5TG43B6g1G4tw04TOIOW6mu8ghjlJnup/wCoULDY8NbtzoSInow3+hrzMkY54XHs9CMpYZ76LNTpRlQscqio+GMxFWuFt5Ryk7np2ryWqez1I+roztiMpFCFskgKCSdgBJ+grsGhYmNAolmOyjqf051cC02HAfKJYiJ+YgiYCjbqd9wK9HjKrSPIjxumyz4PZbDmGCG+wMbMUEGTmE5QBM6yTpQOLYtMPaS2db91gwDQImAr3PQfKs86ZhsYmEtPiLsG4+ip15hfcAk9orFYLGXLmKW6xzXGuTqfffYAT7VsVyj9l/L/AOiiEUpK/wDxHofhzhT4ebpC3nKv5mUkLOoL8gNhBIHLNvUXi1pn+GbxV7YfObdsQrF9EzFROhkmSNBFXV/AG5YKlkDPaNwLHJSFZXMb6qFGylm160uDW5f+GrL8O0DABMscrHoYAzCTO/SBS8LnOUaf5LMscMITbX477NzwQQJYxlAbYQWMgH/SNh2HSseuF+JxzFou7FQJ6tbWfvNbO3fFsALpJ+7Yb6AQNTz+tVnC8KtvjVm9/wDcIQdzF22FA+pVlPqtetminE8jC6Zkr+HOcwMpBJzSZMxpGo0jp9vnWw8E8EzTcLC3kIMHyn1Bk6bmRH0pvi3Dfw2MZknKzlkZVDFW1zDKdGgk6dCCNQKssLxCymFCIVZlWIZgCx7hobfsNNK8HHJQlUl0e1lg5eqHT2RfFvFrIcWrLDKgO3ynlI5Hof8AissvF2d0GiKEyCOhUsCSdyWkz/VUfizy5K2wEyrrAQzALACSIBG/SKpsSB5QpAMnMSyEf0hQPMCOdOjJc+URP6cnGpEbGGLmZHykHcGD7itH4X8aYwHIXF1QQMr7kEgb/XpyrOXbUGTJ5fLcI7bD9xT+HyjowGxHIj8f3pRvI0m0dDB7M9X8HeLMFne2qLZuZ2zIPKGaSGIOxkg1sm4hbichYeoMV8z8Rug37zJtnYj36+s1ecO8QYzDx5iyxMNy56NvFOU9bEuNOke28V4DhsbbKuusaNEEHsa834hwVsDdC4pm+Ex8l5AIPZpkKR/xQE8e3/L5rlmCJJTMpHQmNJ61ct42tYlDhsUgu2bnlzIDInmNNx2rXO1V0A4RbtqzCeLcVmAFosUny5ok+uUQeUVU2+G4q2ouLqOuoH0JEH/cUTxLwm/hbjID8WzIa3c6p9kzPLY9wa5/E90oLTBltkKGWARIMypiRJiesDlpWxeXW0/kXKENuvwiw4N4wvWXyXcwP8rjT2NWt238a9cxF8f3QVRbmMrMdgP5iOg7TUD+OwWKsi1eL22X5XMFl9NASO2tVHE+D37Kh7dwYi0uoe2TKxrJQ6r61Y5NL5JOCb+P89jU+Jla6IvjzqsaDcD03I5xuR1rzxSULWydAZB9dR7itGnidbij4slh1PdSYPLQH3qq8T2IcXFUhGAKg75WBZJ/0/hUGFSi6kqv4LZ1PS/kl+H+IHPlOogk9o51rrOoJOw/GsFwcsLodFLAL5o5KfU7/pWswWODW2UHzBuhGn1qXy8fq5Iq8SVR4ssbGBRH+GsNbsEFif8A1Lx5t/SgExsNKqeM8VVmJtqbrDQtsvvyHbejXr5OHVDcCs5LXSD54YzAHUiN9AN6z+Ncsy2rQ2gAAyB015knc85qnLLlLiul/myfx8SUeb7KjiuIu3XBuyTso5AdFFabw/hVs3JKBvh5ZHXyydfVtuwqbwngYXJ8QkuZ7xodu5/Op93Di3euLlnNatsoYb5f7p8w11zZZ9aTlzX6EPhBdk65x0hGIUytsBQ2hzNiiyiRoS0Dr8p60/gasLdpmEMC5ynSAXdjJ9G+6oV63bN4+WAvykCBoDqPw9qvMGmdcpEImjGd33A/yjc9YFW+Dijw5r3IfMyycuD9ixDaBlWQDBcyQT6nf86H4im2lvEn/wBHFWLsjTyPNtiexDg/SrG1hz8FlP2IKgdNvvkmkxVpb+HOHbRblvIzTMSdh1aYParGrWyeMqkWeKwa30urchhqp30aDqCNtrZkdK804oj4W5lvy9gxFwDNlkkQ4B5QRIq98M8Uu+fDXWAv2XYPqfMVUFG0BLAhQRII171fcYvWrtg51QuRpIloJAEiOrKa8DKryNSR7mHK4RuLPM73FcNJC3Le+2Uj/uFJdxtpNRctknmCDHsNKnf2heALeFW1dsvIujVTurQJg81PfUVhEwLSRGu8dqZ/SwXuxn9bkl8GkvcXtga3Mw7K35gCqHHcZdiVQG2n/uI7n8hT0we/NevP1pBw+SBrOsQfamQhjg7OlLJkRXWL+RhO3P3n61scDiVuhVaIUTP8w+z7an6Csli8M3ISB7j1FS+A3mDKhka6enMdp/WnzprkiNwd0brh9pRLXT/dqRIGuYmQogCWbcACZrRYRwzKCTYV2FsLb0uGdALt4Am3oPkt9IzTpWRsXviXVVWhVkAg6/8A5HH9TQQDyA0q1sfKUIg5YV0+yR51YjcQcp75Y2rz7p2x9apD+MXGwd65Za2GsoQcmZiwzAHMjMWImdQSQahtgrVxfiYbzruUgZl7Mh5dxWk4/c/irFm8y/3gmxeH9Q29e3aK84OaxehSVIOhB1/f61b9G4kjip6kXOHwmFuH4d60on1UfQjVT7+lUfFMK+AxPwlctbZc1tjuVPIxpP3HSj43jjj/ABLaXJ/0/hz70DivEFxOHCqCHtHOgY5iB9pVfcrzg86ohmtbET8dx17Ge4kga55BGbl3JijccBV3QszBQiiST8gy6TsBJ0pnCfNibXTOD7a/lTeK3c1y4eZJ/GjrVgptNRCcE4p8HMCCQw6A6iY/GrCxdbMLy6EzmE8to23B/Gs4lWF7FoEyBTOYljpvpsZ7DSkzxJu0ux6k0y3uWnxN6ZIB1LHc6/jJ0/2rT4DA27Eqokq6Z2PSCZJ57bdSOtA4euXE+cKA1mywABAgm5768+9X64JrmQrA8uS4dQAysEljt9lT1hp2qKc5LUSpq1bG4a2RzLNnKwBuZBXKOYhcpHU8qrMbeBxFsfKVuMY/obW6pH/S3rmq8OIGHEr8wJV7kwSAMvl6To3rWWFwNii0/KjtI15BZHX5p+tLeOrk+zYz3S6LIz8PXSXJ67gLv2yP99XfC2zAL/MsRMSQTH3xVeMEclkHYoCSI+U6nQmZl2j1PSi8Om3IcagxE7ZgRv8AVTV3+nT04kPnw2pL3NCMaMgJ1MAHuQd55yNKAuLllAgL66AkQY9KrbrSzpOwJH+nf7taNwlc2bMYVfNMaAaA9ySeVemQJkLxZgzbYY21qyJF0Dnb5MP6kk+oPapfh3HrfuWlGWPmkTEDzCZn7RX2qZjeJg5hurArlIEsCIOboN6xWDRsBfCai3dBNhm5EHz255kaEeoqLNgjKSmW48zUWiy8dcXOJxZtr/h2YUAbGNCazPwJusQYynTSddtR0117TRsMTmdzuZ+8+m+lPw6w075fMfXYTHqfo1R5Jbsowq/3JGKw2WSolhAKT0JmD9f9pqkvXiDOxB5bH1XcHuOuxqbi7mUmILGZyyYIzaE9p29KqscxOrCR1A19SPWdopeKNlksnB60I5kkjWd41/4+tDwXluqSdOeo5ggVFgEEgzGm0a6/odulAUnqfeqVDtGPLfaNZwq6bZJG2g07RoO8g/dV6DIzgZYkSNtdpgk7nLPoNJqlsWlGGshRDBQSf/2EEk+hP3DpXoHhjhNo4T+IUllByurxBBEP8oGsZxt0qWScr+wvSl+TKcE4zmuXLR2cQSSD5l1Q6ADlknT5RTPFHDM1oX13BKuOhFQ+A4IJiMVYcifi/DUmc0AuysCYUCMp1O4GhrecCwYxFu7ZaCzqQeX94mkgTpIPsafHvgKyL+5HlN2Lia7jQ9tP2aqsO2VomP3yq4xlhsPfdHU5VnykE6TudpH5VC4rh2jPCjMSIkafQGV7TWwXF18hNcokDhoK4pZ3DfrRHwfkNyfMW8schJg+9NtAytwjVCMw5xyNEbEQmScwGxHvt219qplJ0q+SZLdsq7B1A6kVzmSfWhqac6kbgj1phtbPUfEXDrmH+DfaAoXIwHzC3c8yE6D5TIjlNSeG8cS1duDRrdxYIJiHywjfWEHqq9TUDGcVDg5zIOjAmQM3WdwdfN784yt6FabbTAIjnH8pB+ZY58qhjHaa9im9NMvuMcXa4TBEFdj2Madwai+Hr8NdZZ0QCO7GfxX9Kpr2OzDQ699WB15789+wq78C+Z9ftXbYJPaJ/wC40OWNQbYWNJNHoOKX+9Kxp8vaGbyn3FTeLcOlBfEAMWtn1GqnTlpB/wAoqpw9/M8mZzZTPQKPzUVssYgHD1Q7uc6jTeQAPefei/0+NOxPl7i0ZDC4VnuqQCCQc3PRYBjuRy7ipHwctvKAczufKImASAv6+ldg8TljJ5nbQAb8jGu2upPILUvDYYLcYXINwroQYUDovPUx3MTXrnlo7g+BVM5Yhmy+ZpJK7SF02jn7VF8a4T+MwbroHtL8SwoiVZPNE/zMAwjuOlFwtwLcNsDMGMGCfWfx16VNw+CYnM0W1HmBbbt9a5x1RsXTPHOH8SzqW5xBHft2O9T7b+Ugz5tY5wdN9pg7/wBNVnjXArhcfdW1/guRcTkMr6nToGzj6U6zjdNucDuI2j/fnXk58bTPV8drskXHYkA7gbiN222Op569Iqt4pf5DbYeg9frUh7+We34kfpr9aq7rliO5FdCJ2R8pDkAAA6mfrEfv1rnEfhSlte3/AB+lJOn79TRhrov+D4mUAnzIAI7SY/Ee1ekcBvj/AMKe0h863WIGksoAaAD1BI+leceG7WjPOojr0bpsPK3uK0uFx+VjctaLmYlGDZJ1+UqNBHWdTyFTqUYzafTCyRbiq7IudreMd4U/GUAl1JUOBlDQuxiNuakbHXZYZTZuW7psiCMt3KFUFySUaDBToQTGo3IqjwJNwhsisJzAqGzAjUjMyBY77jqK0trBqyuQSDdAnPcnRSfkGcwASxHTQzpS+TjNMHTiZz+1LgQ8t6xmCkZiGbrqfmOu/Ka89Q50gmFEgaSY5dNJEV7bxe+bvD7XxhIZSEbQORAklZiNudeKYhUS6wRmInZlyn6QzSKsyL3QvG30ypvwjTrqY/c7dfrSY6xlXMmqt7j2o/EreYEjnr36be/3ULCucsHajUvSmDkg7tFUTV7h7Sm0NNeY377cqpriQxHerS05CwdDA/5osvSoGNe5e3BmDTy0+5Tz7/hVNi3Pm7fp+9q6uqXH3RXMBbthpzawPrt13rSeCUAB/wA5Psgrq6t8h+h/sZj7NNgrhzsepP3FhpWu8S4lpwafZOT/ALia6uofE6EeR2UfDLhOIuH+UvH1H+5q0s3zNtuc/hpXV1etido819slcPsqrMY3uLb1/lOpH1gULEXSUV2JaXPlY+SZOscz6zS11MAPNv7XjmuYa4QMxtupgQIV5X/uNZLBtoPT9/lXV1R5j0cHSHPcO/c0JDLV1dSUNiGI3+n3xRFtiP31j866uoGPLnhRjbmv/wAk/Wt14I4al/FLbugm2uVsv2SxUmSOewGtdXVPDeVHZ/pNnxeAlwgDTygcoCsV05QROlYe5imBua/4gtqdAIVgMwWAOTEayYA6CurqGe5/uAvpDeO+JP8AEZBAW3ayoo2A9PoK8otOTmY6mCa6uqr3YqBHxN8lTPb8aTDjQV1dTa9IUyNd/wAT61PvnzrGnlrq6tl7fgSf/9k=" id="75" name="Google Shape;75;p17"/>
          <p:cNvSpPr/>
          <p:nvPr/>
        </p:nvSpPr>
        <p:spPr>
          <a:xfrm>
            <a:off x="2005014" y="-1485900"/>
            <a:ext cx="3171825" cy="37433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descr="http://dic.academic.ru/pictures/enc_colier/ph05884.jpg" id="76" name="Google Shape;76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93034" y="3503277"/>
            <a:ext cx="2627917" cy="310141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://www.hrono.ru/img/portrety/lyudovik16.jpg" id="77" name="Google Shape;77;p1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120336" y="3453144"/>
            <a:ext cx="2316485" cy="32397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ttp://images.myshared.ru/831709/slide_6.jpg" id="82" name="Google Shape;82;p18"/>
          <p:cNvPicPr preferRelativeResize="0"/>
          <p:nvPr/>
        </p:nvPicPr>
        <p:blipFill rotWithShape="1">
          <a:blip r:embed="rId3">
            <a:alphaModFix/>
          </a:blip>
          <a:srcRect b="8647" l="0" r="0" t="0"/>
          <a:stretch/>
        </p:blipFill>
        <p:spPr>
          <a:xfrm>
            <a:off x="4348343" y="3411313"/>
            <a:ext cx="4104456" cy="329371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://coollib.net/i/58/173258/i_020.jpg" id="83" name="Google Shape;83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149" y="116632"/>
            <a:ext cx="4261354" cy="6588398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18"/>
          <p:cNvSpPr/>
          <p:nvPr/>
        </p:nvSpPr>
        <p:spPr>
          <a:xfrm>
            <a:off x="4348343" y="116632"/>
            <a:ext cx="7843657" cy="34163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3600">
                <a:solidFill>
                  <a:srgbClr val="00336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Перечислите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3600">
                <a:solidFill>
                  <a:srgbClr val="00336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основные сословия, существовавшие во Франции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3600">
                <a:solidFill>
                  <a:srgbClr val="00336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в 18 веке.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3600">
                <a:solidFill>
                  <a:srgbClr val="00336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Каковы были взаимоотношения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3600">
                <a:solidFill>
                  <a:srgbClr val="00336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между ними?</a:t>
            </a:r>
            <a:endParaRPr b="1" sz="3600">
              <a:solidFill>
                <a:srgbClr val="003366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8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8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8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84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84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2" presetSubtype="4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9"/>
          <p:cNvSpPr txBox="1"/>
          <p:nvPr/>
        </p:nvSpPr>
        <p:spPr>
          <a:xfrm>
            <a:off x="314225" y="0"/>
            <a:ext cx="113499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3600">
                <a:solidFill>
                  <a:srgbClr val="07070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Особенно тяжёлое положение крестьян</a:t>
            </a:r>
            <a:endParaRPr b="1" sz="3600">
              <a:solidFill>
                <a:srgbClr val="070707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0" name="Google Shape;90;p19"/>
          <p:cNvSpPr txBox="1"/>
          <p:nvPr/>
        </p:nvSpPr>
        <p:spPr>
          <a:xfrm>
            <a:off x="1775520" y="3358734"/>
            <a:ext cx="2279790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Поземельный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налог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государству</a:t>
            </a:r>
            <a:endParaRPr b="1" sz="24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1" name="Google Shape;91;p19"/>
          <p:cNvSpPr txBox="1"/>
          <p:nvPr/>
        </p:nvSpPr>
        <p:spPr>
          <a:xfrm>
            <a:off x="2272803" y="5229201"/>
            <a:ext cx="2069797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Феодальная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рента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хозяину</a:t>
            </a:r>
            <a:endParaRPr b="1" sz="24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2" name="Google Shape;92;p19"/>
          <p:cNvSpPr txBox="1"/>
          <p:nvPr/>
        </p:nvSpPr>
        <p:spPr>
          <a:xfrm>
            <a:off x="7743549" y="5373217"/>
            <a:ext cx="1838965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Церковная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десятина</a:t>
            </a:r>
            <a:endParaRPr b="1" sz="24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3" name="Google Shape;93;p19"/>
          <p:cNvSpPr txBox="1"/>
          <p:nvPr/>
        </p:nvSpPr>
        <p:spPr>
          <a:xfrm>
            <a:off x="8662679" y="3358734"/>
            <a:ext cx="1273105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Налог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на соль</a:t>
            </a:r>
            <a:endParaRPr b="1" sz="24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94" name="Google Shape;94;p19"/>
          <p:cNvCxnSpPr/>
          <p:nvPr/>
        </p:nvCxnSpPr>
        <p:spPr>
          <a:xfrm flipH="1">
            <a:off x="3071664" y="2132856"/>
            <a:ext cx="1368152" cy="936104"/>
          </a:xfrm>
          <a:prstGeom prst="straightConnector1">
            <a:avLst/>
          </a:prstGeom>
          <a:noFill/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med" w="med" type="stealth"/>
          </a:ln>
          <a:effectLst>
            <a:outerShdw blurRad="40000" rotWithShape="0" dir="5400000" dist="20000">
              <a:srgbClr val="000000">
                <a:alpha val="37647"/>
              </a:srgbClr>
            </a:outerShdw>
          </a:effectLst>
        </p:spPr>
      </p:cxnSp>
      <p:cxnSp>
        <p:nvCxnSpPr>
          <p:cNvPr id="95" name="Google Shape;95;p19"/>
          <p:cNvCxnSpPr>
            <a:endCxn id="91" idx="0"/>
          </p:cNvCxnSpPr>
          <p:nvPr/>
        </p:nvCxnSpPr>
        <p:spPr>
          <a:xfrm flipH="1">
            <a:off x="3307701" y="4216101"/>
            <a:ext cx="1132200" cy="1013100"/>
          </a:xfrm>
          <a:prstGeom prst="straightConnector1">
            <a:avLst/>
          </a:prstGeom>
          <a:noFill/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med" w="med" type="stealth"/>
          </a:ln>
          <a:effectLst>
            <a:outerShdw blurRad="40000" rotWithShape="0" dir="5400000" dist="20000">
              <a:srgbClr val="000000">
                <a:alpha val="37647"/>
              </a:srgbClr>
            </a:outerShdw>
          </a:effectLst>
        </p:spPr>
      </p:cxnSp>
      <p:cxnSp>
        <p:nvCxnSpPr>
          <p:cNvPr id="96" name="Google Shape;96;p19"/>
          <p:cNvCxnSpPr/>
          <p:nvPr/>
        </p:nvCxnSpPr>
        <p:spPr>
          <a:xfrm>
            <a:off x="7743196" y="2132856"/>
            <a:ext cx="1161116" cy="936104"/>
          </a:xfrm>
          <a:prstGeom prst="straightConnector1">
            <a:avLst/>
          </a:prstGeom>
          <a:noFill/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med" w="med" type="stealth"/>
          </a:ln>
          <a:effectLst>
            <a:outerShdw blurRad="40000" rotWithShape="0" dir="5400000" dist="20000">
              <a:srgbClr val="000000">
                <a:alpha val="37647"/>
              </a:srgbClr>
            </a:outerShdw>
          </a:effectLst>
        </p:spPr>
      </p:cxnSp>
      <p:cxnSp>
        <p:nvCxnSpPr>
          <p:cNvPr id="97" name="Google Shape;97;p19"/>
          <p:cNvCxnSpPr/>
          <p:nvPr/>
        </p:nvCxnSpPr>
        <p:spPr>
          <a:xfrm>
            <a:off x="7743196" y="4216018"/>
            <a:ext cx="1161116" cy="869166"/>
          </a:xfrm>
          <a:prstGeom prst="straightConnector1">
            <a:avLst/>
          </a:prstGeom>
          <a:noFill/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med" w="med" type="stealth"/>
          </a:ln>
          <a:effectLst>
            <a:outerShdw blurRad="40000" rotWithShape="0" dir="5400000" dist="20000">
              <a:srgbClr val="000000">
                <a:alpha val="37647"/>
              </a:srgbClr>
            </a:outerShdw>
          </a:effectLst>
        </p:spPr>
      </p:cxnSp>
      <p:pic>
        <p:nvPicPr>
          <p:cNvPr id="98" name="Google Shape;98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15875" y="836625"/>
            <a:ext cx="3151250" cy="2984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Google Shape;103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750" y="1684202"/>
            <a:ext cx="12192001" cy="5603674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20"/>
          <p:cNvSpPr/>
          <p:nvPr/>
        </p:nvSpPr>
        <p:spPr>
          <a:xfrm>
            <a:off x="263350" y="0"/>
            <a:ext cx="11593200" cy="168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4900">
                <a:solidFill>
                  <a:srgbClr val="990000"/>
                </a:solidFill>
                <a:latin typeface="Lobster"/>
                <a:ea typeface="Lobster"/>
                <a:cs typeface="Lobster"/>
                <a:sym typeface="Lobster"/>
              </a:rPr>
              <a:t>Какой строй начинал развиваться во Франции в XVIIIв?</a:t>
            </a:r>
            <a:endParaRPr b="1" sz="4900">
              <a:solidFill>
                <a:srgbClr val="990000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1"/>
          <p:cNvSpPr/>
          <p:nvPr/>
        </p:nvSpPr>
        <p:spPr>
          <a:xfrm>
            <a:off x="4277570" y="105312"/>
            <a:ext cx="3135900" cy="13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4000">
                <a:solidFill>
                  <a:schemeClr val="lt2"/>
                </a:solidFill>
                <a:latin typeface="Lobster"/>
                <a:ea typeface="Lobster"/>
                <a:cs typeface="Lobster"/>
                <a:sym typeface="Lobster"/>
              </a:rPr>
              <a:t>Причины революции</a:t>
            </a:r>
            <a:r>
              <a:rPr b="1" i="1" lang="ru-RU" sz="4000">
                <a:solidFill>
                  <a:srgbClr val="6BA42C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endParaRPr/>
          </a:p>
        </p:txBody>
      </p:sp>
      <p:cxnSp>
        <p:nvCxnSpPr>
          <p:cNvPr id="110" name="Google Shape;110;p21"/>
          <p:cNvCxnSpPr/>
          <p:nvPr/>
        </p:nvCxnSpPr>
        <p:spPr>
          <a:xfrm flipH="1">
            <a:off x="3100250" y="1060977"/>
            <a:ext cx="1571700" cy="375300"/>
          </a:xfrm>
          <a:prstGeom prst="straightConnector1">
            <a:avLst/>
          </a:prstGeom>
          <a:noFill/>
          <a:ln cap="flat" cmpd="sng" w="9525">
            <a:solidFill>
              <a:srgbClr val="990000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111" name="Google Shape;111;p21"/>
          <p:cNvCxnSpPr/>
          <p:nvPr/>
        </p:nvCxnSpPr>
        <p:spPr>
          <a:xfrm rot="5400000">
            <a:off x="5703888" y="1713706"/>
            <a:ext cx="785812" cy="1588"/>
          </a:xfrm>
          <a:prstGeom prst="straightConnector1">
            <a:avLst/>
          </a:prstGeom>
          <a:noFill/>
          <a:ln cap="flat" cmpd="sng" w="9525">
            <a:solidFill>
              <a:srgbClr val="990000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112" name="Google Shape;112;p21"/>
          <p:cNvCxnSpPr/>
          <p:nvPr/>
        </p:nvCxnSpPr>
        <p:spPr>
          <a:xfrm>
            <a:off x="7013550" y="1043225"/>
            <a:ext cx="1206600" cy="399900"/>
          </a:xfrm>
          <a:prstGeom prst="straightConnector1">
            <a:avLst/>
          </a:prstGeom>
          <a:noFill/>
          <a:ln cap="flat" cmpd="sng" w="9525">
            <a:solidFill>
              <a:srgbClr val="990000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113" name="Google Shape;113;p21"/>
          <p:cNvSpPr/>
          <p:nvPr/>
        </p:nvSpPr>
        <p:spPr>
          <a:xfrm>
            <a:off x="7627194" y="4393406"/>
            <a:ext cx="428625" cy="357188"/>
          </a:xfrm>
          <a:prstGeom prst="mathPlus">
            <a:avLst>
              <a:gd fmla="val 23520" name="adj1"/>
            </a:avLst>
          </a:prstGeom>
          <a:solidFill>
            <a:schemeClr val="accent1"/>
          </a:solidFill>
          <a:ln cap="flat" cmpd="sng" w="25400">
            <a:solidFill>
              <a:srgbClr val="BA6F2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4" name="Google Shape;114;p21"/>
          <p:cNvSpPr/>
          <p:nvPr/>
        </p:nvSpPr>
        <p:spPr>
          <a:xfrm>
            <a:off x="8024825" y="923775"/>
            <a:ext cx="3135900" cy="67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ru-RU" sz="1800" u="sng">
                <a:solidFill>
                  <a:srgbClr val="66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3. Тяжелое положение крестьян и кризис с/x</a:t>
            </a:r>
            <a:endParaRPr b="1" i="1" sz="1800" u="sng">
              <a:solidFill>
                <a:srgbClr val="66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5" name="Google Shape;115;p21"/>
          <p:cNvSpPr/>
          <p:nvPr/>
        </p:nvSpPr>
        <p:spPr>
          <a:xfrm>
            <a:off x="950525" y="1428752"/>
            <a:ext cx="3143100" cy="234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ru-RU" sz="1800" u="sng">
                <a:solidFill>
                  <a:srgbClr val="66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1. Сохранение старых порядков </a:t>
            </a:r>
            <a:r>
              <a:rPr b="1" lang="ru-RU" sz="2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(королевского абсолютизма и феодально-сословных пережитков)</a:t>
            </a:r>
            <a:r>
              <a:rPr lang="ru-RU" sz="2000">
                <a:solidFill>
                  <a:srgbClr val="003399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            </a:t>
            </a:r>
            <a:r>
              <a:rPr b="1" i="1" lang="ru-RU" sz="2000" u="sng">
                <a:solidFill>
                  <a:srgbClr val="66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вело к застою в стране</a:t>
            </a:r>
            <a:endParaRPr/>
          </a:p>
        </p:txBody>
      </p:sp>
      <p:sp>
        <p:nvSpPr>
          <p:cNvPr id="116" name="Google Shape;116;p21"/>
          <p:cNvSpPr/>
          <p:nvPr/>
        </p:nvSpPr>
        <p:spPr>
          <a:xfrm>
            <a:off x="4386188" y="1987700"/>
            <a:ext cx="3179100" cy="4397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ru-RU" sz="1800" u="sng">
                <a:solidFill>
                  <a:srgbClr val="66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2. Кризис сословного стоя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1800" u="sng">
              <a:solidFill>
                <a:srgbClr val="66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3</a:t>
            </a:r>
            <a:r>
              <a:rPr b="1" baseline="30000" lang="ru-RU" sz="2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е</a:t>
            </a:r>
            <a:r>
              <a:rPr b="1" lang="ru-RU" sz="2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сословие, к которому относились  буржуазия, интеллигенция, крестьяне, рабочие, ремесленники, мелкие торговцы, составлявшие 98 % населения, было ограничено в правах.</a:t>
            </a:r>
            <a:endParaRPr b="1" i="1" sz="2000" u="sng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7" name="Google Shape;117;p21"/>
          <p:cNvSpPr/>
          <p:nvPr/>
        </p:nvSpPr>
        <p:spPr>
          <a:xfrm rot="5400000">
            <a:off x="5970943" y="2885704"/>
            <a:ext cx="285900" cy="142800"/>
          </a:xfrm>
          <a:prstGeom prst="stripedRight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25400">
            <a:solidFill>
              <a:srgbClr val="BA6F2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8" name="Google Shape;118;p21"/>
          <p:cNvSpPr/>
          <p:nvPr/>
        </p:nvSpPr>
        <p:spPr>
          <a:xfrm>
            <a:off x="7857851" y="4042224"/>
            <a:ext cx="2840782" cy="258532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800" u="sng">
                <a:solidFill>
                  <a:srgbClr val="66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4. Субъективный фактор: </a:t>
            </a:r>
            <a:r>
              <a:rPr b="1" lang="ru-RU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распространение идей просветителей, критикующих монархический строй и неравенство ; ненависть всех слоев к абсолютизму</a:t>
            </a:r>
            <a:endParaRPr b="1" i="1" sz="18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descr="F:\картинки по ВФР\Крестьянская семья в годы ВФР.jpg" id="119" name="Google Shape;119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56643" y="1783460"/>
            <a:ext cx="2643188" cy="2071689"/>
          </a:xfrm>
          <a:prstGeom prst="rect">
            <a:avLst/>
          </a:prstGeom>
          <a:noFill/>
          <a:ln cap="flat" cmpd="sng" w="9525">
            <a:solidFill>
              <a:srgbClr val="070707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descr="C:\Documents and Settings\777\Мои документы\Мои рисунки\людовик 16, 33 король франции.jpg" id="120" name="Google Shape;120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14458" y="3841466"/>
            <a:ext cx="2071702" cy="27860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powerpoint-template">
  <a:themeElements>
    <a:clrScheme name="powerpoint-template-24 1">
      <a:dk1>
        <a:srgbClr val="4D4D4D"/>
      </a:dk1>
      <a:lt1>
        <a:srgbClr val="FFFFFF"/>
      </a:lt1>
      <a:dk2>
        <a:srgbClr val="4D4D4D"/>
      </a:dk2>
      <a:lt2>
        <a:srgbClr val="CC0000"/>
      </a:lt2>
      <a:accent1>
        <a:srgbClr val="FF9933"/>
      </a:accent1>
      <a:accent2>
        <a:srgbClr val="009900"/>
      </a:accent2>
      <a:accent3>
        <a:srgbClr val="FFFFFF"/>
      </a:accent3>
      <a:accent4>
        <a:srgbClr val="404040"/>
      </a:accent4>
      <a:accent5>
        <a:srgbClr val="FFCAAD"/>
      </a:accent5>
      <a:accent6>
        <a:srgbClr val="008A00"/>
      </a:accent6>
      <a:hlink>
        <a:srgbClr val="3366FF"/>
      </a:hlink>
      <a:folHlink>
        <a:srgbClr val="DDDDD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