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10"/>
  </p:notesMasterIdLst>
  <p:sldIdLst>
    <p:sldId id="282" r:id="rId2"/>
    <p:sldId id="268" r:id="rId3"/>
    <p:sldId id="270" r:id="rId4"/>
    <p:sldId id="272" r:id="rId5"/>
    <p:sldId id="273" r:id="rId6"/>
    <p:sldId id="279" r:id="rId7"/>
    <p:sldId id="281" r:id="rId8"/>
    <p:sldId id="276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F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>
      <p:cViewPr>
        <p:scale>
          <a:sx n="94" d="100"/>
          <a:sy n="94" d="100"/>
        </p:scale>
        <p:origin x="-93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96129-20F9-441F-B11A-6A3FCECD3D2A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A698C-E083-4DFA-90B4-F36D1C5B6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01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2C67-6A22-4C43-8F45-E55A6469D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EBFB-6152-47F4-97F6-BF8D65274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D841-45D4-40EA-BC49-6F8DF680D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7FCB-7AEF-4EE7-A31C-59780CC7F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5EC4-C7C7-44C9-9336-C9DD280D0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560E-57E9-4A9A-8F3A-DE36499AF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34E-D3E7-40DF-9C24-6C26F442F8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52B0-C53F-4DC4-9D56-6FE9346EE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640B-F712-4DEB-BCFC-11BF51B6B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D367-A7C4-4040-8860-69B3AE687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45FC4-BAA3-4E36-9CDE-7EFF22FFC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8CB87-402F-40BE-B8B6-88C2DC51B1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11"/>
            </a:avLst>
          </a:prstGeom>
          <a:solidFill>
            <a:srgbClr val="C00000">
              <a:alpha val="88000"/>
            </a:srgbClr>
          </a:solidFill>
          <a:ln>
            <a:solidFill>
              <a:srgbClr val="C00000">
                <a:alpha val="93000"/>
              </a:srgbClr>
            </a:solidFill>
          </a:ln>
          <a:scene3d>
            <a:camera prst="orthographicFront"/>
            <a:lightRig rig="threePt" dir="t"/>
          </a:scene3d>
          <a:sp3d>
            <a:bevelT prst="relaxedInset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advClick="0"/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2C67-6A22-4C43-8F45-E55A6469D4B6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6632"/>
            <a:ext cx="6454588" cy="6858000"/>
          </a:xfrm>
          <a:prstGeom prst="ellipse">
            <a:avLst/>
          </a:prstGeom>
          <a:ln w="38100">
            <a:solidFill>
              <a:schemeClr val="tx2"/>
            </a:solidFill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06356251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2C67-6A22-4C43-8F45-E55A6469D4B6}" type="slidenum">
              <a:rPr lang="ru-RU" b="1" smtClean="0">
                <a:solidFill>
                  <a:schemeClr val="tx1"/>
                </a:solidFill>
                <a:latin typeface="+mj-lt"/>
              </a:rPr>
              <a:pPr/>
              <a:t>2</a:t>
            </a:fld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906436"/>
              </p:ext>
            </p:extLst>
          </p:nvPr>
        </p:nvGraphicFramePr>
        <p:xfrm>
          <a:off x="1172090" y="908720"/>
          <a:ext cx="7743310" cy="5211008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35865"/>
                <a:gridCol w="311717"/>
                <a:gridCol w="6867368"/>
                <a:gridCol w="145222"/>
                <a:gridCol w="283138"/>
              </a:tblGrid>
              <a:tr h="171654">
                <a:tc rowSpan="16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Внутренняя политика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ru-RU" sz="1100" b="1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/>
                </a:tc>
                <a:tc rowSpan="1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ru-RU" sz="11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/>
                </a:tc>
                <a:tc rowSpan="16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Внешняя политика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 vert="vert"/>
                </a:tc>
              </a:tr>
              <a:tr h="171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1413 г. – </a:t>
                      </a:r>
                      <a:r>
                        <a:rPr lang="ru-RU" sz="1800" dirty="0" err="1">
                          <a:effectLst/>
                          <a:latin typeface="Century Gothic" panose="020B0502020202020204" pitchFamily="34" charset="0"/>
                        </a:rPr>
                        <a:t>Городельская</a:t>
                      </a: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 уния.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b="0" dirty="0" smtClean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В 1398 г. добился признания своей власти над Новгородом.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1398 г. – </a:t>
                      </a:r>
                      <a:r>
                        <a:rPr lang="ru-RU" sz="1800" dirty="0" err="1">
                          <a:effectLst/>
                          <a:latin typeface="Century Gothic" panose="020B0502020202020204" pitchFamily="34" charset="0"/>
                        </a:rPr>
                        <a:t>Салинское</a:t>
                      </a: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 соглашение с Тевтонским орденом.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1399 г. - поражение на р. </a:t>
                      </a:r>
                      <a:r>
                        <a:rPr lang="ru-RU" sz="1800" dirty="0" err="1">
                          <a:effectLst/>
                          <a:latin typeface="Century Gothic" panose="020B0502020202020204" pitchFamily="34" charset="0"/>
                        </a:rPr>
                        <a:t>Ворскле</a:t>
                      </a: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 с татарами.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1401 г. – </a:t>
                      </a:r>
                      <a:r>
                        <a:rPr lang="ru-RU" sz="1800" dirty="0" err="1">
                          <a:effectLst/>
                          <a:latin typeface="Century Gothic" panose="020B0502020202020204" pitchFamily="34" charset="0"/>
                        </a:rPr>
                        <a:t>Виленско-Радомская</a:t>
                      </a: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 уния (союз ВКЛ и Польши против немецкой агрессии).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b="0" dirty="0" smtClean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1392 г. – Островское соглашение.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b="0" dirty="0" smtClean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Присоединены земли в низовьях Днепра.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Опирался на мелких и средних феодалов.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b="0" dirty="0" smtClean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9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Расширил границы ВКЛ от Балтийского до Чёрного морей, от низовьев Западного Буга до р. Угра. 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Ввёл систему наместничества.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b="0" dirty="0" smtClean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«Великая война» (1409 - 1911). Вернул </a:t>
                      </a:r>
                      <a:r>
                        <a:rPr lang="ru-RU" sz="1800" dirty="0" err="1">
                          <a:effectLst/>
                          <a:latin typeface="Century Gothic" panose="020B0502020202020204" pitchFamily="34" charset="0"/>
                        </a:rPr>
                        <a:t>Жемайтию</a:t>
                      </a: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Подчинил Тверь и Псков.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Распространил влияние на Москву.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Вмешивался в династическую борьбу в Золотой Орде.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b="0" dirty="0" smtClean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Поддержал гуситов в Чехии.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28606" y="116632"/>
            <a:ext cx="7590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/>
            <a:r>
              <a:rPr lang="ru-RU" sz="28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Внутренняя и внешняя политика </a:t>
            </a:r>
            <a:r>
              <a:rPr lang="ru-RU" sz="2800" b="1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Витовта</a:t>
            </a:r>
            <a:endParaRPr lang="ru-RU" sz="4400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6273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2C67-6A22-4C43-8F45-E55A6469D4B6}" type="slidenum">
              <a:rPr lang="ru-RU" b="1" smtClean="0">
                <a:solidFill>
                  <a:schemeClr val="tx1"/>
                </a:solidFill>
                <a:latin typeface="+mj-lt"/>
              </a:rPr>
              <a:pPr/>
              <a:t>3</a:t>
            </a:fld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260648"/>
            <a:ext cx="3960440" cy="3333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1385 г. –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Кревская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уния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1350" y="1332000"/>
            <a:ext cx="7128792" cy="3714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Восстание на белорусских землях </a:t>
            </a:r>
            <a:endParaRPr lang="ru-RU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463178" y="738225"/>
            <a:ext cx="252568" cy="502064"/>
          </a:xfrm>
          <a:prstGeom prst="downArrow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463178" y="1852822"/>
            <a:ext cx="252568" cy="712081"/>
          </a:xfrm>
          <a:prstGeom prst="downArrow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83569" y="3200399"/>
            <a:ext cx="2189064" cy="145273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Андрей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Полоцкий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4" y="2840908"/>
            <a:ext cx="1402830" cy="1524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Пользователь\Desktop\Витовт\Витовт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500067"/>
            <a:ext cx="1738063" cy="18650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2927424" y="3432585"/>
            <a:ext cx="903633" cy="78850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" name="Прямая со стрелкой 10"/>
          <p:cNvCxnSpPr/>
          <p:nvPr/>
        </p:nvCxnSpPr>
        <p:spPr>
          <a:xfrm flipH="1">
            <a:off x="5940165" y="3279873"/>
            <a:ext cx="936091" cy="77475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" name="Прямая со стрелкой 11"/>
          <p:cNvCxnSpPr/>
          <p:nvPr/>
        </p:nvCxnSpPr>
        <p:spPr>
          <a:xfrm>
            <a:off x="3006777" y="3306019"/>
            <a:ext cx="824280" cy="915069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Прямая со стрелкой 12"/>
          <p:cNvCxnSpPr/>
          <p:nvPr/>
        </p:nvCxnSpPr>
        <p:spPr>
          <a:xfrm>
            <a:off x="5940165" y="3279873"/>
            <a:ext cx="1070235" cy="77475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4" name="Правая фигурная скобка 13"/>
          <p:cNvSpPr/>
          <p:nvPr/>
        </p:nvSpPr>
        <p:spPr>
          <a:xfrm rot="5400000">
            <a:off x="5938482" y="3087897"/>
            <a:ext cx="521534" cy="3381374"/>
          </a:xfrm>
          <a:prstGeom prst="rightBrace">
            <a:avLst>
              <a:gd name="adj1" fmla="val 8333"/>
              <a:gd name="adj2" fmla="val 47338"/>
            </a:avLst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5502537"/>
            <a:ext cx="6863680" cy="5907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1392 г. –  Островское соглашение</a:t>
            </a:r>
            <a:endParaRPr lang="ru-RU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3566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2C67-6A22-4C43-8F45-E55A6469D4B6}" type="slidenum">
              <a:rPr lang="ru-RU" b="1" smtClean="0">
                <a:solidFill>
                  <a:schemeClr val="tx1"/>
                </a:solidFill>
                <a:latin typeface="+mj-lt"/>
              </a:rPr>
              <a:pPr/>
              <a:t>4</a:t>
            </a:fld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859628"/>
              </p:ext>
            </p:extLst>
          </p:nvPr>
        </p:nvGraphicFramePr>
        <p:xfrm>
          <a:off x="683568" y="836712"/>
          <a:ext cx="8231832" cy="5076736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119600"/>
                <a:gridCol w="1872753"/>
                <a:gridCol w="5239479"/>
              </a:tblGrid>
              <a:tr h="3714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entury Gothic" panose="020B0502020202020204" pitchFamily="34" charset="0"/>
                        </a:rPr>
                        <a:t>Год  </a:t>
                      </a:r>
                      <a:endParaRPr lang="ru-RU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entury Gothic" panose="020B0502020202020204" pitchFamily="34" charset="0"/>
                        </a:rPr>
                        <a:t>Уния </a:t>
                      </a:r>
                      <a:endParaRPr lang="ru-RU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entury Gothic" panose="020B0502020202020204" pitchFamily="34" charset="0"/>
                        </a:rPr>
                        <a:t> Последствия</a:t>
                      </a:r>
                      <a:endParaRPr lang="ru-RU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694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entury Gothic" panose="020B0502020202020204" pitchFamily="34" charset="0"/>
                        </a:rPr>
                        <a:t>1385 г. </a:t>
                      </a:r>
                      <a:endParaRPr lang="ru-RU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Century Gothic" panose="020B0502020202020204" pitchFamily="34" charset="0"/>
                        </a:rPr>
                        <a:t>Кревская</a:t>
                      </a:r>
                      <a:r>
                        <a:rPr lang="ru-RU" sz="2000" b="1" dirty="0">
                          <a:effectLst/>
                          <a:latin typeface="Century Gothic" panose="020B0502020202020204" pitchFamily="34" charset="0"/>
                        </a:rPr>
                        <a:t> уния</a:t>
                      </a:r>
                      <a:endParaRPr lang="ru-RU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entury Gothic" panose="020B0502020202020204" pitchFamily="34" charset="0"/>
                        </a:rPr>
                        <a:t>Укрепление обороноспособности ВКЛ и Польши. Недовольство православного населения ВКЛ </a:t>
                      </a:r>
                      <a:r>
                        <a:rPr lang="ru-RU" sz="2000" b="1" dirty="0" err="1">
                          <a:effectLst/>
                          <a:latin typeface="Century Gothic" panose="020B0502020202020204" pitchFamily="34" charset="0"/>
                        </a:rPr>
                        <a:t>окатоличиванием</a:t>
                      </a:r>
                      <a:r>
                        <a:rPr lang="ru-RU" sz="2000" b="1" dirty="0">
                          <a:effectLst/>
                          <a:latin typeface="Century Gothic" panose="020B0502020202020204" pitchFamily="34" charset="0"/>
                        </a:rPr>
                        <a:t>. Угроза потери самостоятельности ВКЛ.</a:t>
                      </a:r>
                      <a:endParaRPr lang="ru-RU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694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entury Gothic" panose="020B0502020202020204" pitchFamily="34" charset="0"/>
                        </a:rPr>
                        <a:t>1401 г. </a:t>
                      </a:r>
                      <a:endParaRPr lang="ru-RU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Century Gothic" panose="020B0502020202020204" pitchFamily="34" charset="0"/>
                        </a:rPr>
                        <a:t>Виленско-Радомская</a:t>
                      </a:r>
                      <a:r>
                        <a:rPr lang="ru-RU" sz="2000" b="1" dirty="0">
                          <a:effectLst/>
                          <a:latin typeface="Century Gothic" panose="020B0502020202020204" pitchFamily="34" charset="0"/>
                        </a:rPr>
                        <a:t> уния</a:t>
                      </a:r>
                      <a:endParaRPr lang="ru-RU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entury Gothic" panose="020B0502020202020204" pitchFamily="34" charset="0"/>
                        </a:rPr>
                        <a:t>Государственный и политический союз ВКЛ и Польши против агрессии крестоносцев.</a:t>
                      </a:r>
                      <a:endParaRPr lang="ru-RU" sz="1600" b="1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Century Gothic" panose="020B0502020202020204" pitchFamily="34" charset="0"/>
                        </a:rPr>
                        <a:t>Витовт</a:t>
                      </a:r>
                      <a:r>
                        <a:rPr lang="ru-RU" sz="2000" b="1" dirty="0">
                          <a:effectLst/>
                          <a:latin typeface="Century Gothic" panose="020B0502020202020204" pitchFamily="34" charset="0"/>
                        </a:rPr>
                        <a:t> официально приобрёл титул великого князя, стал пожизненным </a:t>
                      </a:r>
                      <a:r>
                        <a:rPr lang="ru-RU" sz="2000" b="1" dirty="0" err="1">
                          <a:effectLst/>
                          <a:latin typeface="Century Gothic" panose="020B0502020202020204" pitchFamily="34" charset="0"/>
                        </a:rPr>
                        <a:t>господарём</a:t>
                      </a:r>
                      <a:r>
                        <a:rPr lang="ru-RU" sz="2000" b="1" dirty="0"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lang="ru-RU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70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entury Gothic" panose="020B0502020202020204" pitchFamily="34" charset="0"/>
                        </a:rPr>
                        <a:t>1413 г.</a:t>
                      </a:r>
                      <a:endParaRPr lang="ru-RU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  <a:latin typeface="Century Gothic" panose="020B0502020202020204" pitchFamily="34" charset="0"/>
                        </a:rPr>
                        <a:t>Городель-ская</a:t>
                      </a:r>
                      <a:r>
                        <a:rPr lang="ru-RU" sz="2000" b="1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000" b="1" dirty="0">
                          <a:effectLst/>
                          <a:latin typeface="Century Gothic" panose="020B0502020202020204" pitchFamily="34" charset="0"/>
                        </a:rPr>
                        <a:t>уния</a:t>
                      </a:r>
                      <a:endParaRPr lang="ru-RU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entury Gothic" panose="020B0502020202020204" pitchFamily="34" charset="0"/>
                        </a:rPr>
                        <a:t>Сохранение обособленности ВКЛ.</a:t>
                      </a:r>
                      <a:endParaRPr lang="ru-RU" sz="1600" b="1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entury Gothic" panose="020B0502020202020204" pitchFamily="34" charset="0"/>
                        </a:rPr>
                        <a:t>Высшие посты в государстве могли занимать только католики.</a:t>
                      </a:r>
                      <a:endParaRPr lang="ru-RU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34960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2C67-6A22-4C43-8F45-E55A6469D4B6}" type="slidenum">
              <a:rPr lang="ru-RU" b="1" smtClean="0">
                <a:solidFill>
                  <a:schemeClr val="tx1"/>
                </a:solidFill>
                <a:latin typeface="+mj-lt"/>
              </a:rPr>
              <a:pPr/>
              <a:t>5</a:t>
            </a:fld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9" b="2738"/>
          <a:stretch/>
        </p:blipFill>
        <p:spPr>
          <a:xfrm>
            <a:off x="700943" y="2428627"/>
            <a:ext cx="3222986" cy="440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923929" y="5244405"/>
            <a:ext cx="336983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/>
            <a:r>
              <a:rPr lang="ru-RU" sz="2800" b="1" dirty="0" smtClean="0">
                <a:solidFill>
                  <a:srgbClr val="0000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Литвины </a:t>
            </a:r>
          </a:p>
          <a:p>
            <a:pPr lvl="0" eaLnBrk="1" hangingPunct="1"/>
            <a:r>
              <a:rPr lang="ru-RU" sz="28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принимают </a:t>
            </a:r>
          </a:p>
          <a:p>
            <a:pPr lvl="0" eaLnBrk="1" hangingPunct="1"/>
            <a:r>
              <a:rPr lang="ru-RU" sz="28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гербы от поляков</a:t>
            </a:r>
            <a:endParaRPr lang="ru-RU" sz="4400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022" y="34697"/>
            <a:ext cx="5167825" cy="400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106588" y="328241"/>
            <a:ext cx="285526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eaLnBrk="1" hangingPunct="1"/>
            <a:r>
              <a:rPr lang="ru-RU" sz="2800" b="1" dirty="0" smtClean="0">
                <a:solidFill>
                  <a:srgbClr val="0000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Грамота </a:t>
            </a:r>
          </a:p>
          <a:p>
            <a:pPr lvl="0" algn="r" eaLnBrk="1" hangingPunct="1"/>
            <a:r>
              <a:rPr lang="ru-RU" sz="2800" b="1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Городельской</a:t>
            </a:r>
            <a:r>
              <a:rPr lang="ru-RU" sz="28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r" eaLnBrk="1" hangingPunct="1"/>
            <a:r>
              <a:rPr lang="ru-RU" sz="28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унии</a:t>
            </a:r>
            <a:endParaRPr lang="ru-RU" sz="4400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7087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2C67-6A22-4C43-8F45-E55A6469D4B6}" type="slidenum">
              <a:rPr lang="ru-RU" b="1" smtClean="0">
                <a:solidFill>
                  <a:schemeClr val="tx1"/>
                </a:solidFill>
                <a:latin typeface="+mj-lt"/>
              </a:rPr>
              <a:pPr/>
              <a:t>6</a:t>
            </a:fld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1"/>
          <a:stretch/>
        </p:blipFill>
        <p:spPr>
          <a:xfrm>
            <a:off x="818064" y="620688"/>
            <a:ext cx="8097336" cy="6084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6418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2C67-6A22-4C43-8F45-E55A6469D4B6}" type="slidenum">
              <a:rPr lang="ru-RU" b="1" smtClean="0">
                <a:solidFill>
                  <a:schemeClr val="tx1"/>
                </a:solidFill>
                <a:latin typeface="+mj-lt"/>
              </a:rPr>
              <a:pPr/>
              <a:t>7</a:t>
            </a:fld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4523284" cy="6447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551379" y="4365104"/>
            <a:ext cx="36102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/>
            <a:r>
              <a:rPr lang="ru-RU" sz="2800" b="1" dirty="0" smtClean="0">
                <a:solidFill>
                  <a:srgbClr val="0000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Каунас (Литва), </a:t>
            </a:r>
          </a:p>
          <a:p>
            <a:pPr lvl="0" algn="ctr" eaLnBrk="1" hangingPunct="1"/>
            <a:r>
              <a:rPr lang="ru-RU" sz="28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бульвар Свободы</a:t>
            </a:r>
            <a:endParaRPr lang="ru-RU" sz="4400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1461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2C67-6A22-4C43-8F45-E55A6469D4B6}" type="slidenum">
              <a:rPr lang="ru-RU" b="1" smtClean="0">
                <a:solidFill>
                  <a:schemeClr val="tx1"/>
                </a:solidFill>
                <a:latin typeface="+mj-lt"/>
              </a:rPr>
              <a:pPr/>
              <a:t>8</a:t>
            </a:fld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9972" r="30638" b="18325"/>
          <a:stretch/>
        </p:blipFill>
        <p:spPr>
          <a:xfrm>
            <a:off x="827583" y="213802"/>
            <a:ext cx="3816677" cy="20630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7780" t="11694" r="28839" b="11694"/>
          <a:stretch/>
        </p:blipFill>
        <p:spPr>
          <a:xfrm>
            <a:off x="4776325" y="1700808"/>
            <a:ext cx="4271392" cy="25003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4336" r="24876" b="14856"/>
          <a:stretch/>
        </p:blipFill>
        <p:spPr>
          <a:xfrm>
            <a:off x="702034" y="4563062"/>
            <a:ext cx="4734062" cy="213117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429895" y="312740"/>
            <a:ext cx="1721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/>
            <a:r>
              <a:rPr lang="ru-RU" sz="2800" b="1" dirty="0" smtClean="0">
                <a:solidFill>
                  <a:srgbClr val="0000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800" b="1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Витовт</a:t>
            </a:r>
            <a:endParaRPr lang="ru-RU" sz="4400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71119" y="2701338"/>
            <a:ext cx="1888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/>
            <a:r>
              <a:rPr lang="ru-RU" sz="2800" b="1" dirty="0" smtClean="0">
                <a:solidFill>
                  <a:srgbClr val="0000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800" b="1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Бирута</a:t>
            </a:r>
            <a:endParaRPr lang="ru-RU" sz="4400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63003" y="5278029"/>
            <a:ext cx="2382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/>
            <a:r>
              <a:rPr lang="ru-RU" sz="2800" b="1" dirty="0" smtClean="0">
                <a:solidFill>
                  <a:srgbClr val="0000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800" b="1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Тохтамыш</a:t>
            </a:r>
            <a:endParaRPr lang="ru-RU" sz="4400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057" name="Рисунок 34" descr="ре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87013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Шаблон Картинная галерея Экра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Тестовое задание Начало ВКЛ</Template>
  <TotalTime>175</TotalTime>
  <Words>263</Words>
  <Application>Microsoft Office PowerPoint</Application>
  <PresentationFormat>Экран (4:3)</PresentationFormat>
  <Paragraphs>75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Шаблон Картинная галерея Экран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Ала</cp:lastModifiedBy>
  <cp:revision>23</cp:revision>
  <cp:lastPrinted>1601-01-01T00:00:00Z</cp:lastPrinted>
  <dcterms:created xsi:type="dcterms:W3CDTF">2017-04-26T18:59:16Z</dcterms:created>
  <dcterms:modified xsi:type="dcterms:W3CDTF">2020-04-27T13:41:07Z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