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</p:sldIdLst>
  <p:sldSz cy="5143500" cx="9144000"/>
  <p:notesSz cx="6858000" cy="9144000"/>
  <p:embeddedFontLst>
    <p:embeddedFont>
      <p:font typeface="Lobster"/>
      <p:regular r:id="rId51"/>
    </p:embeddedFont>
    <p:embeddedFont>
      <p:font typeface="Century Gothic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obster-regular.fntdata"/><Relationship Id="rId50" Type="http://schemas.openxmlformats.org/officeDocument/2006/relationships/slide" Target="slides/slide44.xml"/><Relationship Id="rId53" Type="http://schemas.openxmlformats.org/officeDocument/2006/relationships/font" Target="fonts/CenturyGothic-bold.fntdata"/><Relationship Id="rId52" Type="http://schemas.openxmlformats.org/officeDocument/2006/relationships/font" Target="fonts/CenturyGothic-regular.fntdata"/><Relationship Id="rId11" Type="http://schemas.openxmlformats.org/officeDocument/2006/relationships/slide" Target="slides/slide5.xml"/><Relationship Id="rId55" Type="http://schemas.openxmlformats.org/officeDocument/2006/relationships/font" Target="fonts/CenturyGothic-boldItalic.fntdata"/><Relationship Id="rId10" Type="http://schemas.openxmlformats.org/officeDocument/2006/relationships/slide" Target="slides/slide4.xml"/><Relationship Id="rId54" Type="http://schemas.openxmlformats.org/officeDocument/2006/relationships/font" Target="fonts/CenturyGothic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f5c7f2f00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0f5c7f2f00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0f5c7f2f00_2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10f5c7f2f00_2_1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f5c7f2f00_2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10f5c7f2f00_2_1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f5c7f2f00_2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10f5c7f2f00_2_1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f5c7f2f00_2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10f5c7f2f00_2_1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0f5c7f2f00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10f5c7f2f00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0f5c7f2f00_2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10f5c7f2f00_2_1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0f5c7f2f00_2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10f5c7f2f00_2_1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0f5c7f2f00_2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10f5c7f2f00_2_1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0f5c7f2f00_2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10f5c7f2f00_2_1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f5c7f2f00_2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10f5c7f2f00_2_2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f5c7f2f00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10f5c7f2f00_2_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0f5c7f2f00_2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10f5c7f2f00_2_2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0f5c7f2f00_2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10f5c7f2f00_2_2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0f5c7f2f00_2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10f5c7f2f00_2_2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0f5c7f2f00_2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10f5c7f2f00_2_2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0f5c7f2f00_2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10f5c7f2f00_2_2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f5c7f2f00_2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10f5c7f2f00_2_2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f5c7f2f00_2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10f5c7f2f00_2_2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0f5c7f2f00_2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10f5c7f2f00_2_2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0f5c7f2f00_2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10f5c7f2f00_2_2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0f5c7f2f00_2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10f5c7f2f00_2_2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f5c7f2f00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10f5c7f2f00_2_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0f5c7f2f00_2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10f5c7f2f00_2_2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0f5c7f2f00_2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10f5c7f2f00_2_2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0f5c7f2f00_2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10f5c7f2f00_2_2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5c7f2f00_2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10f5c7f2f00_2_2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0f5c7f2f00_2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10f5c7f2f00_2_2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0f5c7f2f00_2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10f5c7f2f00_2_2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0f5c7f2f00_2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10f5c7f2f00_2_2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0f5c7f2f00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10f5c7f2f00_2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0f5c7f2f00_2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10f5c7f2f00_2_3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f5c7f2f00_2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10f5c7f2f00_2_3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f5c7f2f00_2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10f5c7f2f00_2_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0f5c7f2f00_2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10f5c7f2f00_2_3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0f5c7f2f00_2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10f5c7f2f00_2_3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0f5c7f2f00_2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10f5c7f2f00_2_3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0f5c7f2f00_2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10f5c7f2f00_2_3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0f5c7f2f00_2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10f5c7f2f00_2_3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f5c7f2f00_2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10f5c7f2f00_2_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f5c7f2f00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10f5c7f2f00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f5c7f2f00_2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10f5c7f2f00_2_1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f5c7f2f00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10f5c7f2f00_2_1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0f5c7f2f00_2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10f5c7f2f00_2_1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722313" y="3305177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sz="2300" cap="none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457200" y="1200152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2984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4648200" y="1200152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2984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2984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2984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457201" y="204788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1"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2984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457201" y="1076327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1"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874764" y="-1217412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463778" y="1371603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272778" y="-609597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b="0" i="0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1.jpg"/><Relationship Id="rId5" Type="http://schemas.openxmlformats.org/officeDocument/2006/relationships/image" Target="../media/image7.png"/><Relationship Id="rId6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Relationship Id="rId4" Type="http://schemas.openxmlformats.org/officeDocument/2006/relationships/image" Target="../media/image2.jpg"/><Relationship Id="rId5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8.jpg"/><Relationship Id="rId5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Relationship Id="rId5" Type="http://schemas.openxmlformats.org/officeDocument/2006/relationships/image" Target="../media/image29.jpg"/><Relationship Id="rId6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Relationship Id="rId4" Type="http://schemas.openxmlformats.org/officeDocument/2006/relationships/image" Target="../media/image3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hyperlink" Target="about:blank" TargetMode="External"/><Relationship Id="rId4" Type="http://schemas.openxmlformats.org/officeDocument/2006/relationships/image" Target="../media/image40.jpg"/><Relationship Id="rId5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jpg"/><Relationship Id="rId4" Type="http://schemas.openxmlformats.org/officeDocument/2006/relationships/image" Target="../media/image6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7.png"/><Relationship Id="rId4" Type="http://schemas.openxmlformats.org/officeDocument/2006/relationships/image" Target="../media/image62.png"/><Relationship Id="rId5" Type="http://schemas.openxmlformats.org/officeDocument/2006/relationships/image" Target="../media/image5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png"/><Relationship Id="rId4" Type="http://schemas.openxmlformats.org/officeDocument/2006/relationships/image" Target="../media/image59.png"/><Relationship Id="rId5" Type="http://schemas.openxmlformats.org/officeDocument/2006/relationships/image" Target="../media/image5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9.jpg"/><Relationship Id="rId4" Type="http://schemas.openxmlformats.org/officeDocument/2006/relationships/image" Target="../media/image66.png"/><Relationship Id="rId5" Type="http://schemas.openxmlformats.org/officeDocument/2006/relationships/image" Target="../media/image5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0.jpg"/><Relationship Id="rId4" Type="http://schemas.openxmlformats.org/officeDocument/2006/relationships/hyperlink" Target="https://sheba.spb.ru/go/mz/kl/Glinka-UvertiuraKOpere-ruslanILiudmila.mp3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521550" y="528883"/>
            <a:ext cx="8208912" cy="343940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Государственное учреждение образования</a:t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«Гимназия №2 г. Солигорска»</a:t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ru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ru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ru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Людмила Антоновна Ларчик</a:t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Учитель истории и обществоведения высшей квалификационной категории</a:t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ru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ru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ru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Урок Всемирной истории в 8 классе</a:t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Тема урока : «Наука и культура России</a:t>
            </a:r>
            <a:endParaRPr b="1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первой половине XIX века»</a:t>
            </a:r>
            <a:endParaRPr b="0" i="0" sz="1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/>
          <p:nvPr/>
        </p:nvSpPr>
        <p:spPr>
          <a:xfrm>
            <a:off x="3491880" y="1005576"/>
            <a:ext cx="4698522" cy="21467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Н.И.Пирогов впервые провёл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операцию под наркозом на поле боя и предложил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неподвижную гипсовую повязку.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:\Documents and Settings\Иван\Мои документы\Мои рисунки\0Repin_PtPirogovaGTG.jpg" id="188" name="Google Shape;18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14" y="141480"/>
            <a:ext cx="3019128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4"/>
          <p:cNvSpPr txBox="1"/>
          <p:nvPr/>
        </p:nvSpPr>
        <p:spPr>
          <a:xfrm>
            <a:off x="737574" y="4083918"/>
            <a:ext cx="1573364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Н.И.Пирогов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/>
        </p:nvSpPr>
        <p:spPr>
          <a:xfrm>
            <a:off x="390637" y="46763"/>
            <a:ext cx="8553372" cy="13619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Н.М.Карамзин и С.М.Соловьев создали значительные труды в области исторической науки: 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«История государства Российского» в 12 томах - Н.М.Карамзин; «История России с древнейших времен» - С.М.Соловьев. </a:t>
            </a:r>
            <a:endParaRPr sz="1100"/>
          </a:p>
        </p:txBody>
      </p:sp>
      <p:pic>
        <p:nvPicPr>
          <p:cNvPr descr="karamzin" id="195" name="Google Shape;19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114" y="1329611"/>
            <a:ext cx="2412245" cy="2957338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6" name="Google Shape;196;p35"/>
          <p:cNvSpPr txBox="1"/>
          <p:nvPr/>
        </p:nvSpPr>
        <p:spPr>
          <a:xfrm>
            <a:off x="467544" y="4291544"/>
            <a:ext cx="1854642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Н.М.Карамзин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0b2d0bbd0b0d0b4d0b8d0bcd0b8d180-d181d0bed0bbd0bed0b2d18cd0b5d0b22" id="197" name="Google Shape;19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477390" y="1408674"/>
            <a:ext cx="2241734" cy="287827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8" name="Google Shape;198;p35"/>
          <p:cNvSpPr txBox="1"/>
          <p:nvPr/>
        </p:nvSpPr>
        <p:spPr>
          <a:xfrm>
            <a:off x="6635846" y="4467489"/>
            <a:ext cx="1766541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С.М.Соловьев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35"/>
          <p:cNvPicPr preferRelativeResize="0"/>
          <p:nvPr/>
        </p:nvPicPr>
        <p:blipFill rotWithShape="1">
          <a:blip r:embed="rId5">
            <a:alphaModFix/>
          </a:blip>
          <a:srcRect b="11801" l="16813" r="16983" t="7349"/>
          <a:stretch/>
        </p:blipFill>
        <p:spPr>
          <a:xfrm>
            <a:off x="2787742" y="1917338"/>
            <a:ext cx="1612047" cy="197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37384" y="1917338"/>
            <a:ext cx="1527348" cy="1970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4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/>
        </p:nvSpPr>
        <p:spPr>
          <a:xfrm>
            <a:off x="305526" y="87474"/>
            <a:ext cx="8586954" cy="19620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1803 г.</a:t>
            </a:r>
            <a:r>
              <a:rPr b="1" lang="r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И.Ф.Крузенштерн и Ю.Ф.Лисянский на кораблях «Надежда» и «Нева» совершили первою кругосветную экспедицию для исследования северной части Тихого океана; сведения, собранные этой экспедицией легли в основу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«Атласа Южных морей»; </a:t>
            </a:r>
            <a:endParaRPr sz="1100"/>
          </a:p>
        </p:txBody>
      </p:sp>
      <p:pic>
        <p:nvPicPr>
          <p:cNvPr descr="kruzenshtern" id="206" name="Google Shape;20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275" y="1869672"/>
            <a:ext cx="2572867" cy="275057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6"/>
          <p:cNvSpPr txBox="1"/>
          <p:nvPr/>
        </p:nvSpPr>
        <p:spPr>
          <a:xfrm>
            <a:off x="627674" y="4629186"/>
            <a:ext cx="1898068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И.Ф.Крузенштерн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114256__%8Bebp%ADb%BA%AE%BC%AE" id="208" name="Google Shape;20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1203" y="2052173"/>
            <a:ext cx="2178898" cy="274120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6"/>
          <p:cNvSpPr txBox="1"/>
          <p:nvPr/>
        </p:nvSpPr>
        <p:spPr>
          <a:xfrm>
            <a:off x="3665265" y="4783311"/>
            <a:ext cx="1698639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Ю.Ф.Лисянский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dejda_i_Neva_2" id="210" name="Google Shape;210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37787" y="1977684"/>
            <a:ext cx="2454693" cy="273696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 txBox="1"/>
          <p:nvPr/>
        </p:nvSpPr>
        <p:spPr>
          <a:xfrm>
            <a:off x="6524917" y="4714651"/>
            <a:ext cx="228043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«Надежда» и «Нева»</a:t>
            </a:r>
            <a:endParaRPr sz="1100"/>
          </a:p>
        </p:txBody>
      </p:sp>
    </p:spTree>
  </p:cSld>
  <p:clrMapOvr>
    <a:masterClrMapping/>
  </p:clrMapOvr>
  <mc:AlternateContent>
    <mc:Choice Requires="p14">
      <p:transition spd="slow" p14:dur="4000">
        <p:fade thruBlk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/>
          <p:nvPr/>
        </p:nvSpPr>
        <p:spPr>
          <a:xfrm>
            <a:off x="251520" y="87474"/>
            <a:ext cx="8640960" cy="20082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1819 – 1821 гг. - Ф.Ф.Беллинсгаузен и М.П. Лазарев на шлюпах «Восток» и «Мирный» совершили кругосветную экспедицию для «приобретения полнейших познаний о нашем земном шаре» и «открытия возможной близости Антарктического полюса»; в ходе этой экспедиции в 1820г. была открыта Антарктида - «льдинный континент» и 29 островов в Атлантическом и Тихом океанах; 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:\Documents and Settings\Иван\Мои документы\Мои рисунки\bellinsgauzen-2_original.jpg" id="217" name="Google Shape;21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531" y="2150692"/>
            <a:ext cx="2289749" cy="262634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7"/>
          <p:cNvSpPr txBox="1"/>
          <p:nvPr/>
        </p:nvSpPr>
        <p:spPr>
          <a:xfrm>
            <a:off x="433391" y="4731989"/>
            <a:ext cx="2044503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Ф.Ф.Беллинсгаузен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7"/>
          <p:cNvSpPr txBox="1"/>
          <p:nvPr/>
        </p:nvSpPr>
        <p:spPr>
          <a:xfrm>
            <a:off x="3214082" y="4731990"/>
            <a:ext cx="148742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М.П. Лазарев</a:t>
            </a:r>
            <a:endParaRPr sz="1100"/>
          </a:p>
        </p:txBody>
      </p:sp>
      <p:pic>
        <p:nvPicPr>
          <p:cNvPr descr="D:\Documents and Settings\Иван\Мои документы\Мои рисунки\0_3f532_6d53e5ea_XL.jpg" id="220" name="Google Shape;22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6126" y="2044832"/>
            <a:ext cx="2931230" cy="271734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7"/>
          <p:cNvSpPr txBox="1"/>
          <p:nvPr/>
        </p:nvSpPr>
        <p:spPr>
          <a:xfrm>
            <a:off x="6111784" y="4783927"/>
            <a:ext cx="2416046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«Восток» и «Мирный»</a:t>
            </a:r>
            <a:endParaRPr sz="1100"/>
          </a:p>
        </p:txBody>
      </p:sp>
      <p:pic>
        <p:nvPicPr>
          <p:cNvPr id="222" name="Google Shape;22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9833" y="2049004"/>
            <a:ext cx="2052228" cy="2682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8"/>
          <p:cNvSpPr/>
          <p:nvPr/>
        </p:nvSpPr>
        <p:spPr>
          <a:xfrm>
            <a:off x="2303748" y="141480"/>
            <a:ext cx="4603857" cy="519373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Работа с текстом учебника</a:t>
            </a:r>
            <a:endParaRPr b="1" sz="300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8"/>
          <p:cNvSpPr/>
          <p:nvPr/>
        </p:nvSpPr>
        <p:spPr>
          <a:xfrm>
            <a:off x="1095286" y="1005576"/>
            <a:ext cx="7020780" cy="3168175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Какие литературные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направления получили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развитие в русской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литературе первой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половины XIXв.?</a:t>
            </a:r>
            <a:endParaRPr b="1" sz="4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100">
        <p:fade thruBlk="1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&amp;Pcy;&amp;ocy;&amp;rcy;&amp;tcy;&amp;rcy;&amp;iecy;&amp;tcy; &amp;Vcy;&amp;acy;&amp;scy;&amp;icy;&amp;lcy;&amp;icy;&amp;yacy; &amp;Acy;&amp;ncy;&amp;dcy;&amp;rcy;&amp;iecy;&amp;iecy;&amp;vcy;&amp;icy;&amp;chcy;&amp;acy; &amp;ZHcy;&amp;ucy;&amp;kcy;&amp;ocy;&amp;vcy;&amp;scy;&amp;kcy;&amp;ocy;&amp;gcy;&amp;ocy; - &amp;Kcy;&amp;icy;&amp;pcy;&amp;rcy;&amp;iecy;&amp;ncy;&amp;scy;&amp;kcy;&amp;icy;&amp;jcy;" id="234" name="Google Shape;23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195486"/>
            <a:ext cx="2962871" cy="320933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9"/>
          <p:cNvSpPr txBox="1"/>
          <p:nvPr/>
        </p:nvSpPr>
        <p:spPr>
          <a:xfrm>
            <a:off x="899592" y="3597864"/>
            <a:ext cx="1897250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В.А.Жуковский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9"/>
          <p:cNvSpPr/>
          <p:nvPr/>
        </p:nvSpPr>
        <p:spPr>
          <a:xfrm>
            <a:off x="3214391" y="249492"/>
            <a:ext cx="2052726" cy="1298432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Создатель </a:t>
            </a:r>
            <a:endParaRPr sz="1100">
              <a:solidFill>
                <a:srgbClr val="9900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русского</a:t>
            </a:r>
            <a:endParaRPr sz="1100">
              <a:solidFill>
                <a:srgbClr val="9900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 романтизма</a:t>
            </a:r>
            <a:endParaRPr b="1" sz="2700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4228" y="101906"/>
            <a:ext cx="2402867" cy="330291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9"/>
          <p:cNvSpPr/>
          <p:nvPr/>
        </p:nvSpPr>
        <p:spPr>
          <a:xfrm>
            <a:off x="7002270" y="3597864"/>
            <a:ext cx="1977272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Н. М. Карамзин</a:t>
            </a:r>
            <a:endParaRPr sz="1100"/>
          </a:p>
        </p:txBody>
      </p:sp>
      <p:sp>
        <p:nvSpPr>
          <p:cNvPr id="239" name="Google Shape;239;p39"/>
          <p:cNvSpPr/>
          <p:nvPr/>
        </p:nvSpPr>
        <p:spPr>
          <a:xfrm>
            <a:off x="3634535" y="2185596"/>
            <a:ext cx="3005332" cy="13157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" sz="27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Основоположник</a:t>
            </a:r>
            <a:endParaRPr b="1" sz="27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русского сентиментализма</a:t>
            </a:r>
            <a:r>
              <a:rPr b="1" lang="ru" sz="2700">
                <a:solidFill>
                  <a:srgbClr val="E5B8B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&amp;Lcy;&amp;acy;&amp;tcy;&amp;ycy;&amp;shcy;&amp;icy; &amp;vcy;&amp;ocy;&amp;zcy;&amp;mcy;&amp;ucy;&amp;tcy;&amp;icy;&amp;lcy;&amp;icy;&amp;scy;&amp;softcy; &amp;ucy;&amp;scy;&amp;tcy;&amp;acy;&amp;ncy;&amp;ocy;&amp;vcy;&amp;kcy;&amp;ocy;&amp;jcy; &amp;vcy; &amp;Rcy;&amp;icy;&amp;gcy;&amp;iecy; &amp;pcy;&amp;acy;&amp;mcy;&amp;yacy;&amp;tcy;&amp;ncy;&amp;icy;&amp;kcy;&amp;acy; &amp;Pcy;&amp;ucy;&amp;shcy;&amp;kcy;&amp;icy;&amp;ncy;&amp;ucy; / &amp;Kcy;&amp;acy;&amp;zcy;&amp;acy;&amp;khcy;&amp;scy;&amp;tcy;&amp;acy;&amp;ncy;&amp;scy;&amp;kcy;&amp;icy;&amp;jcy; &amp;acy;&amp;gcy;&amp;rcy;&amp;iecy;&amp;gcy;&amp;acy;&amp;tcy;&amp;ocy;&amp;rcy; &amp;ncy;&amp;ocy;&amp;vcy;&amp;ocy;&amp;scy;&amp;tcy;&amp;iecy;&amp;jcy;" id="244" name="Google Shape;24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508" y="87474"/>
            <a:ext cx="3850423" cy="28623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amp;Ncy;&amp;acy; &amp;dcy;&amp;vcy;&amp;ucy;&amp;khcy;&amp;scy;&amp;ocy;&amp;tcy;&amp;lcy;&amp;iecy;&amp;tcy;&amp;icy;&amp;iecy; &amp;Lcy;&amp;iecy;&amp;rcy;&amp;mcy;&amp;ocy;&amp;ncy;&amp;tcy;&amp;ocy;&amp;vcy;&amp;acy; &amp;pcy;&amp;ocy;&amp;tcy;&amp;rcy;&amp;acy;&amp;tcy;&amp;yacy;&amp;tcy; 200 &amp;mcy;&amp;icy;&amp;lcy;&amp;lcy;&amp;icy;&amp;ocy;&amp;ncy;&amp;ocy;&amp;vcy; &amp;rcy;&amp;ucy;&amp;bcy;&amp;lcy;&amp;iecy;&amp;jcy;" id="245" name="Google Shape;24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2770" y="95573"/>
            <a:ext cx="3567774" cy="2854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0"/>
          <p:cNvSpPr txBox="1"/>
          <p:nvPr/>
        </p:nvSpPr>
        <p:spPr>
          <a:xfrm>
            <a:off x="1007604" y="2949792"/>
            <a:ext cx="1524263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А.С.Пушкин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40"/>
          <p:cNvSpPr txBox="1"/>
          <p:nvPr/>
        </p:nvSpPr>
        <p:spPr>
          <a:xfrm>
            <a:off x="6030162" y="2957557"/>
            <a:ext cx="213356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М.Ю. Лермонтов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0"/>
          <p:cNvSpPr/>
          <p:nvPr/>
        </p:nvSpPr>
        <p:spPr>
          <a:xfrm>
            <a:off x="629562" y="3813888"/>
            <a:ext cx="8262918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Благодаря их произведениям русская литература обрела мировую известность.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/>
          <p:nvPr/>
        </p:nvSpPr>
        <p:spPr>
          <a:xfrm>
            <a:off x="305526" y="951570"/>
            <a:ext cx="5238582" cy="237757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Основателем «натуральной школы» (критического реализма) явился Н.В.Гоголь: повесть «Шинель», «Мертвые души», «Ревизор» и др. </a:t>
            </a:r>
            <a:endParaRPr sz="1100"/>
          </a:p>
        </p:txBody>
      </p:sp>
      <p:pic>
        <p:nvPicPr>
          <p:cNvPr descr="D:\Documents and Settings\Иван\Мои документы\Мои рисунки\gogol.jpg" id="254" name="Google Shape;25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8144" y="141480"/>
            <a:ext cx="3171825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1"/>
          <p:cNvSpPr txBox="1"/>
          <p:nvPr/>
        </p:nvSpPr>
        <p:spPr>
          <a:xfrm>
            <a:off x="7110282" y="3999105"/>
            <a:ext cx="1347677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Н.В.Гоголь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 thruBlk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2"/>
          <p:cNvPicPr preferRelativeResize="0"/>
          <p:nvPr/>
        </p:nvPicPr>
        <p:blipFill rotWithShape="1">
          <a:blip r:embed="rId3">
            <a:alphaModFix/>
          </a:blip>
          <a:srcRect b="0" l="51315" r="0" t="0"/>
          <a:stretch/>
        </p:blipFill>
        <p:spPr>
          <a:xfrm>
            <a:off x="7009880" y="686487"/>
            <a:ext cx="2046219" cy="2653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4333" y="680955"/>
            <a:ext cx="1987826" cy="26462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amp;Icy;&amp;zcy;&amp;vcy;&amp;icy;&amp;ncy;&amp;icy;&amp;tcy;&amp;iecy;&amp;lcy;&amp;softcy;&amp;ncy;&amp;ucy;&amp;yucy; &amp;gcy;&amp;rcy;&amp;acy;&amp;mcy;&amp;ocy;&amp;tcy;&amp;ucy; &amp;zcy;&amp;acy; &amp;gcy;&amp;icy;&amp;bcy;&amp;iecy;&amp;lcy;&amp;softcy; &amp;Gcy;&amp;rcy;&amp;icy;&amp;bcy;&amp;ocy;&amp;iecy;&amp;dcy;&amp;ocy;&amp;vcy;&amp;acy; &amp;pcy;&amp;ocy;&amp;kcy;&amp;acy;&amp;zhcy;&amp;ucy;&amp;tcy; &amp;vcy; &amp;Mcy;&amp;ocy;&amp;scy;&amp;kcy;&amp;vcy;&amp;iecy;" id="262" name="Google Shape;262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502" y="660839"/>
            <a:ext cx="2121608" cy="2697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2"/>
          <p:cNvSpPr txBox="1"/>
          <p:nvPr/>
        </p:nvSpPr>
        <p:spPr>
          <a:xfrm>
            <a:off x="191266" y="3358430"/>
            <a:ext cx="2059570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А.С.Грибоедов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«Горе от ума»,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«Диалог половецких мужей» 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42"/>
          <p:cNvSpPr/>
          <p:nvPr/>
        </p:nvSpPr>
        <p:spPr>
          <a:xfrm>
            <a:off x="629562" y="87474"/>
            <a:ext cx="8046894" cy="467436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Представители русского реализма</a:t>
            </a:r>
            <a:endParaRPr b="1" sz="2700">
              <a:solidFill>
                <a:srgbClr val="FCF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42"/>
          <p:cNvPicPr preferRelativeResize="0"/>
          <p:nvPr/>
        </p:nvPicPr>
        <p:blipFill rotWithShape="1">
          <a:blip r:embed="rId6">
            <a:alphaModFix/>
          </a:blip>
          <a:srcRect b="0" l="5507" r="2655" t="0"/>
          <a:stretch/>
        </p:blipFill>
        <p:spPr>
          <a:xfrm>
            <a:off x="2290561" y="680955"/>
            <a:ext cx="2430270" cy="264629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2"/>
          <p:cNvSpPr/>
          <p:nvPr/>
        </p:nvSpPr>
        <p:spPr>
          <a:xfrm>
            <a:off x="2514039" y="3339832"/>
            <a:ext cx="2138970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Н. А. Некрасов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«Русские женщины»,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«Кому на Руси жить хорошо»…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42"/>
          <p:cNvSpPr/>
          <p:nvPr/>
        </p:nvSpPr>
        <p:spPr>
          <a:xfrm>
            <a:off x="4948243" y="3339832"/>
            <a:ext cx="1766402" cy="136191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И. С. Тургенев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«Бежин луг»,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«Охотничьи рассказы»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42"/>
          <p:cNvSpPr/>
          <p:nvPr/>
        </p:nvSpPr>
        <p:spPr>
          <a:xfrm>
            <a:off x="7009880" y="3319924"/>
            <a:ext cx="2046219" cy="18235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М. Е. Салтыков-Щедрин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«Повесть о том как один мужик двух генералов прокормил»</a:t>
            </a:r>
            <a:endParaRPr sz="1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&amp;Rcy;&amp;ucy;&amp;scy;&amp;scy;&amp;kcy;&amp;acy;&amp;yacy; &amp;acy;&amp;rcy;&amp;khcy;&amp;icy;&amp;tcy;&amp;iecy;&amp;kcy;&amp;tcy;&amp;ucy;&amp;rcy;&amp;acy; XIX - &amp;Kcy;&amp;acy;&amp;rcy;&amp;tcy;&amp;icy;&amp;ncy;&amp;kcy;&amp;acy; 8011/70" id="273" name="Google Shape;27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43" y="-27501"/>
            <a:ext cx="9144000" cy="515012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3"/>
          <p:cNvSpPr/>
          <p:nvPr/>
        </p:nvSpPr>
        <p:spPr>
          <a:xfrm>
            <a:off x="889590" y="1335947"/>
            <a:ext cx="6831438" cy="254492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Архитектура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и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скульптура</a:t>
            </a:r>
            <a:endParaRPr b="1" sz="54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/>
          <p:nvPr/>
        </p:nvSpPr>
        <p:spPr>
          <a:xfrm>
            <a:off x="652925" y="1275600"/>
            <a:ext cx="7472100" cy="25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41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Домашнее задание:</a:t>
            </a:r>
            <a:endParaRPr sz="1100">
              <a:solidFill>
                <a:srgbClr val="0000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41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§ 17,</a:t>
            </a:r>
            <a:endParaRPr sz="1100">
              <a:solidFill>
                <a:srgbClr val="0000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41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выполнить задание 2</a:t>
            </a:r>
            <a:endParaRPr sz="1100">
              <a:solidFill>
                <a:srgbClr val="0000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4100" u="none" cap="none" strike="noStrik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стр.110 учебника</a:t>
            </a:r>
            <a:endParaRPr b="1" i="0" sz="4100" u="none" cap="none" strike="noStrike">
              <a:solidFill>
                <a:srgbClr val="FCF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Адмиралтейство - Картинка 16723/10" id="279" name="Google Shape;27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8286" y="120618"/>
            <a:ext cx="3240360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10 &amp;Ncy;&amp;ocy;&amp;vcy;&amp;ocy;&amp;scy;&amp;icy;&amp;bcy;&amp;icy;&amp;rcy;&amp;scy;&amp;kcy;&amp;acy;&amp;yacy; &amp;ocy;&amp;tcy;&amp;kcy;&amp;rcy;&amp;ycy;&amp;tcy;&amp;acy;&amp;yacy; &amp;ocy;&amp;bcy;&amp;rcy;&amp;acy;&amp;zcy;&amp;ocy;&amp;vcy;&amp;acy;&amp;tcy;&amp;iecy;&amp;lcy;&amp;softcy;&amp;ncy;&amp;acy;&amp;yacy; &amp;scy;&amp;iecy;&amp;tcy;&amp;softcy;" id="280" name="Google Shape;28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0072" y="87474"/>
            <a:ext cx="3240360" cy="438676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4"/>
          <p:cNvSpPr/>
          <p:nvPr/>
        </p:nvSpPr>
        <p:spPr>
          <a:xfrm>
            <a:off x="1104867" y="4441098"/>
            <a:ext cx="2227196" cy="519373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Классицизм </a:t>
            </a:r>
            <a:endParaRPr b="1" sz="3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44"/>
          <p:cNvSpPr txBox="1"/>
          <p:nvPr/>
        </p:nvSpPr>
        <p:spPr>
          <a:xfrm>
            <a:off x="3815916" y="4480368"/>
            <a:ext cx="5130570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Адмиралтейство, архитектор  А.Д. Захаров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5"/>
          <p:cNvPicPr preferRelativeResize="0"/>
          <p:nvPr/>
        </p:nvPicPr>
        <p:blipFill rotWithShape="1">
          <a:blip r:embed="rId3">
            <a:alphaModFix/>
          </a:blip>
          <a:srcRect b="10334" l="0" r="0" t="4769"/>
          <a:stretch/>
        </p:blipFill>
        <p:spPr>
          <a:xfrm>
            <a:off x="0" y="0"/>
            <a:ext cx="9144000" cy="515519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5"/>
          <p:cNvSpPr/>
          <p:nvPr/>
        </p:nvSpPr>
        <p:spPr>
          <a:xfrm>
            <a:off x="1891498" y="249492"/>
            <a:ext cx="5724636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Здание биржи,   архитектор А.Н. Воронихин</a:t>
            </a:r>
            <a:endParaRPr b="1"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6"/>
          <p:cNvSpPr txBox="1"/>
          <p:nvPr/>
        </p:nvSpPr>
        <p:spPr>
          <a:xfrm>
            <a:off x="2465766" y="3975906"/>
            <a:ext cx="4800689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Казанский собор,  архитектор А.Н. Воронихин 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580" y="465517"/>
            <a:ext cx="7830870" cy="3294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fika.ru - 03-003213" id="299" name="Google Shape;299;p4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514" y="195486"/>
            <a:ext cx="3888432" cy="469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93958" y="519523"/>
            <a:ext cx="4811887" cy="363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7"/>
          <p:cNvSpPr/>
          <p:nvPr/>
        </p:nvSpPr>
        <p:spPr>
          <a:xfrm>
            <a:off x="143508" y="4330640"/>
            <a:ext cx="8424936" cy="55976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Пётр Карлович Клодт, скульптор</a:t>
            </a:r>
            <a:endParaRPr b="1" sz="3300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580" y="141480"/>
            <a:ext cx="7452828" cy="493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586" y="87474"/>
            <a:ext cx="7614846" cy="4900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9952" y="141479"/>
            <a:ext cx="4787589" cy="485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520" y="141480"/>
            <a:ext cx="3456384" cy="4856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Что можно посмотреть в Санкт-Петербурге Журнал TheStyle" id="322" name="Google Shape;322;p51"/>
          <p:cNvPicPr preferRelativeResize="0"/>
          <p:nvPr/>
        </p:nvPicPr>
        <p:blipFill rotWithShape="1">
          <a:blip r:embed="rId3">
            <a:alphaModFix/>
          </a:blip>
          <a:srcRect b="4771" l="0" r="0" t="5457"/>
          <a:stretch/>
        </p:blipFill>
        <p:spPr>
          <a:xfrm>
            <a:off x="737574" y="141480"/>
            <a:ext cx="7722858" cy="440867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1"/>
          <p:cNvSpPr txBox="1"/>
          <p:nvPr/>
        </p:nvSpPr>
        <p:spPr>
          <a:xfrm>
            <a:off x="1061094" y="4558412"/>
            <a:ext cx="6928283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Исаакиевский собор       Огюст Монферран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2"/>
          <p:cNvSpPr/>
          <p:nvPr/>
        </p:nvSpPr>
        <p:spPr>
          <a:xfrm>
            <a:off x="5781899" y="1167600"/>
            <a:ext cx="3022500" cy="25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1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Карл</a:t>
            </a:r>
            <a:endParaRPr sz="11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1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Иванович</a:t>
            </a:r>
            <a:endParaRPr sz="11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1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Росси, </a:t>
            </a:r>
            <a:endParaRPr sz="41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1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архитектор</a:t>
            </a:r>
            <a:endParaRPr sz="41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29" name="Google Shape;32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391314"/>
            <a:ext cx="5457825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3"/>
          <p:cNvPicPr preferRelativeResize="0"/>
          <p:nvPr/>
        </p:nvPicPr>
        <p:blipFill rotWithShape="1">
          <a:blip r:embed="rId3">
            <a:alphaModFix/>
          </a:blip>
          <a:srcRect b="12345" l="0" r="0" t="0"/>
          <a:stretch/>
        </p:blipFill>
        <p:spPr>
          <a:xfrm>
            <a:off x="1277635" y="141480"/>
            <a:ext cx="6563539" cy="383442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3"/>
          <p:cNvSpPr/>
          <p:nvPr/>
        </p:nvSpPr>
        <p:spPr>
          <a:xfrm>
            <a:off x="4626006" y="4169717"/>
            <a:ext cx="3285563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Михайловский дворец</a:t>
            </a:r>
            <a:endParaRPr sz="1100"/>
          </a:p>
        </p:txBody>
      </p:sp>
      <p:sp>
        <p:nvSpPr>
          <p:cNvPr id="336" name="Google Shape;336;p53"/>
          <p:cNvSpPr/>
          <p:nvPr/>
        </p:nvSpPr>
        <p:spPr>
          <a:xfrm>
            <a:off x="925168" y="4042759"/>
            <a:ext cx="3631908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741B47"/>
                </a:solidFill>
                <a:latin typeface="Lobster"/>
                <a:ea typeface="Lobster"/>
                <a:cs typeface="Lobster"/>
                <a:sym typeface="Lobster"/>
              </a:rPr>
              <a:t>Русский ампир</a:t>
            </a:r>
            <a:r>
              <a:rPr b="1" lang="ru" sz="4100">
                <a:solidFill>
                  <a:srgbClr val="BDD1F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4100">
              <a:solidFill>
                <a:srgbClr val="BDD1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/>
          <p:nvPr/>
        </p:nvSpPr>
        <p:spPr>
          <a:xfrm>
            <a:off x="2507378" y="249492"/>
            <a:ext cx="4099729" cy="519373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3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Повторим пройденное:</a:t>
            </a:r>
            <a:endParaRPr b="1" i="0" sz="30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7"/>
          <p:cNvSpPr/>
          <p:nvPr/>
        </p:nvSpPr>
        <p:spPr>
          <a:xfrm>
            <a:off x="101747" y="951570"/>
            <a:ext cx="8910990" cy="36702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b="1" i="0" lang="ru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Какими были территория и население России в первой половине XIX в.?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 Что представлял собой в это время государственный строй страны?</a:t>
            </a:r>
            <a:endParaRPr sz="1100"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 startAt="3"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Составьте календарь важнейших событий, происшедших в России в первой  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половине XIX в.</a:t>
            </a:r>
            <a:endParaRPr sz="1100"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 startAt="4"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феодальном обществе каждое сословие имело свои права и обязанности,  которые передавались по наследству.  В чем, на ваш взгляд, заключается главное отличие сословий феодального общества от классов капиталистического общества?</a:t>
            </a:r>
            <a:endParaRPr sz="1100"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 startAt="4"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Расскажите об Отечественной войне 1812 г.  Почему она так называется?  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В чем состояло ее историческое значение?</a:t>
            </a:r>
            <a:endParaRPr sz="1100"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 startAt="6"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Кто такие декабристы?  Что заставило их подняться на восстание? 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Дайте оценку их действиям.</a:t>
            </a:r>
            <a:endParaRPr sz="1100"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 startAt="7"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Когда в России оформились течения западников и славянофилов?  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В чем сущность разногласий между ними?  Что общего?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580" y="195486"/>
            <a:ext cx="7560840" cy="482709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4"/>
          <p:cNvSpPr/>
          <p:nvPr/>
        </p:nvSpPr>
        <p:spPr>
          <a:xfrm>
            <a:off x="3545887" y="249492"/>
            <a:ext cx="2928350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Александринский театр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Стиль АМПИР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&amp;Mcy;&amp;acy;&amp;ncy;&amp;iecy;&amp;zhcy; - &amp;Kcy;&amp;acy;&amp;rcy;&amp;tcy;&amp;icy;&amp;ncy;&amp;kcy;&amp;acy; 8012/8" id="347" name="Google Shape;347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3659" y="87475"/>
            <a:ext cx="5940659" cy="445549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5"/>
          <p:cNvSpPr txBox="1"/>
          <p:nvPr/>
        </p:nvSpPr>
        <p:spPr>
          <a:xfrm>
            <a:off x="5004048" y="4622116"/>
            <a:ext cx="2226668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Здание манежа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55"/>
          <p:cNvSpPr/>
          <p:nvPr/>
        </p:nvSpPr>
        <p:spPr>
          <a:xfrm>
            <a:off x="1489344" y="4622116"/>
            <a:ext cx="3039342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Московский классицизм</a:t>
            </a:r>
            <a:endParaRPr sz="11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6"/>
          <p:cNvSpPr txBox="1"/>
          <p:nvPr/>
        </p:nvSpPr>
        <p:spPr>
          <a:xfrm>
            <a:off x="3707904" y="141480"/>
            <a:ext cx="4617132" cy="46858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Крупнейшим мастером русской живописи был Александр Андреевич Иванов («Явление Христа народу»). Художнику удалось показать высокое предназначение просвещения, слова, способного указать народу путь к лучшему. </a:t>
            </a:r>
            <a:endParaRPr sz="1100"/>
          </a:p>
        </p:txBody>
      </p:sp>
      <p:pic>
        <p:nvPicPr>
          <p:cNvPr descr="D:\Documents and Settings\Иван\Мои документы\Мои рисунки\3c6c0b76279a5282d6c2867b67dfce18_full.jpg" id="355" name="Google Shape;35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526" y="141480"/>
            <a:ext cx="2965847" cy="39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6"/>
          <p:cNvSpPr txBox="1"/>
          <p:nvPr/>
        </p:nvSpPr>
        <p:spPr>
          <a:xfrm>
            <a:off x="683568" y="4245936"/>
            <a:ext cx="1671083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А.А.Иванов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640" y="172069"/>
            <a:ext cx="6480720" cy="460738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7"/>
          <p:cNvSpPr/>
          <p:nvPr/>
        </p:nvSpPr>
        <p:spPr>
          <a:xfrm>
            <a:off x="2789803" y="4704919"/>
            <a:ext cx="3619309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«Явление Христа народу»</a:t>
            </a:r>
            <a:endParaRPr sz="11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/>
          <p:nvPr/>
        </p:nvSpPr>
        <p:spPr>
          <a:xfrm>
            <a:off x="4247964" y="411510"/>
            <a:ext cx="4806534" cy="376256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Крупнейшей фигурой классицизма стал 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Карл Павлович Брюллов. В его работах обозначилось стремление 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 реализму: «Автопортрет», «Всадница»,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«Последний день Помпеи».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Брюллов Карл Павлович. Комментарии : Дневники на КП" id="368" name="Google Shape;36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14" y="141480"/>
            <a:ext cx="3996444" cy="4770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641" y="87474"/>
            <a:ext cx="3816734" cy="494309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9"/>
          <p:cNvSpPr txBox="1"/>
          <p:nvPr/>
        </p:nvSpPr>
        <p:spPr>
          <a:xfrm>
            <a:off x="5490102" y="1977684"/>
            <a:ext cx="2197862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«Всадница»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526" y="122635"/>
            <a:ext cx="8424936" cy="4897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Documents and Settings\Иван\Мои документы\Мои рисунки\0_5ca48_9a6e925f_L.jpg" id="384" name="Google Shape;38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14" y="141479"/>
            <a:ext cx="3618402" cy="4869181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61"/>
          <p:cNvSpPr txBox="1"/>
          <p:nvPr/>
        </p:nvSpPr>
        <p:spPr>
          <a:xfrm>
            <a:off x="3796613" y="4574680"/>
            <a:ext cx="231520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О.А.Кипренский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61"/>
          <p:cNvSpPr txBox="1"/>
          <p:nvPr/>
        </p:nvSpPr>
        <p:spPr>
          <a:xfrm>
            <a:off x="3785649" y="124274"/>
            <a:ext cx="2174875" cy="9925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00FF"/>
                </a:solidFill>
                <a:latin typeface="Lobster"/>
                <a:ea typeface="Lobster"/>
                <a:cs typeface="Lobster"/>
                <a:sym typeface="Lobster"/>
              </a:rPr>
              <a:t>Романтизм </a:t>
            </a:r>
            <a:endParaRPr sz="1100">
              <a:solidFill>
                <a:srgbClr val="FF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00FF"/>
                </a:solidFill>
                <a:latin typeface="Lobster"/>
                <a:ea typeface="Lobster"/>
                <a:cs typeface="Lobster"/>
                <a:sym typeface="Lobster"/>
              </a:rPr>
              <a:t>в живописи</a:t>
            </a:r>
            <a:endParaRPr b="1" sz="3000">
              <a:solidFill>
                <a:srgbClr val="FF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87" name="Google Shape;387;p61"/>
          <p:cNvPicPr preferRelativeResize="0"/>
          <p:nvPr/>
        </p:nvPicPr>
        <p:blipFill rotWithShape="1">
          <a:blip r:embed="rId4">
            <a:alphaModFix/>
          </a:blip>
          <a:srcRect b="0" l="0" r="27494" t="0"/>
          <a:stretch/>
        </p:blipFill>
        <p:spPr>
          <a:xfrm>
            <a:off x="5543898" y="1134321"/>
            <a:ext cx="3401445" cy="345638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1"/>
          <p:cNvSpPr txBox="1"/>
          <p:nvPr/>
        </p:nvSpPr>
        <p:spPr>
          <a:xfrm>
            <a:off x="6354198" y="741906"/>
            <a:ext cx="259032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«Девушка с венком»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02" y="789552"/>
            <a:ext cx="3424858" cy="417710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2"/>
          <p:cNvSpPr txBox="1"/>
          <p:nvPr/>
        </p:nvSpPr>
        <p:spPr>
          <a:xfrm>
            <a:off x="3599892" y="897564"/>
            <a:ext cx="1941734" cy="807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Портрет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А.С. Пушкина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5852" y="73953"/>
            <a:ext cx="3081275" cy="4259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37022" y="4326520"/>
            <a:ext cx="3058933" cy="640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508" y="87474"/>
            <a:ext cx="2970330" cy="4384178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3"/>
          <p:cNvSpPr/>
          <p:nvPr/>
        </p:nvSpPr>
        <p:spPr>
          <a:xfrm>
            <a:off x="467544" y="4467733"/>
            <a:ext cx="1975974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В.А.Тропинин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63"/>
          <p:cNvSpPr/>
          <p:nvPr/>
        </p:nvSpPr>
        <p:spPr>
          <a:xfrm>
            <a:off x="3005826" y="8261"/>
            <a:ext cx="2484276" cy="9925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00FF"/>
                </a:solidFill>
                <a:latin typeface="Lobster"/>
                <a:ea typeface="Lobster"/>
                <a:cs typeface="Lobster"/>
                <a:sym typeface="Lobster"/>
              </a:rPr>
              <a:t>Романтизм </a:t>
            </a:r>
            <a:endParaRPr sz="1100">
              <a:solidFill>
                <a:srgbClr val="FF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00FF"/>
                </a:solidFill>
                <a:latin typeface="Lobster"/>
                <a:ea typeface="Lobster"/>
                <a:cs typeface="Lobster"/>
                <a:sym typeface="Lobster"/>
              </a:rPr>
              <a:t>в живописи</a:t>
            </a:r>
            <a:endParaRPr sz="1100">
              <a:solidFill>
                <a:srgbClr val="FF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404" name="Google Shape;404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8114" y="87140"/>
            <a:ext cx="3480275" cy="436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92180" y="4448441"/>
            <a:ext cx="2363929" cy="640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Documents and Settings\Иван\Мои документы\Мои рисунки\817.jpg" id="145" name="Google Shape;14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0012" y="1599642"/>
            <a:ext cx="4318769" cy="3443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Documents and Settings\Иван\Мои документы\Мои рисунки\42169603_1.jpg" id="146" name="Google Shape;14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0012" y="87474"/>
            <a:ext cx="4318768" cy="220909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8"/>
          <p:cNvSpPr/>
          <p:nvPr/>
        </p:nvSpPr>
        <p:spPr>
          <a:xfrm>
            <a:off x="467544" y="411510"/>
            <a:ext cx="3618402" cy="441467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Наука и 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культура 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России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в первой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половине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XIX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века</a:t>
            </a:r>
            <a:endParaRPr b="1" sz="4100">
              <a:solidFill>
                <a:srgbClr val="FCFC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64"/>
          <p:cNvPicPr preferRelativeResize="0"/>
          <p:nvPr/>
        </p:nvPicPr>
        <p:blipFill rotWithShape="1">
          <a:blip r:embed="rId3">
            <a:alphaModFix/>
          </a:blip>
          <a:srcRect b="0" l="0" r="5117" t="0"/>
          <a:stretch/>
        </p:blipFill>
        <p:spPr>
          <a:xfrm>
            <a:off x="413538" y="191701"/>
            <a:ext cx="3328656" cy="426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4"/>
          <p:cNvPicPr preferRelativeResize="0"/>
          <p:nvPr/>
        </p:nvPicPr>
        <p:blipFill rotWithShape="1">
          <a:blip r:embed="rId4">
            <a:alphaModFix/>
          </a:blip>
          <a:srcRect b="0" l="0" r="2469" t="0"/>
          <a:stretch/>
        </p:blipFill>
        <p:spPr>
          <a:xfrm>
            <a:off x="5382090" y="172837"/>
            <a:ext cx="3248320" cy="424188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4"/>
          <p:cNvSpPr txBox="1"/>
          <p:nvPr/>
        </p:nvSpPr>
        <p:spPr>
          <a:xfrm>
            <a:off x="5736334" y="4432886"/>
            <a:ext cx="25398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«Портрет сестры»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64"/>
          <p:cNvSpPr txBox="1"/>
          <p:nvPr/>
        </p:nvSpPr>
        <p:spPr>
          <a:xfrm>
            <a:off x="305526" y="4525786"/>
            <a:ext cx="319650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Название картины неизвестно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5"/>
          <p:cNvSpPr txBox="1"/>
          <p:nvPr/>
        </p:nvSpPr>
        <p:spPr>
          <a:xfrm>
            <a:off x="315857" y="3742092"/>
            <a:ext cx="1834253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П.А.Федотов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rt_links: Художник Павел Андреевич Федотов." id="419" name="Google Shape;41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14" y="141480"/>
            <a:ext cx="3905191" cy="356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4078" y="141480"/>
            <a:ext cx="3614428" cy="426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4138" y="4353948"/>
            <a:ext cx="2871465" cy="64013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5"/>
          <p:cNvSpPr/>
          <p:nvPr/>
        </p:nvSpPr>
        <p:spPr>
          <a:xfrm>
            <a:off x="575556" y="4094042"/>
            <a:ext cx="4572000" cy="10387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Основоположник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критического реализма в русской живописи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556" y="94225"/>
            <a:ext cx="8100900" cy="5044852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66"/>
          <p:cNvSpPr/>
          <p:nvPr/>
        </p:nvSpPr>
        <p:spPr>
          <a:xfrm>
            <a:off x="2411760" y="4299942"/>
            <a:ext cx="3144419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«Сватовство майора»</a:t>
            </a:r>
            <a:endParaRPr sz="11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ПРИЯТНОГО ЧАЕПИТИЯ :: Задушевные темы: о нас, о нем, и обо всем :: Дневник Tasha56 :: Дневники участников" id="433" name="Google Shape;43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526" y="627533"/>
            <a:ext cx="2808312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7"/>
          <p:cNvSpPr txBox="1"/>
          <p:nvPr/>
        </p:nvSpPr>
        <p:spPr>
          <a:xfrm>
            <a:off x="575556" y="4448956"/>
            <a:ext cx="1900232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М.С. Щепкин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МОЧАЛОВ, ПАВЕЛ СТЕПАНОВИЧ" id="435" name="Google Shape;435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53898" y="627532"/>
            <a:ext cx="2891441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7"/>
          <p:cNvSpPr txBox="1"/>
          <p:nvPr/>
        </p:nvSpPr>
        <p:spPr>
          <a:xfrm>
            <a:off x="6516216" y="4448956"/>
            <a:ext cx="1946687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П.С. Мочалов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67"/>
          <p:cNvSpPr/>
          <p:nvPr/>
        </p:nvSpPr>
        <p:spPr>
          <a:xfrm>
            <a:off x="3419477" y="-100825"/>
            <a:ext cx="26463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200">
                <a:solidFill>
                  <a:srgbClr val="660000"/>
                </a:solidFill>
                <a:latin typeface="Lobster"/>
                <a:ea typeface="Lobster"/>
                <a:cs typeface="Lobster"/>
                <a:sym typeface="Lobster"/>
              </a:rPr>
              <a:t>Театр</a:t>
            </a:r>
            <a:endParaRPr b="1" sz="7200">
              <a:solidFill>
                <a:srgbClr val="66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438" name="Google Shape;438;p67"/>
          <p:cNvSpPr/>
          <p:nvPr/>
        </p:nvSpPr>
        <p:spPr>
          <a:xfrm>
            <a:off x="3208325" y="1495619"/>
            <a:ext cx="2646294" cy="20082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Были по происхождению крепостными и начинали свою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карьеру в крепостном театре</a:t>
            </a:r>
            <a:endParaRPr sz="11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Михаил Глинка" id="443" name="Google Shape;44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319" y="141480"/>
            <a:ext cx="3226914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68"/>
          <p:cNvSpPr/>
          <p:nvPr/>
        </p:nvSpPr>
        <p:spPr>
          <a:xfrm>
            <a:off x="3005826" y="-30474"/>
            <a:ext cx="3335576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2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Музыка</a:t>
            </a:r>
            <a:endParaRPr sz="72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445" name="Google Shape;445;p68"/>
          <p:cNvSpPr txBox="1"/>
          <p:nvPr/>
        </p:nvSpPr>
        <p:spPr>
          <a:xfrm>
            <a:off x="737574" y="4191930"/>
            <a:ext cx="1678585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М.И.Глинка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68"/>
          <p:cNvSpPr txBox="1"/>
          <p:nvPr/>
        </p:nvSpPr>
        <p:spPr>
          <a:xfrm>
            <a:off x="3005826" y="1083778"/>
            <a:ext cx="5454606" cy="8079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Оперы , симфонические произведения,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романсы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68"/>
          <p:cNvSpPr/>
          <p:nvPr/>
        </p:nvSpPr>
        <p:spPr>
          <a:xfrm>
            <a:off x="3530099" y="2358901"/>
            <a:ext cx="5508612" cy="205440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В 1836 г. </a:t>
            </a: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сцене московского Большого театра состоялась премьера оперы Михаила Ивановича Глинки (1804—1857) «Жизнь за царя». 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Впоследствии она шла под названием «Иван Сусанин».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Самый знаменитый романс— «Я помню чудное мгновенье» — написан на стихи А. С. Пушкина</a:t>
            </a:r>
            <a:endParaRPr sz="1100"/>
          </a:p>
        </p:txBody>
      </p:sp>
      <p:sp>
        <p:nvSpPr>
          <p:cNvPr id="448" name="Google Shape;448;p68"/>
          <p:cNvSpPr txBox="1"/>
          <p:nvPr/>
        </p:nvSpPr>
        <p:spPr>
          <a:xfrm>
            <a:off x="2568125" y="4512350"/>
            <a:ext cx="64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4"/>
              </a:rPr>
              <a:t>https://sheba.spb.ru/go/mz/kl/Glinka-UvertiuraKOpere-ruslanILiudmila.mp3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/>
          <p:nvPr/>
        </p:nvSpPr>
        <p:spPr>
          <a:xfrm>
            <a:off x="3654346" y="141480"/>
            <a:ext cx="3478646" cy="519373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Работа с учебником</a:t>
            </a:r>
            <a:endParaRPr b="1" sz="3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9"/>
          <p:cNvSpPr/>
          <p:nvPr/>
        </p:nvSpPr>
        <p:spPr>
          <a:xfrm>
            <a:off x="3935322" y="944320"/>
            <a:ext cx="4705800" cy="30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Охарактеризуйте систему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образования, существовавшую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России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Александре I</a:t>
            </a:r>
            <a:endParaRPr b="1"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ru.convdocs.org/pars_docs/refs/167/166146/166146_html_14b1668c.jpg" id="154" name="Google Shape;15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520" y="978574"/>
            <a:ext cx="3036155" cy="3186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&amp;Kcy;&amp;acy;&amp;zcy;&amp;acy;&amp;ncy;&amp;softcy; &amp;icy;&amp;scy;&amp;tcy;&amp;ocy;&amp;rcy;&amp;icy;&amp;chcy;&amp;iecy;&amp;scy;&amp;kcy;&amp;acy;&amp;yacy;: &amp;ucy;&amp;ncy;&amp;icy;&amp;kcy;&amp;acy;&amp;lcy;&amp;softcy;&amp;ncy;&amp;ycy;&amp;iecy; &amp;fcy;&amp;ocy;&amp;tcy;&amp;ocy;&amp;gcy;&amp;rcy;&amp;acy;&amp;fcy;&amp;icy;&amp;icy; 19/20 &amp;vcy;&amp;iecy;&amp;kcy;&amp;ocy;&amp;vcy; &amp;Ncy;&amp;ocy;&amp;vcy;&amp;ocy;&amp;scy;&amp;tcy;&amp;icy; &amp;Kcy;&amp;acy;&amp;zcy;&amp;acy;&amp;ncy;&amp;icy;" id="159" name="Google Shape;15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74544"/>
            <a:ext cx="9144001" cy="524058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0"/>
          <p:cNvSpPr/>
          <p:nvPr/>
        </p:nvSpPr>
        <p:spPr>
          <a:xfrm>
            <a:off x="2342263" y="-74544"/>
            <a:ext cx="4476178" cy="605935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Система образования</a:t>
            </a:r>
            <a:endParaRPr b="1" sz="36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61" name="Google Shape;161;p30"/>
          <p:cNvSpPr txBox="1"/>
          <p:nvPr/>
        </p:nvSpPr>
        <p:spPr>
          <a:xfrm>
            <a:off x="359532" y="549418"/>
            <a:ext cx="8694900" cy="4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92100" lvl="0" marL="292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Основаны Харьковский, Казанский восстановлена работа Санкт-Петербургского университета;</a:t>
            </a:r>
            <a:endParaRPr sz="1100"/>
          </a:p>
          <a:p>
            <a:pPr indent="-292100" lvl="0" marL="292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Запрет принимать в вузы крестьянских детей; </a:t>
            </a:r>
            <a:endParaRPr sz="1100"/>
          </a:p>
          <a:p>
            <a:pPr indent="-292100" lvl="0" marL="292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Власти способствуют развитию технического и военного образования;</a:t>
            </a:r>
            <a:endParaRPr sz="1100"/>
          </a:p>
          <a:p>
            <a:pPr indent="-292100" lvl="0" marL="292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Растёт количество гимназий (к концу века их 40);</a:t>
            </a:r>
            <a:endParaRPr sz="1100"/>
          </a:p>
          <a:p>
            <a:pPr indent="-292100" lvl="0" marL="292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Дворянские дети получают образование в пансионах и с помощью гувернёров;</a:t>
            </a:r>
            <a:endParaRPr sz="1100"/>
          </a:p>
          <a:p>
            <a:pPr indent="-292100" lvl="0" marL="292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Начальное образование дают приходские и уездные училища;</a:t>
            </a:r>
            <a:endParaRPr sz="1100"/>
          </a:p>
          <a:p>
            <a:pPr indent="-292100" lvl="0" marL="292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Основная масса населения безграмотна;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&amp;Vcy;&amp;iecy;&amp;dcy;&amp;ocy;&amp;mcy;&amp;ocy;&amp;scy;&amp;tcy;&amp;icy; &amp;mcy;&amp;ocy;&amp;scy;&amp;kcy;&amp;ocy;&amp;vcy;&amp;scy;&amp;kcy;&amp;icy;&amp;jcy; &amp;gcy;&amp;ocy;&amp;scy;&amp;ucy;&amp;dcy;&amp;acy;&amp;rcy;&amp;scy;&amp;tcy;&amp;vcy;&amp;iecy;&amp;ncy;&amp;ncy;&amp;ycy;&amp;jcy; &amp;ucy;&amp;ncy;&amp;icy;&amp;vcy;&amp;iecy;&amp;rcy;&amp;scy;&amp;icy;&amp;tcy;&amp;iecy;&amp;tcy; - &amp;Acy;&amp;pcy;&amp;tcy;&amp;iecy;&amp;kcy;&amp;acy; &amp;Pcy;&amp;ocy;&amp;vcy;&amp;ycy;&amp;shcy;&amp;iecy;&amp;ncy;&amp;icy;&amp;iecy; &amp;pcy;&amp;ocy;&amp;tcy;&amp;iecy;&amp;ncy;&amp;tscy;&amp;icy;&amp;icy;. &amp;Kcy;&amp;ucy;&amp;pcy;&amp;icy;&amp;tcy;&amp;softcy; &amp;vcy;&amp;icy;&amp;acy;&amp;gcy;&amp;rcy;&amp;ucy;, &amp;lcy;&amp;iecy;&amp;vcy;&amp;icy;&amp;tcy;&amp;rcy;&amp;ucy;, &amp;scy;&amp;icy;&amp;acy;&amp;lcy;&amp;icy;&amp;scy;, &amp;dcy;&amp;acy;&amp;pcy;&amp;ocy;&amp;kcy;&amp;scy;&amp;iecy;&amp;tcy;&amp;icy;&amp;ncy;, &amp;zhcy;&amp;iecy;&amp;ncy;&amp;scy;&amp;kcy;&amp;ucy;" id="166" name="Google Shape;16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4" y="2002"/>
            <a:ext cx="9124946" cy="514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1"/>
          <p:cNvSpPr/>
          <p:nvPr/>
        </p:nvSpPr>
        <p:spPr>
          <a:xfrm>
            <a:off x="1007598" y="843550"/>
            <a:ext cx="27285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>
                <a:solidFill>
                  <a:srgbClr val="FF00FF"/>
                </a:solidFill>
                <a:latin typeface="Lobster"/>
                <a:ea typeface="Lobster"/>
                <a:cs typeface="Lobster"/>
                <a:sym typeface="Lobster"/>
              </a:rPr>
              <a:t>Наука</a:t>
            </a:r>
            <a:endParaRPr b="1" sz="5400">
              <a:solidFill>
                <a:srgbClr val="FF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/>
          <p:nvPr/>
        </p:nvSpPr>
        <p:spPr>
          <a:xfrm>
            <a:off x="737574" y="789552"/>
            <a:ext cx="4482498" cy="283923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Н.И.Лобачевский создал новую геометрическую систему, которая получила название неевклидовой геометрии; </a:t>
            </a:r>
            <a:endParaRPr sz="1100"/>
          </a:p>
        </p:txBody>
      </p:sp>
      <p:pic>
        <p:nvPicPr>
          <p:cNvPr descr="D:\Documents and Settings\Иван\Мои документы\Мои рисунки\Lobachevsky.jpg" id="173" name="Google Shape;17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0162" y="141480"/>
            <a:ext cx="2786063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2"/>
          <p:cNvSpPr txBox="1"/>
          <p:nvPr/>
        </p:nvSpPr>
        <p:spPr>
          <a:xfrm>
            <a:off x="6624228" y="4245936"/>
            <a:ext cx="187455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Н.И.Лобачевский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chem100.ru/bioimg/2.gif" id="179" name="Google Shape;17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656" y="141480"/>
            <a:ext cx="2538282" cy="292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6156" y="157840"/>
            <a:ext cx="2402656" cy="290385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3"/>
          <p:cNvSpPr txBox="1"/>
          <p:nvPr/>
        </p:nvSpPr>
        <p:spPr>
          <a:xfrm>
            <a:off x="467544" y="3275885"/>
            <a:ext cx="3216506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Зинин Н.Н.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химик,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синтезировал анилин,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чем заложил основы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производства красителей.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3"/>
          <p:cNvSpPr txBox="1"/>
          <p:nvPr/>
        </p:nvSpPr>
        <p:spPr>
          <a:xfrm>
            <a:off x="6109635" y="3275885"/>
            <a:ext cx="2319481" cy="14542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Струве В.Я.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Астроном,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основатель и первый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директор Пулковской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обсерватории.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