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obster"/>
      <p:regular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slide" Target="slides/slide20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1a517a72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1a517a72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1a517a72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1a517a72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1a517a72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1a517a72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a517a72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a517a72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a517a72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a517a72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1a517a72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1a517a72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1a517a722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1a517a722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1a517a722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1a517a722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1a517a722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1a517a722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1a517a72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1a517a72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1a517a72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1a517a72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1a517a722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1a517a722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1a517a7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1a517a7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1a517a72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1a517a72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1a517a72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1a517a72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1a517a72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1a517a72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1a517a72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1a517a72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1a517a72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1a517a72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1a517a722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1a517a72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7.jp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6.jpg"/><Relationship Id="rId5" Type="http://schemas.openxmlformats.org/officeDocument/2006/relationships/image" Target="../media/image1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8800" y="573125"/>
            <a:ext cx="8306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Государственное учреждение образования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«Гимназия №2 г. Солигорска»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Людмила Антоновна Ларчик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  учитель истории и обществоведения высшей квалификационной категории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Урок Всемирной истории Нового времени в 8 классе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Тема урока : «Художественная литература»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145100" y="3739875"/>
            <a:ext cx="28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Эрнст Теодор Амадей Гофман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1153" l="1567" r="2269" t="1056"/>
          <a:stretch/>
        </p:blipFill>
        <p:spPr>
          <a:xfrm>
            <a:off x="145100" y="108800"/>
            <a:ext cx="2769900" cy="35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2836375" y="108800"/>
            <a:ext cx="41931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Ч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еловек разносторонних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дарований. Реальная жизнь не привлекала писателя.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Гофман находил убежище в мире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неукротимой фантазии, создавал сказочноромантическое царство.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На сюжеты Э. Т. А. Гофмана написаны выдающиеся музыкально-сценические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произведения: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б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алет П. И. Чайковского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«Щелкунчик»,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опера французского композитора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Ж. Оффенбаха «Сказки Гофмана»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и др.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825" y="1543775"/>
            <a:ext cx="2169125" cy="31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723350" y="3728750"/>
            <a:ext cx="15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Генриха Гейне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19834" r="14466" t="0"/>
          <a:stretch/>
        </p:blipFill>
        <p:spPr>
          <a:xfrm>
            <a:off x="87050" y="478850"/>
            <a:ext cx="2847000" cy="324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709350" y="40975"/>
            <a:ext cx="3159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Вершиной немецкой литературы XIX в.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стало творчество Генриха Гейне (1797—1856).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Его ранние стихи, вошедшие в сборник «Книга песен», проникнуты свободолюбивыми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мотивами и близки к традициям народной песни.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А в поэме «Германия. Зимняя сказка» —лучшем произведении Г. Гейне — ясно звучат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революционные ноты.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5868950" y="769050"/>
            <a:ext cx="3275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Свобода ногу свихнула себе,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Хромает, уж нет отваги;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На башнях парижских грустят,опустясь,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Её трёхцветные флаги.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Восстал меж тем император, но так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Задор его усмирили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Британские черви, что он допустил,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Чтоб вновь его схоронили.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Я сам погребение видел, когда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Златую везли колесницу;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На ней златые богини побед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Златую держали гробницу.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6529125" y="4381675"/>
            <a:ext cx="24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Отрывок из поэмы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«Германия. Зимняя сказка»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39400" y="0"/>
            <a:ext cx="874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реализма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 b="22656" l="0" r="0" t="10472"/>
          <a:stretch/>
        </p:blipFill>
        <p:spPr>
          <a:xfrm>
            <a:off x="239400" y="551350"/>
            <a:ext cx="2053200" cy="206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b="22355" l="0" r="0" t="10472"/>
          <a:stretch/>
        </p:blipFill>
        <p:spPr>
          <a:xfrm>
            <a:off x="183600" y="2810350"/>
            <a:ext cx="2164800" cy="218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8988" y="551350"/>
            <a:ext cx="2162100" cy="211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7">
            <a:alphaModFix/>
          </a:blip>
          <a:srcRect b="9253" l="4583" r="5553" t="1429"/>
          <a:stretch/>
        </p:blipFill>
        <p:spPr>
          <a:xfrm>
            <a:off x="6761275" y="2772850"/>
            <a:ext cx="2295900" cy="2220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22656" l="0" r="0" t="10472"/>
          <a:stretch/>
        </p:blipFill>
        <p:spPr>
          <a:xfrm>
            <a:off x="66950" y="58025"/>
            <a:ext cx="2517300" cy="260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2512500" y="340950"/>
            <a:ext cx="41190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Настоящее имя - Анри-Мари Бейль.</a:t>
            </a:r>
            <a:endParaRPr sz="2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Писатель считал, что роман — это зеркало жизни.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Мировую славу писателю принес роман «Красное и черное», в котором правдиво отображается французское общество тех лет.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Главный герой романа — Жюльен Сорель — талантливый человек из низов. Он пытается пробить себе дорогу в жизни, но ему не удается победить консервативную общественную среду.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66950" y="2732950"/>
            <a:ext cx="229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Романы: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Ванина Ванини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Пармская обитель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Герцогиня де Паллиано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Красное и черное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Сестра схоластика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Люс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ьен Левен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Сундук и привидения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Жизнь Наполеона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775" y="1400100"/>
            <a:ext cx="2451850" cy="319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22355" l="0" r="0" t="10472"/>
          <a:stretch/>
        </p:blipFill>
        <p:spPr>
          <a:xfrm>
            <a:off x="132825" y="140675"/>
            <a:ext cx="2164800" cy="218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3046925" y="296450"/>
            <a:ext cx="4265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Оноре де Бальзак (1799—1850) отличался удивительной работоспособностью.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Всемирную славу ему принесла серия романов под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общим названием «Человеческая комедия» (состоит из 90 произведений).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них более тысячи персонажей.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Это грандиозная по широте охвата реалистическая картина нравов французского общества.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Из произведений Бальзака можно узнать о буржуазной Франции больше, чем из трудов историков и экономистов того времени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0100" y="2106500"/>
            <a:ext cx="1821177" cy="25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72550" y="2408525"/>
            <a:ext cx="308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учшие книги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Отец Горио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Гобсек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Шагреневая кожа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Евгения Гранде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Блеск и нищета куртизанок (сборник)  Утраченные иллюзии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Тридцатилетняя женщина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Воспоминания двух юных жён и др.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88" y="137850"/>
            <a:ext cx="2162100" cy="211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2676950" y="137850"/>
            <a:ext cx="4476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Биография писателя получила отражение, как в манере письма, так и в сюжетах его произведений.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12-летний Чарльз был вынужден уйти из школы и устроиться на работу в качестве газетного репортера, так как отец его был мот и в 1824 году сидел в тюрьме для должников. 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Работал на фабрике, клерком, репортером в суде и парламенте. Как репортер он отображал современные события и старался понять причины, которые их вызвали.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Ведущая тема творчества писателя - тема борьбы добра и зла, что раскрывается в каждом его произведении.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72550" y="2285150"/>
            <a:ext cx="2698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Романы: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Посмертные записки Пиквикского клуба Приключения Оливера Твиста Большие надежды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Тяжелые времена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Холодный дом Рождественские повести Жизнь Дэвида Копперфилда, рассказанная им самим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11847" l="45380" r="38384" t="43794"/>
          <a:stretch/>
        </p:blipFill>
        <p:spPr>
          <a:xfrm>
            <a:off x="7232825" y="2105937"/>
            <a:ext cx="1755600" cy="26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861" y="2679600"/>
            <a:ext cx="1689989" cy="2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b="9253" l="4583" r="5553" t="1429"/>
          <a:stretch/>
        </p:blipFill>
        <p:spPr>
          <a:xfrm>
            <a:off x="72550" y="52375"/>
            <a:ext cx="2553600" cy="286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0" y="274230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Произведения: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нига Джунглей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Стрелы Амура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Сказки Старой Англии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Конец пути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Песня Маугли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Ким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Три мушкетера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Пред лицом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Крылатые Шапки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еч Виланда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Мотылек, который топнул ногой	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Как было написано первое письмо	Рикки-Тикки-Тави и др.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676925" y="52375"/>
            <a:ext cx="52089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Первым из англичан он удостоился в 1907 г. Нобелевской премии в области литературы, а также стал самым молодым нобелевским лауреатом по литературе за всю историю премии.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Писатель известен как представитель "литературы действия" - составной части неоромантизма, провозгласившего культ мужественного оптимизма, жизнелюбивого мироощущения и воспевавшего энергичные поиски самостоятельных решений. "Железный Редьярд"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основу творчества положил широко известный принцип Стивенсона: "Быть верным факту и трактовать его с добрым намерением". Киплинг искал свои способы противодействия эстетизму, скепсису и художественным поискам натуралистов, находя опору в величии родной королевской Британии.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79800" y="43525"/>
            <a:ext cx="89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декадентства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50300" y="551350"/>
            <a:ext cx="88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Во второй половине XIX в. во Франции появилась группа талантливых поэтов, обладавших гениальными способностями предвидения грозящих людям бед и катастроф.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00" y="1502300"/>
            <a:ext cx="4185901" cy="3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150300" y="1611125"/>
            <a:ext cx="465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Стихи Шарля Бодлера были наполнены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ощущением трагичности мира, тоской по гармонии и осознанием непреодолимости зла. Единственный поэтический сборник он назвал — «Цветы зла».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232150" y="2604400"/>
            <a:ext cx="19806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Читатель с мирною душою,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Далекою от всех грехов,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Ты не читай моих стихов,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Глухою дышащих тоскою.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Коль ты не дружен с Сатаною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И не пошел на хитрый зов,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Брось! Не поймешь моих ты слов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Иль Музу назовешь больною.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Но если взором охватить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Ты бездну мог, не замирая,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Читай меня, чтоб полюбить;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Взалкав потерянного рая,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Страдай, сочувственно скорбя,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latin typeface="Times New Roman"/>
                <a:ea typeface="Times New Roman"/>
                <a:cs typeface="Times New Roman"/>
                <a:sym typeface="Times New Roman"/>
              </a:rPr>
              <a:t>Со мной!.. Иль прокляну тебя!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2038550" y="2657825"/>
            <a:ext cx="234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Эпиграф к осужденной книге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/>
        </p:nvSpPr>
        <p:spPr>
          <a:xfrm>
            <a:off x="79800" y="43525"/>
            <a:ext cx="89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декадентства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150300" y="551350"/>
            <a:ext cx="88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Во второй половине XIX в. во Франции появилась группа талантливых поэтов, обладавших гениальными способностями предвидения грозящих людям бед и катастроф.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00" y="1458775"/>
            <a:ext cx="4013825" cy="3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3946450" y="1458775"/>
            <a:ext cx="4981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Lobster"/>
                <a:ea typeface="Lobster"/>
                <a:cs typeface="Lobster"/>
                <a:sym typeface="Lobster"/>
              </a:rPr>
              <a:t>Он не единожды причислял себя к "проклятым поэтам", существующим "без завтрашнего дня". Без сомнения, в его творчестве выразились острое ощущение трагизма жизни, чувства разочарованности, усталости, безысходности - те "сумеречные" настроения "конца века", которые овладели значительной частью французской интеллигенции в этот период.</a:t>
            </a:r>
            <a:endParaRPr sz="15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4021200" y="3127200"/>
            <a:ext cx="49818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Lobster"/>
                <a:ea typeface="Lobster"/>
                <a:cs typeface="Lobster"/>
                <a:sym typeface="Lobster"/>
              </a:rPr>
              <a:t>       </a:t>
            </a:r>
            <a:r>
              <a:rPr b="1" lang="ru">
                <a:latin typeface="Lobster"/>
                <a:ea typeface="Lobster"/>
                <a:cs typeface="Lobster"/>
                <a:sym typeface="Lobster"/>
              </a:rPr>
              <a:t>Изнеможение                       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чувствую себя Империей на гра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Жоржу Куртелину                    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Упадка, в ожиданьи варварской орды,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Поль Варлен                                   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акростихи, как дряблые плоды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Изнеможения, слагаются в дурмане.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Душа в разладе с сердцем, о кровавой брани,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 начавшейся, твердят на все лады.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я-то что могу? Волненья мне чужды.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я-то что хочу? Все прожито заране.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мочь и не хотеть – ни жить,</a:t>
            </a:r>
            <a:r>
              <a:rPr b="1" lang="ru">
                <a:latin typeface="Lobster"/>
                <a:ea typeface="Lobster"/>
                <a:cs typeface="Lobster"/>
                <a:sym typeface="Lobster"/>
              </a:rPr>
              <a:t>               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79800" y="43525"/>
            <a:ext cx="89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декадентства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150300" y="551350"/>
            <a:ext cx="88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Во второй половине XIX в. во Франции появилась группа талантливых поэтов, обладавших гениальными способностями предвидения грозящих людям бед и катастроф.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575" y="1473300"/>
            <a:ext cx="4013825" cy="3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203150" y="1567150"/>
            <a:ext cx="475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obster"/>
                <a:ea typeface="Lobster"/>
                <a:cs typeface="Lobster"/>
                <a:sym typeface="Lobster"/>
              </a:rPr>
              <a:t>В 16 лет, Рембо разрабатывает «теорию ясновидения», с помощью которой надеется кардинально изменить поэзию, стать поэтом-мучеником, пророком, ясновидцем и в такой роли повести за собой мир, т.е. изменить его с помощью поэзии. Основная тема – поэт-странник, бродяга, желание «свободной свободы».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228500" y="2963125"/>
            <a:ext cx="470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Предчувствие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Глухими тропами, среди густой травы,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Уйду бродить я голубыми вечерами;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Коснется ветер непокрытой головы,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 свежесть чувствовать я буду под ногами.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Мне бесконечная любовь наполнит грудь.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Но буду я молчать и все слова забуду.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Я, как цыган, уйду – все дальше, дальше в путь!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 словно с женщиной, с Природой счастлив буду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812500" y="355500"/>
            <a:ext cx="76464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4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§10, </a:t>
            </a:r>
            <a:endParaRPr sz="4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создать виртуальную экспозицию, посвящённую творчеству выдающихся писателей и поэтов эпохи</a:t>
            </a:r>
            <a:r>
              <a:rPr lang="ru" sz="3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;</a:t>
            </a:r>
            <a:endParaRPr sz="3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мини-проект о творчестве одного их поэтов-декадентов.</a:t>
            </a:r>
            <a:endParaRPr sz="3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79800" y="43525"/>
            <a:ext cx="892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декадентства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150300" y="551350"/>
            <a:ext cx="88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Во второй половине XIX в. во Франции появилась группа талантливых поэтов, обладавших гениальными способностями предвидения грозящих людям бед и катастроф.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00" y="1458775"/>
            <a:ext cx="4127825" cy="3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4164250" y="1578900"/>
            <a:ext cx="4838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Lobster"/>
                <a:ea typeface="Lobster"/>
                <a:cs typeface="Lobster"/>
                <a:sym typeface="Lobster"/>
              </a:rPr>
              <a:t>Ощущением надвигающихся революционных потрясений и войны дышит поэзия Гийома Аполлинера (настоящее имя Вильгельм Аполлинарий Костровицкий; 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Lobster"/>
                <a:ea typeface="Lobster"/>
                <a:cs typeface="Lobster"/>
                <a:sym typeface="Lobster"/>
              </a:rPr>
              <a:t>За два года до начала Первой мировой войны он писал о «солнце с перерезанным горлом», предсказывал гибель трех великих империй.</a:t>
            </a:r>
            <a:endParaRPr sz="1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4389025" y="37869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Почти погост, вороний град,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Тоска и зной тебя томят...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89725" y="340950"/>
            <a:ext cx="655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Художественная литература</a:t>
            </a:r>
            <a:endParaRPr b="1" sz="48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1875"/>
            <a:ext cx="9144001" cy="33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580375" y="43525"/>
            <a:ext cx="783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Основные направления в литературе XIX века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214075" y="690025"/>
            <a:ext cx="8567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Романтизм 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— направление в художественной культуре конца XVIII — первой половины XIX в. Характеризуется вниманием к внутреннему миру человека, идеализацией природы, поэтизацией героической личности, заменой реальной действительности фантастическим или идеализированным образом мира.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14075" y="2044525"/>
            <a:ext cx="8600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Реализм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— направление в художественной культуре, представители которого стремятся объективно отображать окружающую действительность.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14075" y="3183625"/>
            <a:ext cx="8513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Декадентство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— наименование кризисных явлений в европейской культуре конца XIX в., для которых характерны настроения упадка, безнадежности и неприятия жизни.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84"/>
            <a:ext cx="9144001" cy="51221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33700" y="43525"/>
            <a:ext cx="837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Представители романтизма</a:t>
            </a:r>
            <a:endParaRPr sz="3000"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274" y="691074"/>
            <a:ext cx="2179200" cy="234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75" y="690025"/>
            <a:ext cx="1823100" cy="237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8325" y="690025"/>
            <a:ext cx="1975200" cy="237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7200" y="3196325"/>
            <a:ext cx="1823100" cy="194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32250" y="2984675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Виктор Гюго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154738" y="2955100"/>
            <a:ext cx="21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Джордж Гордон Байрон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500125" y="2955100"/>
            <a:ext cx="20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Перси Биш Шелли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23675" y="4462600"/>
            <a:ext cx="182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Эрнст Теодор Амадей Гофман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3275" y="690025"/>
            <a:ext cx="2108100" cy="23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7211049" y="2955100"/>
            <a:ext cx="14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Вальтер Скотт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9">
            <a:alphaModFix/>
          </a:blip>
          <a:srcRect b="25281" l="10685" r="12325" t="2070"/>
          <a:stretch/>
        </p:blipFill>
        <p:spPr>
          <a:xfrm>
            <a:off x="1617650" y="3275400"/>
            <a:ext cx="1666200" cy="186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573775" y="4570300"/>
            <a:ext cx="15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Генриха Гейне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25" y="66125"/>
            <a:ext cx="2742300" cy="357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946950" y="37174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Виктор Гюго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003550" y="326475"/>
            <a:ext cx="3794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Гений Гюго проявился не только в поэзии,но и в прозе, драматургии, публицистике.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начале своего творчества Гюго был сторонником монархии.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1871 г. он поддержал Парижскую Коммуну.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Всемирное признание Виктору Гюго принесли романы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 «Собор Парижской богоматери», «Отверженные», «Труженики моря», «Человек, который смеется».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0" l="41044" r="0" t="0"/>
          <a:stretch/>
        </p:blipFill>
        <p:spPr>
          <a:xfrm>
            <a:off x="6797650" y="1400125"/>
            <a:ext cx="2201175" cy="27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0" y="270325"/>
            <a:ext cx="2922600" cy="3299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15213" y="3669250"/>
            <a:ext cx="21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Джордж Гордон Байрон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074100" y="391725"/>
            <a:ext cx="3685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Поэтическая слава пришла к Дж. Байрону в юности.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центре поэм Дж. Байрона стоит разочарованный и одинокий герой-бунтарь,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борющийся против гнета и тирании.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Одно из лучших произведений поэта — неоконченный роман в стихах «Дон Жуан» — приближается к реалистическому направлению.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129" y="1357000"/>
            <a:ext cx="2334771" cy="29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234425" y="3300800"/>
            <a:ext cx="20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Перси Биш Шелли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00" y="261200"/>
            <a:ext cx="2699700" cy="30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2466625" y="174175"/>
            <a:ext cx="6543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П</a:t>
            </a: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роисходил из аристократической семьи. За проявление антимонархических настроений его исключили из университета, и он был вынужден покинуть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Англию.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своих произведениях поэт воспевает несущую освобождение революционную борьбу.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700" y="2242675"/>
            <a:ext cx="4783925" cy="27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2401275" y="2444800"/>
            <a:ext cx="175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Стихотворение “Мужам Англии”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00" y="138675"/>
            <a:ext cx="2963055" cy="33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792746" y="3515168"/>
            <a:ext cx="18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Вальтер Скотт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061400" y="219775"/>
            <a:ext cx="40698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Шотландский прозаик, поэт, историк, собиратель древностей, адвокат.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Автор более 40 литературных произведений.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Свою творческую деятельность он начал как автор романтических поэм.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Но затем перешел к прозе и стал приверженцем реалистического направления.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мировую литературу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В. Скотт вошел как создатель исторического романа.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своих произведениях писатель отражал события английской и европейской средневековой истории в ее переломные моменты.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1375" y="2402113"/>
            <a:ext cx="2041575" cy="262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