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12192000"/>
  <p:notesSz cx="6858000" cy="9144000"/>
  <p:embeddedFontLst>
    <p:embeddedFont>
      <p:font typeface="Lobster"/>
      <p:regular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font" Target="fonts/Lobster-regular.fntdata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05cb8008c1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05cb8008c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ef9c53d592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ef9c53d59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f2b7ffe05c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f2b7ffe05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f2b7ffe05c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f2b7ffe05c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4BD97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Relationship Id="rId4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Relationship Id="rId4" Type="http://schemas.openxmlformats.org/officeDocument/2006/relationships/image" Target="../media/image1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Relationship Id="rId4" Type="http://schemas.openxmlformats.org/officeDocument/2006/relationships/image" Target="../media/image27.png"/><Relationship Id="rId5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Relationship Id="rId4" Type="http://schemas.openxmlformats.org/officeDocument/2006/relationships/image" Target="../media/image21.png"/><Relationship Id="rId5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6.jpg"/><Relationship Id="rId6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Relationship Id="rId4" Type="http://schemas.openxmlformats.org/officeDocument/2006/relationships/image" Target="../media/image2.png"/><Relationship Id="rId5" Type="http://schemas.openxmlformats.org/officeDocument/2006/relationships/image" Target="../media/image11.png"/><Relationship Id="rId6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592200" y="935400"/>
            <a:ext cx="11007600" cy="49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истории Беларуси в 8 классе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 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“</a:t>
            </a:r>
            <a:r>
              <a:rPr b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Общественно-политическое движение в первой половине 19 века</a:t>
            </a:r>
            <a:r>
              <a:rPr b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2"/>
          <p:cNvPicPr preferRelativeResize="0"/>
          <p:nvPr/>
        </p:nvPicPr>
        <p:blipFill rotWithShape="1">
          <a:blip r:embed="rId3">
            <a:alphaModFix/>
          </a:blip>
          <a:srcRect b="0" l="0" r="0" t="16349"/>
          <a:stretch/>
        </p:blipFill>
        <p:spPr>
          <a:xfrm>
            <a:off x="0" y="-17811"/>
            <a:ext cx="12192000" cy="6875811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2"/>
          <p:cNvSpPr/>
          <p:nvPr/>
        </p:nvSpPr>
        <p:spPr>
          <a:xfrm>
            <a:off x="451950" y="125750"/>
            <a:ext cx="11288100" cy="44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9537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 второй половине 20-х гг</a:t>
            </a:r>
            <a:r>
              <a:rPr b="1"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усилилась </a:t>
            </a:r>
            <a:r>
              <a:rPr b="1" lang="ru-RU" sz="28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русификаторская политика </a:t>
            </a:r>
            <a:r>
              <a:rPr b="1"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царского правительства. </a:t>
            </a:r>
            <a:endParaRPr b="1"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Однако это не остановило развития общественно-политического движения в Беларуси. </a:t>
            </a:r>
            <a:endParaRPr b="1"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Среди шляхты Беларуси, Литвы и Польши вызревала идея необходимости вооруженной борьбы за возрождение Речи Посполитой.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Эта идея была реализована в </a:t>
            </a:r>
            <a:r>
              <a:rPr b="1" lang="ru-RU" sz="4000">
                <a:solidFill>
                  <a:srgbClr val="9537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ноябре 1830 г</a:t>
            </a:r>
            <a:r>
              <a:rPr b="1" lang="ru-RU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., когда в Варшаве началось национально-освободительное восстание. 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3"/>
          <p:cNvSpPr/>
          <p:nvPr/>
        </p:nvSpPr>
        <p:spPr>
          <a:xfrm>
            <a:off x="5015880" y="1052736"/>
            <a:ext cx="5580113" cy="496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•"/>
            </a:pPr>
            <a:r>
              <a:rPr b="1"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Причины: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2400" lvl="1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b="1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нарушения Конституции, ограничение деятельности сейма;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2400" lvl="1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b="1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недовольство шляхты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разделами РП;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•"/>
            </a:pPr>
            <a:r>
              <a:rPr b="1"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Повод: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2400" lvl="1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b="1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Намерение Николая I отправить польские войска на подавление революции во Франции и Бельгии;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•"/>
            </a:pPr>
            <a:r>
              <a:rPr b="1"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Цель:</a:t>
            </a:r>
            <a:endParaRPr/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воз­рождение независимой Речи Посполитой в границах 1772 г.;</a:t>
            </a:r>
            <a:endParaRPr/>
          </a:p>
        </p:txBody>
      </p:sp>
      <p:pic>
        <p:nvPicPr>
          <p:cNvPr id="171" name="Google Shape;17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8675" y="923325"/>
            <a:ext cx="3635851" cy="387157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3"/>
          <p:cNvSpPr/>
          <p:nvPr/>
        </p:nvSpPr>
        <p:spPr>
          <a:xfrm>
            <a:off x="2783633" y="0"/>
            <a:ext cx="722172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Восстание 1830-1831 гг.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ovember Uprising.svg" id="177" name="Google Shape;17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16117" y="620688"/>
            <a:ext cx="1886645" cy="2516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/>
          <p:nvPr/>
        </p:nvSpPr>
        <p:spPr>
          <a:xfrm>
            <a:off x="3036384" y="-15351"/>
            <a:ext cx="644843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Участники восстания</a:t>
            </a:r>
            <a:endParaRPr b="1" sz="5400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98274" y="1091755"/>
            <a:ext cx="2190750" cy="292417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85" name="Google Shape;185;p25"/>
          <p:cNvSpPr/>
          <p:nvPr/>
        </p:nvSpPr>
        <p:spPr>
          <a:xfrm>
            <a:off x="4671950" y="4517725"/>
            <a:ext cx="34434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Эмилия Плятер.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(белорусская 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Жанна д’Арк).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5"/>
          <p:cNvSpPr/>
          <p:nvPr/>
        </p:nvSpPr>
        <p:spPr>
          <a:xfrm>
            <a:off x="1022026" y="3933056"/>
            <a:ext cx="2924327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Игнатий Домейко,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ректор университета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Сантьяго, там же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Установлен памятник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«Великий  просветитель».,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национальный герой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республики Чили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5440" y="907979"/>
            <a:ext cx="2857500" cy="2857500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id="188" name="Google Shape;188;p25"/>
          <p:cNvPicPr preferRelativeResize="0"/>
          <p:nvPr/>
        </p:nvPicPr>
        <p:blipFill rotWithShape="1">
          <a:blip r:embed="rId5">
            <a:alphaModFix/>
          </a:blip>
          <a:srcRect b="0" l="67143" r="0" t="0"/>
          <a:stretch/>
        </p:blipFill>
        <p:spPr>
          <a:xfrm>
            <a:off x="8760296" y="887500"/>
            <a:ext cx="2339751" cy="2929987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sp>
        <p:nvSpPr>
          <p:cNvPr id="189" name="Google Shape;189;p25"/>
          <p:cNvSpPr/>
          <p:nvPr/>
        </p:nvSpPr>
        <p:spPr>
          <a:xfrm>
            <a:off x="8735743" y="3917032"/>
            <a:ext cx="235800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Глав­но­ко­мандующий польской ар­ми­ей князь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М. Г. Рад­зивилл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/>
          <p:nvPr/>
        </p:nvSpPr>
        <p:spPr>
          <a:xfrm>
            <a:off x="4007768" y="548680"/>
            <a:ext cx="7776864" cy="4708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Весной 1831 г. </a:t>
            </a: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руках повстанцев оказались Литва и ряд уездов Западной Беларуси. 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Восстание развивалось нередко стихийно, хотя 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в феврале 1831  </a:t>
            </a: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был создан </a:t>
            </a:r>
            <a:r>
              <a:rPr b="1" lang="ru-RU" sz="36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Виленский центральный повстанческий комитет.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Кульминацией событий стала</a:t>
            </a:r>
            <a:r>
              <a:rPr b="1" lang="ru-RU" sz="36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ru-RU" sz="360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битва за Вильно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19 июня 1831 г.,</a:t>
            </a:r>
            <a:r>
              <a:rPr b="1" lang="ru-RU" sz="36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которой повстанцы были разбиты правительственными войсками.</a:t>
            </a:r>
            <a:endParaRPr/>
          </a:p>
        </p:txBody>
      </p:sp>
      <p:pic>
        <p:nvPicPr>
          <p:cNvPr id="195" name="Google Shape;195;p26"/>
          <p:cNvPicPr preferRelativeResize="0"/>
          <p:nvPr/>
        </p:nvPicPr>
        <p:blipFill rotWithShape="1">
          <a:blip r:embed="rId3">
            <a:alphaModFix/>
          </a:blip>
          <a:srcRect b="0" l="31687" r="18485" t="0"/>
          <a:stretch/>
        </p:blipFill>
        <p:spPr>
          <a:xfrm>
            <a:off x="407368" y="116633"/>
            <a:ext cx="340858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6"/>
          <p:cNvSpPr txBox="1"/>
          <p:nvPr/>
        </p:nvSpPr>
        <p:spPr>
          <a:xfrm>
            <a:off x="446117" y="116633"/>
            <a:ext cx="3369833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Партизанский отряд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Эмилии Плятер.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7"/>
          <p:cNvSpPr/>
          <p:nvPr/>
        </p:nvSpPr>
        <p:spPr>
          <a:xfrm>
            <a:off x="695400" y="1052736"/>
            <a:ext cx="10801200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руководство восстанием не признавало национальных прав белорусского, литовского и украинского народов. 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 ставился вопрос об освобождении крестьян от крепостничества, что лишило поддержки восставших со стороны крестьянства. 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стихийный характер действий (март—апрель 1831 г. восстание охватило Литву и северо-западную Беларусь,  в Гродненской губернии оно началось в мае, в Минской — в июне—июле).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Несогласованность действий восставших (шляхта каждого уезда выбирала свое правительство и военного командира).</a:t>
            </a:r>
            <a:endParaRPr/>
          </a:p>
        </p:txBody>
      </p:sp>
      <p:sp>
        <p:nvSpPr>
          <p:cNvPr id="203" name="Google Shape;203;p27"/>
          <p:cNvSpPr/>
          <p:nvPr/>
        </p:nvSpPr>
        <p:spPr>
          <a:xfrm>
            <a:off x="1674154" y="1"/>
            <a:ext cx="884370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Причины подавления восстания</a:t>
            </a:r>
            <a:endParaRPr b="1" sz="4800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976" y="4725144"/>
            <a:ext cx="1621819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207" y="2425033"/>
            <a:ext cx="1586614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1207" y="62042"/>
            <a:ext cx="1603563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8"/>
          <p:cNvSpPr/>
          <p:nvPr/>
        </p:nvSpPr>
        <p:spPr>
          <a:xfrm>
            <a:off x="1707821" y="117748"/>
            <a:ext cx="10484179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800">
                <a:solidFill>
                  <a:srgbClr val="990000"/>
                </a:solidFill>
                <a:latin typeface="Lobster"/>
                <a:ea typeface="Lobster"/>
                <a:cs typeface="Lobster"/>
                <a:sym typeface="Lobster"/>
              </a:rPr>
              <a:t>Политика  властей после восстания 1830-1831гг.</a:t>
            </a:r>
            <a:endParaRPr b="1" sz="3800">
              <a:solidFill>
                <a:srgbClr val="99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12" name="Google Shape;212;p28"/>
          <p:cNvSpPr txBox="1"/>
          <p:nvPr/>
        </p:nvSpPr>
        <p:spPr>
          <a:xfrm>
            <a:off x="2207568" y="1124744"/>
            <a:ext cx="9649200" cy="49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1" lang="ru-RU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Конфискация имений шляхты Гродненской и Виленской губерний;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AutoNum type="arabicPeriod"/>
            </a:pPr>
            <a:r>
              <a:rPr b="1" lang="ru-RU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1831г.</a:t>
            </a:r>
            <a:r>
              <a:rPr b="1" lang="ru-RU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-создание Комитета по делам Западных губерний в качестве совещательного органа при императоре;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AutoNum type="arabicPeriod"/>
            </a:pPr>
            <a:r>
              <a:rPr b="1" lang="ru-RU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1831г.</a:t>
            </a:r>
            <a:r>
              <a:rPr b="1" lang="ru-RU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отмена действия Статута ВКЛ и введение российского законодательства в Витебской и Могилёвской губерниях, а с </a:t>
            </a:r>
            <a:r>
              <a:rPr b="1" lang="ru-RU" sz="3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1840г.</a:t>
            </a:r>
            <a:r>
              <a:rPr b="1" lang="ru-RU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в Минской, Гродненской и Виленской;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 </a:t>
            </a:r>
            <a:r>
              <a:rPr b="1" lang="ru-RU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1831г.</a:t>
            </a:r>
            <a:r>
              <a:rPr b="1" lang="ru-RU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указ «О разборе шляхты………..»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9"/>
          <p:cNvSpPr/>
          <p:nvPr/>
        </p:nvSpPr>
        <p:spPr>
          <a:xfrm>
            <a:off x="2063552" y="332656"/>
            <a:ext cx="9865096" cy="507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AutoNum type="arabicPeriod" startAt="5"/>
            </a:pPr>
            <a:r>
              <a:rPr b="1" lang="ru-RU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1832 г.</a:t>
            </a: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закрытие Виленского университета;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 startAt="5"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Господствующее положение в Беларуси заняла православная церковь: особым ука­зом </a:t>
            </a:r>
            <a:r>
              <a:rPr b="1" lang="ru-RU" sz="280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запрещалась всяческая деятельность иезуитов</a:t>
            </a: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что фактически означало их изгнание из западных губерний. 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 startAt="5"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</a:t>
            </a:r>
            <a:r>
              <a:rPr b="1" lang="ru-RU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1833 г. </a:t>
            </a: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была восстанов­лена древняя </a:t>
            </a:r>
            <a:r>
              <a:rPr b="1" lang="ru-RU" sz="280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Полоцкая епархия.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 startAt="5"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полностью ликвидирована юрисдикция местных феодалов в Беларуси, подорван идеологический фундамент их мощности — като­личество, 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 startAt="5"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начала активно проводиться политика </a:t>
            </a:r>
            <a:r>
              <a:rPr b="1" lang="ru-RU" sz="280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русификации края.</a:t>
            </a:r>
            <a:endParaRPr b="1" sz="2800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961" y="70183"/>
            <a:ext cx="1603375" cy="190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3561" y="2374439"/>
            <a:ext cx="1584325" cy="190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1344" y="4678695"/>
            <a:ext cx="1622425" cy="190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175" y="142725"/>
            <a:ext cx="2227200" cy="2556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26" name="Google Shape;226;p30"/>
          <p:cNvSpPr txBox="1"/>
          <p:nvPr/>
        </p:nvSpPr>
        <p:spPr>
          <a:xfrm>
            <a:off x="2631000" y="241775"/>
            <a:ext cx="9334200" cy="52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CC0000"/>
                </a:solidFill>
              </a:rPr>
              <a:t>1836 г.</a:t>
            </a:r>
            <a:r>
              <a:rPr b="1" lang="ru-RU" sz="4000"/>
              <a:t> </a:t>
            </a:r>
            <a:r>
              <a:rPr b="1" lang="ru-RU" sz="2400">
                <a:latin typeface="Times New Roman"/>
                <a:ea typeface="Times New Roman"/>
                <a:cs typeface="Times New Roman"/>
                <a:sym typeface="Times New Roman"/>
              </a:rPr>
              <a:t>в Вильно уроженец Пинщины студент Виленской медико-хирургической академии Франц Савич основал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lang="ru-RU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«Демократическое общество».</a:t>
            </a:r>
            <a:endParaRPr b="1" sz="2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Его участники пропагандировали идеи дружбы народов в борьбе против самодержавия, выступали за освобождение крестьян и наделение их землей.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Большое влияние на развитие общественного движения в западных губерниях Российской империи оказали буржуазные революции 1848—1849 гг. во Франции,Италии, Австрийской империи, Германии. На территории Беларуси появились нелегальные рукописные листовки, воззвания, обращения, письма с призывами присоединиться к освободительной борьбе европейских народов.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7" name="Google Shape;227;p30"/>
          <p:cNvSpPr txBox="1"/>
          <p:nvPr/>
        </p:nvSpPr>
        <p:spPr>
          <a:xfrm>
            <a:off x="106400" y="5530425"/>
            <a:ext cx="11994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C00000"/>
                </a:solidFill>
                <a:latin typeface="Lobster"/>
                <a:ea typeface="Lobster"/>
                <a:cs typeface="Lobster"/>
                <a:sym typeface="Lobster"/>
              </a:rPr>
              <a:t>Чтобы предотвратить революционные выступления, в западные губернии был направлен армейский корпус. Поэтому массовых выступлений в Беларуси и Литве не произошло.</a:t>
            </a:r>
            <a:endParaRPr sz="2400">
              <a:solidFill>
                <a:srgbClr val="C0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344" y="4797152"/>
            <a:ext cx="1621819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1343" y="2492896"/>
            <a:ext cx="1586614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1344" y="117748"/>
            <a:ext cx="1603563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/>
          <p:nvPr/>
        </p:nvSpPr>
        <p:spPr>
          <a:xfrm>
            <a:off x="2466550" y="1576675"/>
            <a:ext cx="94698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Общественно-политическое движение в первой половине XIX в. Изменения в политике российского правительства.</a:t>
            </a:r>
            <a:endParaRPr sz="480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344" y="4797152"/>
            <a:ext cx="1621819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1343" y="2492896"/>
            <a:ext cx="1586614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1344" y="117748"/>
            <a:ext cx="1603563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32961" y="214450"/>
            <a:ext cx="9367200" cy="6264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336" y="4797152"/>
            <a:ext cx="1621819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9335" y="2492896"/>
            <a:ext cx="1586614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987" y="116632"/>
            <a:ext cx="1603563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6"/>
          <p:cNvSpPr/>
          <p:nvPr/>
        </p:nvSpPr>
        <p:spPr>
          <a:xfrm>
            <a:off x="2060325" y="252050"/>
            <a:ext cx="9707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100" u="none" cap="none" strike="noStrik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Особенности революционно-демократического движения</a:t>
            </a:r>
            <a:endParaRPr sz="2100">
              <a:latin typeface="Lobster"/>
              <a:ea typeface="Lobster"/>
              <a:cs typeface="Lobster"/>
              <a:sym typeface="Lobster"/>
            </a:endParaRPr>
          </a:p>
        </p:txBody>
      </p:sp>
      <p:grpSp>
        <p:nvGrpSpPr>
          <p:cNvPr id="109" name="Google Shape;109;p16"/>
          <p:cNvGrpSpPr/>
          <p:nvPr/>
        </p:nvGrpSpPr>
        <p:grpSpPr>
          <a:xfrm>
            <a:off x="2163025" y="1469399"/>
            <a:ext cx="9604692" cy="4513876"/>
            <a:chOff x="0" y="307487"/>
            <a:chExt cx="7633677" cy="4513876"/>
          </a:xfrm>
        </p:grpSpPr>
        <p:sp>
          <p:nvSpPr>
            <p:cNvPr id="110" name="Google Shape;110;p16"/>
            <p:cNvSpPr/>
            <p:nvPr/>
          </p:nvSpPr>
          <p:spPr>
            <a:xfrm>
              <a:off x="0" y="307487"/>
              <a:ext cx="4148400" cy="26838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0A3366"/>
                </a:gs>
                <a:gs pos="80000">
                  <a:srgbClr val="0E4485"/>
                </a:gs>
                <a:gs pos="100000">
                  <a:srgbClr val="0B4489"/>
                </a:gs>
              </a:gsLst>
              <a:lin ang="16200038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6"/>
            <p:cNvSpPr txBox="1"/>
            <p:nvPr/>
          </p:nvSpPr>
          <p:spPr>
            <a:xfrm>
              <a:off x="131009" y="438496"/>
              <a:ext cx="3886200" cy="242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8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Сочетание борьбы за решение социальных проблем с постановкой национального вопроса</a:t>
              </a:r>
              <a:endParaRPr b="1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4320477" y="648067"/>
              <a:ext cx="3313200" cy="1992000"/>
            </a:xfrm>
            <a:prstGeom prst="roundRect">
              <a:avLst>
                <a:gd fmla="val 16667" name="adj"/>
              </a:avLst>
            </a:prstGeom>
            <a:solidFill>
              <a:srgbClr val="76923C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6"/>
            <p:cNvSpPr txBox="1"/>
            <p:nvPr/>
          </p:nvSpPr>
          <p:spPr>
            <a:xfrm>
              <a:off x="4417712" y="745302"/>
              <a:ext cx="3118800" cy="179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8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Основной тип организации- тайные и полулегальные общества</a:t>
              </a:r>
              <a:endParaRPr b="1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0" y="3168363"/>
              <a:ext cx="4148400" cy="1653000"/>
            </a:xfrm>
            <a:prstGeom prst="roundRect">
              <a:avLst>
                <a:gd fmla="val 16667" name="adj"/>
              </a:avLst>
            </a:prstGeom>
            <a:solidFill>
              <a:srgbClr val="C00000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6"/>
            <p:cNvSpPr txBox="1"/>
            <p:nvPr/>
          </p:nvSpPr>
          <p:spPr>
            <a:xfrm>
              <a:off x="131080" y="3168363"/>
              <a:ext cx="3886200" cy="149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8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Влияние идей Французской буржуазной революции</a:t>
              </a:r>
              <a:endParaRPr b="1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4506716" y="3168363"/>
              <a:ext cx="3118800" cy="1579800"/>
            </a:xfrm>
            <a:prstGeom prst="roundRect">
              <a:avLst>
                <a:gd fmla="val 16667" name="adj"/>
              </a:avLst>
            </a:prstGeom>
            <a:solidFill>
              <a:srgbClr val="7030A0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6"/>
            <p:cNvSpPr txBox="1"/>
            <p:nvPr/>
          </p:nvSpPr>
          <p:spPr>
            <a:xfrm>
              <a:off x="4745519" y="3525362"/>
              <a:ext cx="2641200" cy="77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8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Главная движущая сила - шляхта</a:t>
              </a:r>
              <a:endParaRPr b="1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upload.wikimedia.org/wikipedia/commons/thumb/2/24/PhilomathesPhilarethes.jpg/800px-PhilomathesPhilarethes.jpg" id="122" name="Google Shape;12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279" y="81561"/>
            <a:ext cx="3600400" cy="487126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/>
          <p:nvPr/>
        </p:nvSpPr>
        <p:spPr>
          <a:xfrm>
            <a:off x="4014200" y="516800"/>
            <a:ext cx="7854300" cy="54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1817 г.</a:t>
            </a:r>
            <a:r>
              <a:rPr b="1" i="0" lang="ru-RU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-по инициативе студентов </a:t>
            </a:r>
            <a:r>
              <a:rPr b="1" lang="ru-RU" sz="2800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Виленского университета,</a:t>
            </a:r>
            <a:r>
              <a:rPr b="1"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ru-RU" sz="2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Адама Мицкевича, Томаша Зана, Яна Чечота </a:t>
            </a:r>
            <a:r>
              <a:rPr b="1" i="0" lang="ru-RU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создано первое тайное общество </a:t>
            </a:r>
            <a:r>
              <a:rPr b="1" i="0" lang="ru-RU" sz="28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«филоматов» </a:t>
            </a:r>
            <a:r>
              <a:rPr b="1" i="0" lang="ru-RU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«любители наук»</a:t>
            </a:r>
            <a:r>
              <a:rPr b="1"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ru-RU" sz="2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Филоматы</a:t>
            </a:r>
            <a:r>
              <a:rPr b="1"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члены общества совершенствовали свои научные знания и литературно-художественные способности, заслушивали и обсуждали научные доклады и литературные произведения.</a:t>
            </a:r>
            <a:endParaRPr b="1"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Они стремились ко всенародному просвещению и общественно полезной деятельности. </a:t>
            </a:r>
            <a:endParaRPr b="1" i="0" sz="28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17"/>
          <p:cNvSpPr/>
          <p:nvPr/>
        </p:nvSpPr>
        <p:spPr>
          <a:xfrm>
            <a:off x="248279" y="4952824"/>
            <a:ext cx="33843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Филоматы и филареты: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сверху — Т. Зан, И. Домейко, 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центре — А. Мицкевич, 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снизу — А. Одынец, Я. Чечот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3352" y="4787797"/>
            <a:ext cx="1621819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3351" y="2483541"/>
            <a:ext cx="1586614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3352" y="108393"/>
            <a:ext cx="1603563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8"/>
          <p:cNvSpPr/>
          <p:nvPr/>
        </p:nvSpPr>
        <p:spPr>
          <a:xfrm>
            <a:off x="2225213" y="924900"/>
            <a:ext cx="9613800" cy="49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10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1820 г.- </a:t>
            </a:r>
            <a:r>
              <a:rPr b="1"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</a:t>
            </a:r>
            <a:r>
              <a:rPr b="1"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рганизовано нелегальное общество </a:t>
            </a:r>
            <a:r>
              <a:rPr b="1" lang="ru-RU" sz="3500">
                <a:solidFill>
                  <a:srgbClr val="9537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«филаретов». </a:t>
            </a:r>
            <a:r>
              <a:rPr b="1"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Кроме Виленского университета его приверженцев находят и в Полоцкой духовной семинарии.</a:t>
            </a:r>
            <a:endParaRPr b="1"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Филареты пропагандировали идеи равенства и свободы, вплоть до ликвидации крепостного права и наделения народов правом независимого существования.</a:t>
            </a:r>
            <a:endParaRPr b="1"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10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1823—1824 гг.</a:t>
            </a:r>
            <a:r>
              <a:rPr b="1" lang="ru-RU" sz="330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власти раскрыли и ликвидировали организации «филоматов» и «филаретов», а так же ученические организации.</a:t>
            </a:r>
            <a:endParaRPr b="1" sz="2800">
              <a:solidFill>
                <a:srgbClr val="95373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/>
          <p:nvPr/>
        </p:nvSpPr>
        <p:spPr>
          <a:xfrm>
            <a:off x="3075900" y="551350"/>
            <a:ext cx="8753700" cy="54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600">
                <a:latin typeface="Times New Roman"/>
                <a:ea typeface="Times New Roman"/>
                <a:cs typeface="Times New Roman"/>
                <a:sym typeface="Times New Roman"/>
              </a:rPr>
              <a:t>Начало деятельности декабристов в Беларуси связано с переводом сюда из Петербурга гвардейского корпуса.</a:t>
            </a:r>
            <a:endParaRPr b="1"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600">
                <a:latin typeface="Times New Roman"/>
                <a:ea typeface="Times New Roman"/>
                <a:cs typeface="Times New Roman"/>
                <a:sym typeface="Times New Roman"/>
              </a:rPr>
              <a:t>В нем служили члены декабристского «Северного общества». Его глава Никита Муравьев составил первый вариант российской конституции, получивший название «минский».</a:t>
            </a:r>
            <a:endParaRPr b="1"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00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1823 г. </a:t>
            </a:r>
            <a:r>
              <a:rPr b="1" lang="ru-RU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инициативе будущего декабриста Сергея </a:t>
            </a:r>
            <a:endParaRPr b="1"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Муравьева-Апостола, в Бобруйской крепости был разработан бобруйский план восстания. Он предусматривал арест императора Александра I и его свиты во время смотра войск в крепости.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9" name="Google Shape;13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775" y="133050"/>
            <a:ext cx="2343300" cy="3195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40" name="Google Shape;14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875" y="3538275"/>
            <a:ext cx="2285100" cy="3116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0"/>
          <p:cNvSpPr/>
          <p:nvPr/>
        </p:nvSpPr>
        <p:spPr>
          <a:xfrm>
            <a:off x="1963600" y="229800"/>
            <a:ext cx="10127400" cy="17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9537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 декабря 1825 г</a:t>
            </a:r>
            <a:r>
              <a:rPr b="1"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на Сенатской площади в Петербурге декабристами была сделана попытка осуществить </a:t>
            </a:r>
            <a:r>
              <a:rPr b="1"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</a:t>
            </a:r>
            <a:r>
              <a:rPr b="1"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осударственный переворот. </a:t>
            </a:r>
            <a:endParaRPr b="1"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Однако восстание в тот же день было подавлено. </a:t>
            </a:r>
            <a:endParaRPr b="1"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3382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1"/>
          <p:cNvSpPr txBox="1"/>
          <p:nvPr/>
        </p:nvSpPr>
        <p:spPr>
          <a:xfrm>
            <a:off x="2166700" y="251500"/>
            <a:ext cx="97599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9537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Через 10 дней </a:t>
            </a:r>
            <a:r>
              <a:rPr b="1"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после восстания декабристов в Гродненской губернии по инициативе бывшего филарета М.Рукевича возникло тайное </a:t>
            </a:r>
            <a:r>
              <a:rPr b="1" lang="ru-RU" sz="2800">
                <a:solidFill>
                  <a:srgbClr val="9537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«Общество военных друзей».</a:t>
            </a:r>
            <a:endParaRPr b="1" sz="2800">
              <a:solidFill>
                <a:srgbClr val="95373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9537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Его сторонники </a:t>
            </a:r>
            <a:r>
              <a:rPr b="1" lang="ru-RU" sz="280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 декабря 1825 г. </a:t>
            </a:r>
            <a:r>
              <a:rPr b="1"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сорвали церемонию присяги на верность Николаю I среди солдат Литовского отдельного корпуса, размещенного в районе Белостока. </a:t>
            </a:r>
            <a:endParaRPr b="1"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600" y="138350"/>
            <a:ext cx="1934400" cy="2231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4" name="Google Shape;15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144850" y="2456200"/>
            <a:ext cx="2031900" cy="2231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5" name="Google Shape;155;p21"/>
          <p:cNvSpPr txBox="1"/>
          <p:nvPr/>
        </p:nvSpPr>
        <p:spPr>
          <a:xfrm>
            <a:off x="391750" y="1963600"/>
            <a:ext cx="1538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latin typeface="Times New Roman"/>
                <a:ea typeface="Times New Roman"/>
                <a:cs typeface="Times New Roman"/>
                <a:sym typeface="Times New Roman"/>
              </a:rPr>
              <a:t>Ф.Савич</a:t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21"/>
          <p:cNvSpPr txBox="1"/>
          <p:nvPr/>
        </p:nvSpPr>
        <p:spPr>
          <a:xfrm>
            <a:off x="309550" y="4101300"/>
            <a:ext cx="1702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К.Игельстом</a:t>
            </a:r>
            <a:endParaRPr b="1"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7" name="Google Shape;157;p21"/>
          <p:cNvPicPr preferRelativeResize="0"/>
          <p:nvPr/>
        </p:nvPicPr>
        <p:blipFill rotWithShape="1">
          <a:blip r:embed="rId6">
            <a:alphaModFix/>
          </a:blip>
          <a:srcRect b="33487" l="14195" r="12102" t="5000"/>
          <a:stretch/>
        </p:blipFill>
        <p:spPr>
          <a:xfrm>
            <a:off x="144850" y="4834450"/>
            <a:ext cx="1818600" cy="1905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8" name="Google Shape;158;p21"/>
          <p:cNvSpPr txBox="1"/>
          <p:nvPr/>
        </p:nvSpPr>
        <p:spPr>
          <a:xfrm>
            <a:off x="285100" y="6190600"/>
            <a:ext cx="1538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latin typeface="Times New Roman"/>
                <a:ea typeface="Times New Roman"/>
                <a:cs typeface="Times New Roman"/>
                <a:sym typeface="Times New Roman"/>
              </a:rPr>
              <a:t>А.Вегелин</a:t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Другая 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C4BD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