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  <p:sldMasterId id="2147483667" r:id="rId5"/>
    <p:sldMasterId id="2147483668" r:id="rId6"/>
    <p:sldMasterId id="2147483669" r:id="rId7"/>
    <p:sldMasterId id="214748367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schemas.openxmlformats.org/officeDocument/2006/relationships/slide" Target="slides/slide13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24" Type="http://schemas.openxmlformats.org/officeDocument/2006/relationships/slide" Target="slides/slide15.xml"/><Relationship Id="rId12" Type="http://schemas.openxmlformats.org/officeDocument/2006/relationships/slide" Target="slides/slide3.xml"/><Relationship Id="rId23" Type="http://schemas.openxmlformats.org/officeDocument/2006/relationships/slide" Target="slides/slide1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d7bbeca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d7bbeca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d7bbeca66_2_123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fd7bbeca66_2_123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d7bbeca66_2_129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fd7bbeca66_2_129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d7bbeca66_2_13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d7bbeca66_2_13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d7bbeca66_2_143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d7bbeca66_2_143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7bbeca66_2_150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fd7bbeca66_2_150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d7bbeca66_2_157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fd7bbeca66_2_157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d7bbeca66_2_15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fd7bbeca66_2_15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7bbeca66_2_30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fd7bbeca66_2_30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d7bbeca66_2_3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fd7bbeca66_2_3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d7bbeca66_2_5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fd7bbeca66_2_5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d7bbeca66_2_9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7" name="Google Shape;157;gfd7bbeca66_2_9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/>
              <a:t>ПРИЧИНЫ:</a:t>
            </a:r>
            <a:endParaRPr/>
          </a:p>
        </p:txBody>
      </p:sp>
      <p:sp>
        <p:nvSpPr>
          <p:cNvPr id="158" name="Google Shape;158;gfd7bbeca66_2_96:notes"/>
          <p:cNvSpPr txBox="1"/>
          <p:nvPr/>
        </p:nvSpPr>
        <p:spPr>
          <a:xfrm>
            <a:off x="3884612" y="8685716"/>
            <a:ext cx="2971800" cy="456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d7bbeca66_2_103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d7bbeca66_2_103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d7bbeca66_2_110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fd7bbeca66_2_110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d7bbeca66_2_11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fd7bbeca66_2_11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371601" y="2057400"/>
            <a:ext cx="7123113" cy="12549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1300"/>
              <a:buNone/>
              <a:defRPr sz="21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1371600" y="1200150"/>
            <a:ext cx="76200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wentieth Century"/>
              <a:buNone/>
              <a:defRPr b="0" sz="33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0" y="1314450"/>
            <a:ext cx="1295400" cy="526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0" y="4686300"/>
            <a:ext cx="533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362200" y="4537528"/>
            <a:ext cx="67056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76200" y="4551759"/>
            <a:ext cx="2057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2085975" y="177403"/>
            <a:ext cx="586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001000" y="171450"/>
            <a:ext cx="8382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12648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79400" lvl="0" marL="457200" algn="l">
              <a:spcBef>
                <a:spcPts val="500"/>
              </a:spcBef>
              <a:spcAft>
                <a:spcPts val="0"/>
              </a:spcAft>
              <a:buSzPts val="800"/>
              <a:buChar char="◻"/>
              <a:defRPr/>
            </a:lvl1pPr>
            <a:lvl2pPr indent="-285750" lvl="1" marL="914400" algn="l">
              <a:spcBef>
                <a:spcPts val="400"/>
              </a:spcBef>
              <a:spcAft>
                <a:spcPts val="0"/>
              </a:spcAft>
              <a:buSzPts val="900"/>
              <a:buChar char="🞑"/>
              <a:defRPr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4pPr>
            <a:lvl5pPr indent="-285750" lvl="4" marL="228600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0" y="953690"/>
            <a:ext cx="5334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 rot="5400000">
            <a:off x="2992636" y="-1179314"/>
            <a:ext cx="3394471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79400" lvl="0" marL="457200" algn="l">
              <a:spcBef>
                <a:spcPts val="500"/>
              </a:spcBef>
              <a:spcAft>
                <a:spcPts val="0"/>
              </a:spcAft>
              <a:buSzPts val="800"/>
              <a:buChar char="◻"/>
              <a:defRPr/>
            </a:lvl1pPr>
            <a:lvl2pPr indent="-285750" lvl="1" marL="914400" algn="l">
              <a:spcBef>
                <a:spcPts val="400"/>
              </a:spcBef>
              <a:spcAft>
                <a:spcPts val="0"/>
              </a:spcAft>
              <a:buSzPts val="900"/>
              <a:buChar char="🞑"/>
              <a:defRPr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4pPr>
            <a:lvl5pPr indent="-285750" lvl="4" marL="228600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0" y="953690"/>
            <a:ext cx="5334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09600" y="204788"/>
            <a:ext cx="80772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Twentieth Century"/>
              <a:buNone/>
              <a:defRPr b="0"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609600" y="1314450"/>
            <a:ext cx="1600200" cy="325755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8575" lIns="102875" spcFirstLastPara="1" rIns="102875" wrap="square" tIns="137150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500"/>
              <a:buNone/>
              <a:def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400"/>
              <a:buNone/>
              <a:def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2362200" y="1314450"/>
            <a:ext cx="64008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79400" lvl="0" marL="457200" algn="l">
              <a:spcBef>
                <a:spcPts val="500"/>
              </a:spcBef>
              <a:spcAft>
                <a:spcPts val="0"/>
              </a:spcAft>
              <a:buSzPts val="800"/>
              <a:buChar char="◻"/>
              <a:defRPr/>
            </a:lvl1pPr>
            <a:lvl2pPr indent="-285750" lvl="1" marL="914400" algn="l">
              <a:spcBef>
                <a:spcPts val="400"/>
              </a:spcBef>
              <a:spcAft>
                <a:spcPts val="0"/>
              </a:spcAft>
              <a:buSzPts val="900"/>
              <a:buChar char="🞑"/>
              <a:defRPr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4pPr>
            <a:lvl5pPr indent="-285750" lvl="4" marL="2286000" algn="l"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0" y="953690"/>
            <a:ext cx="5334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0" y="953690"/>
            <a:ext cx="5334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13172" y="1200150"/>
            <a:ext cx="81534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  <a:defRPr b="0" i="0" sz="2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■"/>
              <a:defRPr b="0" i="0" sz="1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A5AB81"/>
              </a:buClr>
              <a:buSzPts val="11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21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8B25C"/>
              </a:buClr>
              <a:buSzPts val="10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0" y="1314450"/>
            <a:ext cx="1295400" cy="526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13172" y="1200150"/>
            <a:ext cx="81534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  <a:defRPr b="0" i="0" sz="2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■"/>
              <a:defRPr b="0" i="0" sz="1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A5AB81"/>
              </a:buClr>
              <a:buSzPts val="11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21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8B25C"/>
              </a:buClr>
              <a:buSzPts val="10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0" y="4686300"/>
            <a:ext cx="533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0" y="4477940"/>
            <a:ext cx="9144000" cy="6655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-9525" y="4539853"/>
            <a:ext cx="2249090" cy="534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2358628" y="4532709"/>
            <a:ext cx="6785371" cy="535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13172" y="1200150"/>
            <a:ext cx="81534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  <a:defRPr b="0" i="0" sz="2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■"/>
              <a:defRPr b="0" i="0" sz="1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A5AB81"/>
              </a:buClr>
              <a:buSzPts val="11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21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8B25C"/>
              </a:buClr>
              <a:buSzPts val="10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76200" y="4551759"/>
            <a:ext cx="2057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5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2085975" y="177403"/>
            <a:ext cx="586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001000" y="171450"/>
            <a:ext cx="8382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b="1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613172" y="1200150"/>
            <a:ext cx="81534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  <a:defRPr b="0" i="0" sz="2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■"/>
              <a:defRPr b="0" i="0" sz="1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A5AB81"/>
              </a:buClr>
              <a:buSzPts val="11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21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8B25C"/>
              </a:buClr>
              <a:buSzPts val="1000"/>
              <a:buFont typeface="Noto Sans Symbols"/>
              <a:buChar char="■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609600" y="4686300"/>
            <a:ext cx="542091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9"/>
          <p:cNvSpPr txBox="1"/>
          <p:nvPr/>
        </p:nvSpPr>
        <p:spPr>
          <a:xfrm>
            <a:off x="0" y="926306"/>
            <a:ext cx="9144000" cy="2393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959644"/>
            <a:ext cx="5334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0" y="953690"/>
            <a:ext cx="5334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1" i="0" sz="1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415700" y="371125"/>
            <a:ext cx="8390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491300" y="1782900"/>
            <a:ext cx="82389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415700" y="3099700"/>
            <a:ext cx="8390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в 7 классе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Реформация в Германии</a:t>
            </a: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23130" l="0" r="0" t="0"/>
          <a:stretch/>
        </p:blipFill>
        <p:spPr>
          <a:xfrm>
            <a:off x="0" y="0"/>
            <a:ext cx="9144000" cy="32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" y="3058725"/>
            <a:ext cx="3729050" cy="19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687" y="3302799"/>
            <a:ext cx="2798279" cy="16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 rotWithShape="1">
          <a:blip r:embed="rId6">
            <a:alphaModFix/>
          </a:blip>
          <a:srcRect b="0" l="0" r="0" t="4525"/>
          <a:stretch/>
        </p:blipFill>
        <p:spPr>
          <a:xfrm>
            <a:off x="6979450" y="3058725"/>
            <a:ext cx="1878800" cy="19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/>
        </p:nvSpPr>
        <p:spPr>
          <a:xfrm>
            <a:off x="1143000" y="692944"/>
            <a:ext cx="6642497" cy="1753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Отмена крепостной зависимости;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Уменьшение повинностей и оброка;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Предоставление права охоты и рыбной   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ловли;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 b="86527" l="0" r="0" t="0"/>
          <a:stretch/>
        </p:blipFill>
        <p:spPr>
          <a:xfrm>
            <a:off x="0" y="0"/>
            <a:ext cx="9144000" cy="6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 rotWithShape="1">
          <a:blip r:embed="rId3">
            <a:alphaModFix/>
          </a:blip>
          <a:srcRect b="0" l="0" r="0" t="46943"/>
          <a:stretch/>
        </p:blipFill>
        <p:spPr>
          <a:xfrm>
            <a:off x="0" y="2414600"/>
            <a:ext cx="9144000" cy="272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 rotWithShape="1">
          <a:blip r:embed="rId3">
            <a:alphaModFix/>
          </a:blip>
          <a:srcRect b="52429" l="38672" r="0" t="38890"/>
          <a:stretch/>
        </p:blipFill>
        <p:spPr>
          <a:xfrm>
            <a:off x="3536150" y="2000250"/>
            <a:ext cx="5607850" cy="44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>
            <a:off x="1132284" y="2085975"/>
            <a:ext cx="6910388" cy="22848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Глава церкви-князь;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Священники ничем не выделяются среди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своих прихожан;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Скромность и простота лютеранских 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храмов;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3">
            <a:alphaModFix/>
          </a:blip>
          <a:srcRect b="73055" l="0" r="0" t="0"/>
          <a:stretch/>
        </p:blipFill>
        <p:spPr>
          <a:xfrm>
            <a:off x="0" y="7150"/>
            <a:ext cx="9144000" cy="138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 b="60695" l="0" r="0" t="26248"/>
          <a:stretch/>
        </p:blipFill>
        <p:spPr>
          <a:xfrm>
            <a:off x="0" y="1350175"/>
            <a:ext cx="9144000" cy="6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78611"/>
          <a:stretch/>
        </p:blipFill>
        <p:spPr>
          <a:xfrm>
            <a:off x="0" y="4043375"/>
            <a:ext cx="9144000" cy="110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5072063" y="195263"/>
            <a:ext cx="2928937" cy="56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wentieth Century"/>
              <a:buNone/>
            </a:pPr>
            <a:r>
              <a:rPr b="1" i="0" lang="ru" sz="3000" u="sng">
                <a:solidFill>
                  <a:schemeClr val="hlink"/>
                </a:solidFill>
                <a:hlinkClick r:id="rId3"/>
              </a:rPr>
              <a:t>Итоги реформации</a:t>
            </a:r>
            <a:endParaRPr sz="1100"/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5112544" y="2571750"/>
            <a:ext cx="28884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1300" lvl="0" marL="241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«Чья страна,</a:t>
            </a:r>
            <a:endParaRPr sz="1100"/>
          </a:p>
          <a:p>
            <a:pPr indent="-241300" lvl="0" marL="2413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b="1" i="0" lang="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того и вера»</a:t>
            </a:r>
            <a:endParaRPr sz="1100"/>
          </a:p>
        </p:txBody>
      </p:sp>
      <p:pic>
        <p:nvPicPr>
          <p:cNvPr descr="карта распространение" id="219" name="Google Shape;219;p37"/>
          <p:cNvPicPr preferRelativeResize="0"/>
          <p:nvPr/>
        </p:nvPicPr>
        <p:blipFill rotWithShape="1">
          <a:blip r:embed="rId4">
            <a:alphaModFix/>
          </a:blip>
          <a:srcRect b="1999" l="1620" r="2801" t="1701"/>
          <a:stretch/>
        </p:blipFill>
        <p:spPr>
          <a:xfrm>
            <a:off x="192877" y="0"/>
            <a:ext cx="4633925" cy="514350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220" name="Google Shape;220;p37"/>
          <p:cNvSpPr txBox="1"/>
          <p:nvPr/>
        </p:nvSpPr>
        <p:spPr>
          <a:xfrm>
            <a:off x="5328046" y="1383506"/>
            <a:ext cx="35646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SzPts val="2400"/>
              <a:buFont typeface="Arial"/>
              <a:buNone/>
            </a:pPr>
            <a:r>
              <a:rPr b="1" i="0" lang="ru" sz="2400" u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1555 г.</a:t>
            </a:r>
            <a:r>
              <a:rPr b="1" i="0" lang="ru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подписание Аугсбургского  мира.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1602581" y="171450"/>
            <a:ext cx="61150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alibri"/>
              <a:buNone/>
            </a:pPr>
            <a:r>
              <a:rPr b="0" i="0" lang="ru" sz="33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Продолжите фразу</a:t>
            </a:r>
            <a:endParaRPr sz="1100"/>
          </a:p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>
            <a:off x="1602581" y="1707356"/>
            <a:ext cx="6115050" cy="28646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◻"/>
            </a:pPr>
            <a:r>
              <a:rPr b="1" i="0" lang="ru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Реформация способствовала созиданию _______________ .</a:t>
            </a:r>
            <a:endParaRPr sz="1100"/>
          </a:p>
          <a:p>
            <a:pPr indent="-24130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1" i="0" lang="ru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Реформация способствовала разрушению ______________</a:t>
            </a:r>
            <a:endParaRPr sz="1100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305990" y="1221581"/>
            <a:ext cx="8586787" cy="29777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AutoNum type="arabicPeriod"/>
            </a:pPr>
            <a:r>
              <a:rPr b="0" i="0" lang="ru" sz="2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Кого в средневековой Европе называли самым богатым феодалом? Почему?</a:t>
            </a:r>
            <a:endParaRPr sz="1100"/>
          </a:p>
          <a:p>
            <a:pPr indent="-3746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AutoNum type="arabicPeriod"/>
            </a:pPr>
            <a:r>
              <a:rPr b="0" i="0" lang="ru" sz="2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Перечислите источники доходов церкви.</a:t>
            </a:r>
            <a:endParaRPr sz="1100"/>
          </a:p>
          <a:p>
            <a:pPr indent="-3746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AutoNum type="arabicPeriod"/>
            </a:pPr>
            <a:r>
              <a:rPr b="0" i="0" lang="ru" sz="2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меняется положение церкви в </a:t>
            </a:r>
            <a:endParaRPr sz="1100"/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ru" sz="2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Позднем средневековье?</a:t>
            </a:r>
            <a:endParaRPr sz="1100"/>
          </a:p>
          <a:p>
            <a:pPr indent="-3746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AutoNum type="arabicPeriod" startAt="4"/>
            </a:pPr>
            <a:r>
              <a:rPr b="0" i="0" lang="ru" sz="2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Приведите факты, подтверждающие </a:t>
            </a:r>
            <a:endParaRPr sz="1100"/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ru" sz="2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ослабление влияния церкви в Европе.</a:t>
            </a:r>
            <a:endParaRPr sz="1100"/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b="79398" l="0" r="0" t="0"/>
          <a:stretch/>
        </p:blipFill>
        <p:spPr>
          <a:xfrm>
            <a:off x="-12" y="0"/>
            <a:ext cx="9144000" cy="10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/>
        </p:nvSpPr>
        <p:spPr>
          <a:xfrm>
            <a:off x="359569" y="789384"/>
            <a:ext cx="8424863" cy="36706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i="0" lang="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Распространение идей Возрождения и гуманизма способствовало формированию светских ценностей и представлений;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i="0" lang="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Распространение научных знаний приводит к потере монополии на образование и идейное руководство людьми;</a:t>
            </a:r>
            <a:endParaRPr sz="1100"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i="0" lang="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Проповедуя презрение к житейским благам, священники ведут праздный и вызывающе роскошный образ жизни за счёт угнетения крепостных крестьян;</a:t>
            </a:r>
            <a:endParaRPr sz="1100"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Рост недовольства католической церковью среди всех слоёв населения из-за откровенного вымогательства при отправлении христианских обрядов;</a:t>
            </a:r>
            <a:endParaRPr sz="1100"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86883" l="0" r="0" t="0"/>
          <a:stretch/>
        </p:blipFill>
        <p:spPr>
          <a:xfrm>
            <a:off x="0" y="0"/>
            <a:ext cx="9144000" cy="67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alibri"/>
              <a:buNone/>
            </a:pPr>
            <a:r>
              <a:rPr b="1" i="0" lang="ru" sz="4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РЕФОРМАЦИЯ </a:t>
            </a:r>
            <a:br>
              <a:rPr b="1" i="0" lang="ru" sz="41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ru" sz="41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В ГЕРМАНИИ</a:t>
            </a:r>
            <a:endParaRPr sz="1100"/>
          </a:p>
        </p:txBody>
      </p:sp>
      <p:pic>
        <p:nvPicPr>
          <p:cNvPr descr="начало реформации" id="152" name="Google Shape;1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843558"/>
            <a:ext cx="2780928" cy="2085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ауксбургский рейхстаг" id="153" name="Google Shape;15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6081" y="843559"/>
            <a:ext cx="2684920" cy="2089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арфоломеевская ночь" id="154" name="Google Shape;15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7904" y="843558"/>
            <a:ext cx="1766181" cy="21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251222" y="171450"/>
            <a:ext cx="8424863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alibri"/>
              <a:buNone/>
            </a:pPr>
            <a:r>
              <a:rPr b="1" i="0" lang="ru" sz="27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Реформация</a:t>
            </a:r>
            <a:r>
              <a:rPr b="0" i="0" lang="ru" sz="2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– это общественно-политическое движение за реформу католической церкви</a:t>
            </a:r>
            <a:endParaRPr sz="1100"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467926" y="1924050"/>
            <a:ext cx="84249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</a:pPr>
            <a:r>
              <a:rPr b="1" i="0" lang="ru" sz="2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снижение влияния католической церкви;</a:t>
            </a:r>
            <a:endParaRPr sz="1100"/>
          </a:p>
          <a:p>
            <a:pPr indent="-24765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</a:pPr>
            <a:r>
              <a:rPr b="1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дороговизна церковных обрядов;</a:t>
            </a:r>
            <a:endParaRPr sz="1100"/>
          </a:p>
          <a:p>
            <a:pPr indent="-24765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</a:pPr>
            <a:r>
              <a:rPr b="1" i="0" lang="ru" sz="2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стремление дворянства обогатиться за счёт церковных  земель;</a:t>
            </a:r>
            <a:endParaRPr sz="1100"/>
          </a:p>
          <a:p>
            <a:pPr indent="-24765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</a:pPr>
            <a:r>
              <a:rPr b="1" i="0" lang="ru" sz="2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жадность и аморальность священнослужителей;</a:t>
            </a:r>
            <a:endParaRPr sz="1100"/>
          </a:p>
          <a:p>
            <a:pPr indent="-24765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</a:pPr>
            <a:r>
              <a:rPr b="1" i="0" lang="ru" sz="2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торговля индульгенциями;</a:t>
            </a:r>
            <a:endParaRPr sz="1100"/>
          </a:p>
          <a:p>
            <a:pPr indent="-247650" lvl="0" marL="241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◻"/>
            </a:pPr>
            <a:r>
              <a:rPr b="1" i="0" lang="ru" sz="2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продажа церковных должностей;</a:t>
            </a:r>
            <a:endParaRPr sz="1100"/>
          </a:p>
        </p:txBody>
      </p:sp>
      <p:sp>
        <p:nvSpPr>
          <p:cNvPr id="162" name="Google Shape;162;p29"/>
          <p:cNvSpPr/>
          <p:nvPr/>
        </p:nvSpPr>
        <p:spPr>
          <a:xfrm>
            <a:off x="2087165" y="1185863"/>
            <a:ext cx="4861321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B85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02A"/>
              </a:buClr>
              <a:buSzPts val="2400"/>
              <a:buFont typeface="Calibri"/>
              <a:buNone/>
            </a:pPr>
            <a:r>
              <a:rPr b="1" i="0" lang="ru" sz="2400" u="none">
                <a:solidFill>
                  <a:srgbClr val="3C302A"/>
                </a:solidFill>
                <a:latin typeface="Calibri"/>
                <a:ea typeface="Calibri"/>
                <a:cs typeface="Calibri"/>
                <a:sym typeface="Calibri"/>
              </a:rPr>
              <a:t>ПРИЧИНЫ РЕФОРМАЦИИ: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47674" l="0" r="74532" t="0"/>
          <a:stretch/>
        </p:blipFill>
        <p:spPr>
          <a:xfrm>
            <a:off x="101550" y="0"/>
            <a:ext cx="2328726" cy="26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77060" l="22750" r="0" t="0"/>
          <a:stretch/>
        </p:blipFill>
        <p:spPr>
          <a:xfrm>
            <a:off x="2277925" y="0"/>
            <a:ext cx="6691901" cy="117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62342" l="23106" r="0" t="23552"/>
          <a:stretch/>
        </p:blipFill>
        <p:spPr>
          <a:xfrm>
            <a:off x="2111075" y="1211525"/>
            <a:ext cx="6880525" cy="7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1996775" y="1936975"/>
            <a:ext cx="68589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175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Почему с именем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Мартина Лютера связывается начало реформации?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44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1143000" y="626269"/>
            <a:ext cx="6898481" cy="33016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Торговля индульгенциями и отпущение грехов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за деньги - кощунство;</a:t>
            </a:r>
            <a:endParaRPr sz="1100"/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2"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Единственный путь к спасению человека- его 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личная истинная вера в Иисуса Христа;</a:t>
            </a:r>
            <a:endParaRPr sz="1100"/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3"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Связь между человеком и Богом 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осуществляется напрямую через Священное 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Писание (Библию) и не зависит от церковных 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таинств, обрядов и пожертвований;</a:t>
            </a:r>
            <a:endParaRPr sz="1100"/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4"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Спасение даруется человеку непосредственно 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Богом;</a:t>
            </a:r>
            <a:endParaRPr sz="1100"/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2169" y="3613547"/>
            <a:ext cx="1587103" cy="152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b="87823" l="0" r="0" t="0"/>
          <a:stretch/>
        </p:blipFill>
        <p:spPr>
          <a:xfrm>
            <a:off x="0" y="0"/>
            <a:ext cx="9107101" cy="62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4">
            <a:alphaModFix/>
          </a:blip>
          <a:srcRect b="5833" l="0" r="37969" t="76365"/>
          <a:stretch/>
        </p:blipFill>
        <p:spPr>
          <a:xfrm>
            <a:off x="0" y="3927875"/>
            <a:ext cx="5672150" cy="91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