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Corsiva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siva-regular.fntdata"/><Relationship Id="rId22" Type="http://schemas.openxmlformats.org/officeDocument/2006/relationships/font" Target="fonts/Corsiva-italic.fntdata"/><Relationship Id="rId21" Type="http://schemas.openxmlformats.org/officeDocument/2006/relationships/font" Target="fonts/Corsiva-bold.fntdata"/><Relationship Id="rId24" Type="http://schemas.openxmlformats.org/officeDocument/2006/relationships/font" Target="fonts/Tahoma-regular.fntdata"/><Relationship Id="rId23" Type="http://schemas.openxmlformats.org/officeDocument/2006/relationships/font" Target="fonts/Corsiva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font" Target="fonts/Tahoma-bold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cd6d97280_2_7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6cd6d97280_2_75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cd6d97280_2_17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6cd6d97280_2_178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cd6d97280_2_18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6cd6d97280_2_187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cd6d97280_2_19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6cd6d97280_2_194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cd6d97280_2_20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6cd6d97280_2_202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6efeab02_0_5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256efeab02_0_5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cd6d97280_2_84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6cd6d97280_2_84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cd6d97280_2_9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cd6d97280_2_96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cd6d97280_2_10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6cd6d97280_2_103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cd6d97280_2_11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6cd6d97280_2_111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cd6d97280_2_12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6cd6d97280_2_121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cd6d97280_2_12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6cd6d97280_2_129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cd6d97280_2_148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6cd6d97280_2_148:notes"/>
          <p:cNvSpPr/>
          <p:nvPr>
            <p:ph idx="2" type="sldImg"/>
          </p:nvPr>
        </p:nvSpPr>
        <p:spPr>
          <a:xfrm>
            <a:off x="381187" y="685799"/>
            <a:ext cx="6096300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youtu.be/CU6yB2FKklc" TargetMode="External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s://youtu.be/tWpeeuXuQgg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s://youtu.be/XP9rzYlAKQ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hyperlink" Target="https://youtu.be/AMRN30Tax7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552600" y="641625"/>
            <a:ext cx="8038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Государственное учреждение образования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«Гимназия №2 г. Солигорска»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1600">
                <a:solidFill>
                  <a:schemeClr val="dk1"/>
                </a:solidFill>
              </a:rPr>
              <a:t>Людмила Антоновна Ларчик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Учитель истории и обществоведения высшей квалификационной категории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2500">
                <a:solidFill>
                  <a:schemeClr val="dk1"/>
                </a:solidFill>
              </a:rPr>
              <a:t>Урок истории Средних веков в 6 классе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</a:rPr>
              <a:t> </a:t>
            </a:r>
            <a:r>
              <a:rPr b="1" lang="ru" sz="2000">
                <a:solidFill>
                  <a:schemeClr val="dk1"/>
                </a:solidFill>
              </a:rPr>
              <a:t>Тема урока : «Индийская цивилизация»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/>
          <p:nvPr/>
        </p:nvSpPr>
        <p:spPr>
          <a:xfrm>
            <a:off x="378261" y="214296"/>
            <a:ext cx="8379217" cy="3531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FFA15D"/>
                </a:solidFill>
                <a:latin typeface="Corsiva"/>
                <a:ea typeface="Corsiva"/>
                <a:cs typeface="Corsiva"/>
                <a:sym typeface="Corsiva"/>
              </a:rPr>
              <a:t>Познавательное задание!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Выяснить время и причины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о</a:t>
            </a:r>
            <a:r>
              <a:rPr b="1" lang="ru" sz="36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бразования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Делийского султаната.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Стр.179.</a:t>
            </a:r>
            <a:endParaRPr b="1" sz="3600" cap="none">
              <a:solidFill>
                <a:srgbClr val="0F243E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50" name="Google Shape;250;p34"/>
          <p:cNvSpPr/>
          <p:nvPr/>
        </p:nvSpPr>
        <p:spPr>
          <a:xfrm>
            <a:off x="3057315" y="3921900"/>
            <a:ext cx="313694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https://youtu.be/CU6yB2FKklc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8525" y="3305524"/>
            <a:ext cx="1662650" cy="16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/>
          <p:nvPr/>
        </p:nvSpPr>
        <p:spPr>
          <a:xfrm>
            <a:off x="340620" y="36959"/>
            <a:ext cx="8462700" cy="4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ru" sz="3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1206г.</a:t>
            </a:r>
            <a:r>
              <a:rPr b="1" lang="ru" sz="36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ru" sz="28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 Делийского султаната.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Причины:</a:t>
            </a:r>
            <a:endParaRPr sz="30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ru" sz="24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1.Возникновение на территории Средней Азии и Ирана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мусульманских государств;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2.Частые набеги, способствовавшие разрушению 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индийских территорий и уничтожению населения;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3.Завоевание мусульманами Северной Индии;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Конец XIII- начало XIVвв.-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подчинение мусульманами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большей части Индии.</a:t>
            </a:r>
            <a:endParaRPr sz="2400"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Конец XIVв.-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вторжение Тимура;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разорение Делийского султаната.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6"/>
          <p:cNvSpPr/>
          <p:nvPr/>
        </p:nvSpPr>
        <p:spPr>
          <a:xfrm>
            <a:off x="1444362" y="214296"/>
            <a:ext cx="6389890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FC7876"/>
                </a:solidFill>
                <a:latin typeface="Corsiva"/>
                <a:ea typeface="Corsiva"/>
                <a:cs typeface="Corsiva"/>
                <a:sym typeface="Corsiva"/>
              </a:rPr>
              <a:t>Проблемное задание!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Каковы достижения 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индийской к</a:t>
            </a:r>
            <a:r>
              <a:rPr b="1" lang="ru" sz="36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ультуры 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эпохи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средневековья?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Стр.180.</a:t>
            </a:r>
            <a:endParaRPr b="1" sz="3600" cap="none">
              <a:solidFill>
                <a:srgbClr val="0F243E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descr="484-1.gif" id="268" name="Google Shape;26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14" y="3804055"/>
            <a:ext cx="778609" cy="1060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02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/>
          <p:nvPr/>
        </p:nvSpPr>
        <p:spPr>
          <a:xfrm>
            <a:off x="2215425" y="195486"/>
            <a:ext cx="4713150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632423"/>
                </a:solidFill>
                <a:latin typeface="Corsiva"/>
                <a:ea typeface="Corsiva"/>
                <a:cs typeface="Corsiva"/>
                <a:sym typeface="Corsiva"/>
              </a:rPr>
              <a:t>Д</a:t>
            </a:r>
            <a:r>
              <a:rPr b="1" lang="ru" sz="4800" cap="none">
                <a:solidFill>
                  <a:srgbClr val="632423"/>
                </a:solidFill>
                <a:latin typeface="Corsiva"/>
                <a:ea typeface="Corsiva"/>
                <a:cs typeface="Corsiva"/>
                <a:sym typeface="Corsiva"/>
              </a:rPr>
              <a:t>остижения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632423"/>
                </a:solidFill>
                <a:latin typeface="Corsiva"/>
                <a:ea typeface="Corsiva"/>
                <a:cs typeface="Corsiva"/>
                <a:sym typeface="Corsiva"/>
              </a:rPr>
              <a:t>Культуры </a:t>
            </a:r>
            <a:endParaRPr sz="4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660000"/>
                </a:solidFill>
                <a:latin typeface="Corsiva"/>
                <a:ea typeface="Corsiva"/>
                <a:cs typeface="Corsiva"/>
                <a:sym typeface="Corsiva"/>
              </a:rPr>
              <a:t>Индии</a:t>
            </a:r>
            <a:endParaRPr b="1" sz="4800" cap="none">
              <a:solidFill>
                <a:srgbClr val="66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685800" y="4229097"/>
            <a:ext cx="328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https://youtu.be/tWpeeuXuQgg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292" y="2414597"/>
            <a:ext cx="2714625" cy="181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0423" y="2417180"/>
            <a:ext cx="2714012" cy="180934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/>
          <p:nvPr/>
        </p:nvSpPr>
        <p:spPr>
          <a:xfrm>
            <a:off x="5570431" y="1848845"/>
            <a:ext cx="314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https://youtu.be/XP9rzYlAKQY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5305175" y="4229100"/>
            <a:ext cx="30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Гопурам. Вход в индуистский храм.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/>
          <p:nvPr/>
        </p:nvSpPr>
        <p:spPr>
          <a:xfrm>
            <a:off x="755576" y="303498"/>
            <a:ext cx="7646700" cy="4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9900FF"/>
                </a:solidFill>
                <a:latin typeface="Corsiva"/>
                <a:ea typeface="Corsiva"/>
                <a:cs typeface="Corsiva"/>
                <a:sym typeface="Corsiva"/>
              </a:rPr>
              <a:t>Домашнее задание:</a:t>
            </a:r>
            <a:endParaRPr sz="6000">
              <a:solidFill>
                <a:srgbClr val="99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§ 29,</a:t>
            </a:r>
            <a:endParaRPr b="1" i="0" sz="3600" u="none" cap="none" strike="noStrike">
              <a:solidFill>
                <a:srgbClr val="99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даты и термины,</a:t>
            </a:r>
            <a:endParaRPr sz="3600">
              <a:solidFill>
                <a:srgbClr val="99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подготовить презентацию</a:t>
            </a:r>
            <a:endParaRPr sz="3600">
              <a:solidFill>
                <a:srgbClr val="99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«Наука и культура Индии</a:t>
            </a:r>
            <a:endParaRPr sz="3600">
              <a:solidFill>
                <a:srgbClr val="99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       в эпоху средневековья».</a:t>
            </a:r>
            <a:endParaRPr b="1" i="0" sz="3600" u="none" cap="none" strike="noStrike">
              <a:solidFill>
                <a:srgbClr val="99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/>
          <p:nvPr/>
        </p:nvSpPr>
        <p:spPr>
          <a:xfrm>
            <a:off x="1506772" y="1285866"/>
            <a:ext cx="6122189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A04400"/>
                </a:solidFill>
                <a:latin typeface="Corsiva"/>
                <a:ea typeface="Corsiva"/>
                <a:cs typeface="Corsiva"/>
                <a:sym typeface="Corsiva"/>
              </a:rPr>
              <a:t>Индийская 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rgbClr val="A04400"/>
                </a:solidFill>
                <a:latin typeface="Corsiva"/>
                <a:ea typeface="Corsiva"/>
                <a:cs typeface="Corsiva"/>
                <a:sym typeface="Corsiva"/>
              </a:rPr>
              <a:t>цивилизация</a:t>
            </a:r>
            <a:endParaRPr b="1" i="0" sz="6000" u="none" cap="none" strike="noStrike">
              <a:solidFill>
                <a:srgbClr val="A044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4">
            <a:alphaModFix/>
          </a:blip>
          <a:srcRect b="29947" l="21280" r="4497" t="7069"/>
          <a:stretch/>
        </p:blipFill>
        <p:spPr>
          <a:xfrm>
            <a:off x="1071538" y="428610"/>
            <a:ext cx="2000264" cy="102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9322" y="3429006"/>
            <a:ext cx="2286016" cy="12915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86644" y="696503"/>
            <a:ext cx="1071570" cy="133946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786" y="3321849"/>
            <a:ext cx="1183370" cy="123697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3" name="Google Shape;153;p27"/>
          <p:cNvSpPr/>
          <p:nvPr/>
        </p:nvSpPr>
        <p:spPr>
          <a:xfrm>
            <a:off x="2432181" y="3321850"/>
            <a:ext cx="331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https://youtu.be/AMRN30Tax7A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428600" y="214301"/>
            <a:ext cx="8286900" cy="4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CC0000"/>
                </a:solidFill>
                <a:latin typeface="Corsiva"/>
                <a:ea typeface="Corsiva"/>
                <a:cs typeface="Corsiva"/>
                <a:sym typeface="Corsiva"/>
              </a:rPr>
              <a:t>Цели и задачи урока:</a:t>
            </a:r>
            <a:endParaRPr sz="36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CC0000"/>
                </a:solidFill>
                <a:latin typeface="Corsiva"/>
                <a:ea typeface="Corsiva"/>
                <a:cs typeface="Corsiva"/>
                <a:sym typeface="Corsiva"/>
              </a:rPr>
              <a:t> Знать: </a:t>
            </a:r>
            <a:endParaRPr sz="36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32423"/>
                </a:solidFill>
                <a:latin typeface="Corsiva"/>
                <a:ea typeface="Corsiva"/>
                <a:cs typeface="Corsiva"/>
                <a:sym typeface="Corsiva"/>
              </a:rPr>
              <a:t>Значение терминов: </a:t>
            </a: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индуизм, каста, варна, Де</a:t>
            </a: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лийский султанат, династия, буддизм.  </a:t>
            </a:r>
            <a:endParaRPr b="1" sz="2000">
              <a:solidFill>
                <a:srgbClr val="205867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9900FF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      </a:t>
            </a:r>
            <a:r>
              <a:rPr b="1" lang="ru" sz="2000">
                <a:solidFill>
                  <a:srgbClr val="9900FF"/>
                </a:solidFill>
                <a:latin typeface="Corsiva"/>
                <a:ea typeface="Corsiva"/>
                <a:cs typeface="Corsiva"/>
                <a:sym typeface="Corsiva"/>
              </a:rPr>
              <a:t>Основные даты:</a:t>
            </a: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   </a:t>
            </a:r>
            <a:r>
              <a:rPr b="1" lang="ru" sz="24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1206г. </a:t>
            </a: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b="1" sz="2000">
              <a:solidFill>
                <a:srgbClr val="205867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b="1" sz="2000">
              <a:solidFill>
                <a:srgbClr val="205867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            </a:t>
            </a:r>
            <a:r>
              <a:rPr b="1" lang="ru" sz="2400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>УМЕТЬ:  </a:t>
            </a:r>
            <a:r>
              <a:rPr b="1" lang="ru" sz="24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b="1" lang="ru" sz="2000">
                <a:solidFill>
                  <a:srgbClr val="205867"/>
                </a:solidFill>
                <a:latin typeface="Corsiva"/>
                <a:ea typeface="Corsiva"/>
                <a:cs typeface="Corsiva"/>
                <a:sym typeface="Corsiva"/>
              </a:rPr>
              <a:t>   </a:t>
            </a:r>
            <a:endParaRPr b="1" sz="2400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Corsiva"/>
              <a:buChar char="❏"/>
            </a:pPr>
            <a:r>
              <a:rPr b="1" lang="ru" sz="240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   </a:t>
            </a:r>
            <a:r>
              <a:rPr b="1" i="0" lang="ru" sz="2000" u="none" cap="none" strike="noStrike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Работать с историческими источниками;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Corsiva"/>
              <a:buChar char="❏"/>
            </a:pPr>
            <a:r>
              <a:rPr b="1" lang="ru" sz="200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    </a:t>
            </a:r>
            <a:r>
              <a:rPr b="1" i="0" lang="ru" sz="2000" u="none" cap="none" strike="noStrike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Излагать, оспаривать и доказывать свою точку  зрения,       </a:t>
            </a:r>
            <a:endParaRPr b="1" i="0" sz="2000" u="none" cap="none" strike="noStrike">
              <a:solidFill>
                <a:srgbClr val="4F6128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Corsiva"/>
              <a:buChar char="❏"/>
            </a:pPr>
            <a:r>
              <a:rPr b="1" lang="ru" sz="200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    </a:t>
            </a:r>
            <a:r>
              <a:rPr b="1" i="0" lang="ru" sz="2000" u="none" cap="none" strike="noStrike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вести диалог. 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Corsiva"/>
              <a:buChar char="❏"/>
            </a:pPr>
            <a:r>
              <a:rPr b="1" lang="ru" sz="200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    </a:t>
            </a:r>
            <a:r>
              <a:rPr b="1" i="0" lang="ru" sz="2000" u="none" cap="none" strike="noStrike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Находить и характеризовать особенности развития  страны.</a:t>
            </a:r>
            <a:endParaRPr sz="20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4F6128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sz="20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15D"/>
              </a:buClr>
              <a:buSzPts val="2400"/>
              <a:buFont typeface="Corsiva"/>
              <a:buChar char="❏"/>
            </a:pPr>
            <a:r>
              <a:t/>
            </a:r>
            <a:endParaRPr b="1" sz="2400" cap="none">
              <a:solidFill>
                <a:srgbClr val="FFA15D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/>
        </p:nvSpPr>
        <p:spPr>
          <a:xfrm>
            <a:off x="630679" y="477299"/>
            <a:ext cx="80217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>Познавательное задание!</a:t>
            </a:r>
            <a:endParaRPr sz="3600">
              <a:solidFill>
                <a:srgbClr val="98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Дать характеристику</a:t>
            </a:r>
            <a:endParaRPr sz="3600">
              <a:solidFill>
                <a:srgbClr val="5B0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х</a:t>
            </a:r>
            <a:r>
              <a:rPr b="1" lang="ru" sz="3600" cap="none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озяйственной жизни страны</a:t>
            </a:r>
            <a:endParaRPr sz="3600">
              <a:solidFill>
                <a:srgbClr val="5B0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и её особенностей</a:t>
            </a:r>
            <a:endParaRPr sz="3600">
              <a:solidFill>
                <a:srgbClr val="5B0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в</a:t>
            </a:r>
            <a:r>
              <a:rPr b="1" lang="ru" sz="3600" cap="none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 средние века.</a:t>
            </a:r>
            <a:endParaRPr sz="3600">
              <a:solidFill>
                <a:srgbClr val="5B0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5B0F00"/>
                </a:solidFill>
                <a:latin typeface="Corsiva"/>
                <a:ea typeface="Corsiva"/>
                <a:cs typeface="Corsiva"/>
                <a:sym typeface="Corsiva"/>
              </a:rPr>
              <a:t>Стр.176-178.</a:t>
            </a:r>
            <a:endParaRPr b="1" sz="3600" cap="none">
              <a:solidFill>
                <a:srgbClr val="5B0F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525" y="3305524"/>
            <a:ext cx="1662650" cy="16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/>
          <p:nvPr/>
        </p:nvSpPr>
        <p:spPr>
          <a:xfrm>
            <a:off x="385075" y="221677"/>
            <a:ext cx="8247300" cy="3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800"/>
              <a:buFont typeface="Times New Roman"/>
              <a:buAutoNum type="arabicPeriod"/>
            </a:pPr>
            <a:r>
              <a:rPr b="1" lang="ru" sz="28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 ЗАНЯТИЯ НАСЕЛЕНИЯ: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 cap="none">
                <a:solidFill>
                  <a:srgbClr val="3A1A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ru" sz="2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Скотоводство, земледелие, охота, собирательство, ремесло, торговля;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Неравномерное развитие различных регионов страны: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долинах рек Инд и Ганг </a:t>
            </a:r>
            <a:r>
              <a:rPr b="1" lang="ru" sz="2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высокие урожаи пшеницы, риса, ячменя. проса.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востоке </a:t>
            </a:r>
            <a:r>
              <a:rPr b="1" lang="ru" sz="2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сахарный тростник, хлопок, арбузы, дыни, апельсины, пряности, благовония.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В южных районах- </a:t>
            </a:r>
            <a:r>
              <a:rPr b="1" lang="ru" sz="2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высокий уровень развития оружейного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ремесла (дамасская сталь), ткачества, ювелирного ремесла;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Возникновение городов в высоком Средневековье – Дели.</a:t>
            </a:r>
            <a:endParaRPr b="1" sz="2200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2696" y="3813111"/>
            <a:ext cx="1466854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1432" y="3841016"/>
            <a:ext cx="758552" cy="123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9380" y="3841020"/>
            <a:ext cx="1360887" cy="101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/>
          <p:nvPr/>
        </p:nvSpPr>
        <p:spPr>
          <a:xfrm>
            <a:off x="357158" y="214296"/>
            <a:ext cx="8429684" cy="5055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C7876"/>
                </a:solidFill>
                <a:latin typeface="Corsiva"/>
                <a:ea typeface="Corsiva"/>
                <a:cs typeface="Corsiva"/>
                <a:sym typeface="Corsiva"/>
              </a:rPr>
              <a:t>Проблемное задание!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C7876"/>
                </a:solidFill>
                <a:latin typeface="Corsiva"/>
                <a:ea typeface="Corsiva"/>
                <a:cs typeface="Corsiva"/>
                <a:sym typeface="Corsiva"/>
              </a:rPr>
              <a:t>     </a:t>
            </a:r>
            <a:r>
              <a:rPr b="1" lang="ru" sz="30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Вспомните, какие религии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     г</a:t>
            </a:r>
            <a:r>
              <a:rPr b="1" lang="ru" sz="30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осподствовали в Индии?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Что для них было характерно?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           Каковы особенности     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    </a:t>
            </a:r>
            <a:r>
              <a:rPr b="1" lang="ru" sz="30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общественного устройства   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           </a:t>
            </a:r>
            <a:r>
              <a:rPr b="1" lang="ru" sz="3000" cap="none">
                <a:solidFill>
                  <a:srgbClr val="0F243E"/>
                </a:solidFill>
                <a:latin typeface="Corsiva"/>
                <a:ea typeface="Corsiva"/>
                <a:cs typeface="Corsiva"/>
                <a:sym typeface="Corsiva"/>
              </a:rPr>
              <a:t>Индии?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cap="none">
              <a:solidFill>
                <a:srgbClr val="FC7876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625" y="3703450"/>
            <a:ext cx="1344225" cy="1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p3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32"/>
          <p:cNvGrpSpPr/>
          <p:nvPr/>
        </p:nvGrpSpPr>
        <p:grpSpPr>
          <a:xfrm>
            <a:off x="6" y="428611"/>
            <a:ext cx="9143993" cy="3013778"/>
            <a:chOff x="6" y="2"/>
            <a:chExt cx="9143993" cy="4018370"/>
          </a:xfrm>
        </p:grpSpPr>
        <p:sp>
          <p:nvSpPr>
            <p:cNvPr id="199" name="Google Shape;199;p32"/>
            <p:cNvSpPr/>
            <p:nvPr/>
          </p:nvSpPr>
          <p:spPr>
            <a:xfrm>
              <a:off x="6" y="2143138"/>
              <a:ext cx="2104513" cy="1875234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2"/>
            <p:cNvSpPr txBox="1"/>
            <p:nvPr/>
          </p:nvSpPr>
          <p:spPr>
            <a:xfrm>
              <a:off x="6" y="2143138"/>
              <a:ext cx="2104513" cy="187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0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Брахманы</a:t>
              </a:r>
              <a:endParaRPr b="1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285979" y="2143138"/>
              <a:ext cx="2264970" cy="187523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2"/>
            <p:cNvSpPr txBox="1"/>
            <p:nvPr/>
          </p:nvSpPr>
          <p:spPr>
            <a:xfrm>
              <a:off x="2285979" y="2143138"/>
              <a:ext cx="2264970" cy="187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0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Кшатрии</a:t>
              </a:r>
              <a:endParaRPr b="1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4716002" y="2137438"/>
              <a:ext cx="2175865" cy="1875234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2"/>
            <p:cNvSpPr txBox="1"/>
            <p:nvPr/>
          </p:nvSpPr>
          <p:spPr>
            <a:xfrm>
              <a:off x="4716002" y="2137438"/>
              <a:ext cx="2175865" cy="187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0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Вайшьи</a:t>
              </a:r>
              <a:endParaRPr b="1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7052613" y="2137431"/>
              <a:ext cx="2091386" cy="1875234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2"/>
            <p:cNvSpPr txBox="1"/>
            <p:nvPr/>
          </p:nvSpPr>
          <p:spPr>
            <a:xfrm>
              <a:off x="7052613" y="2137431"/>
              <a:ext cx="2091386" cy="187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0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Шудры</a:t>
              </a:r>
              <a:endParaRPr b="1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3000366" y="2"/>
              <a:ext cx="3125390" cy="1875234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2"/>
            <p:cNvSpPr txBox="1"/>
            <p:nvPr/>
          </p:nvSpPr>
          <p:spPr>
            <a:xfrm>
              <a:off x="3000366" y="2"/>
              <a:ext cx="3125390" cy="187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000" cap="none">
                  <a:solidFill>
                    <a:srgbClr val="63242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Варны</a:t>
              </a:r>
              <a:endParaRPr b="1" sz="4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9" name="Google Shape;209;p32"/>
          <p:cNvSpPr/>
          <p:nvPr/>
        </p:nvSpPr>
        <p:spPr>
          <a:xfrm rot="-5400000">
            <a:off x="4134442" y="80350"/>
            <a:ext cx="375049" cy="707236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2"/>
          <p:cNvSpPr/>
          <p:nvPr/>
        </p:nvSpPr>
        <p:spPr>
          <a:xfrm>
            <a:off x="1194294" y="3750477"/>
            <a:ext cx="689002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A04400"/>
                </a:solidFill>
                <a:latin typeface="Corsiva"/>
                <a:ea typeface="Corsiva"/>
                <a:cs typeface="Corsiva"/>
                <a:sym typeface="Corsiva"/>
              </a:rPr>
              <a:t>Основные сословия Индии</a:t>
            </a:r>
            <a:endParaRPr b="1" sz="3600" cap="none">
              <a:solidFill>
                <a:srgbClr val="A044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/>
          <p:nvPr/>
        </p:nvSpPr>
        <p:spPr>
          <a:xfrm>
            <a:off x="714350" y="217275"/>
            <a:ext cx="84717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Касты-</a:t>
            </a:r>
            <a:r>
              <a:rPr b="1" lang="ru" sz="5400" cap="none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3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группы населения Индии, 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сформировавшиеся на основе </a:t>
            </a:r>
            <a:r>
              <a:rPr b="1" lang="ru" sz="3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разделения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людей, входивших в в</a:t>
            </a:r>
            <a:r>
              <a:rPr b="1" lang="ru" sz="3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арны</a:t>
            </a:r>
            <a:r>
              <a:rPr b="1" lang="ru" sz="30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lang="ru" sz="3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роду занятий </a:t>
            </a:r>
            <a:endParaRPr b="1" sz="3000" cap="none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профессии.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cap="none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9" name="Google Shape;219;p33"/>
          <p:cNvGrpSpPr/>
          <p:nvPr/>
        </p:nvGrpSpPr>
        <p:grpSpPr>
          <a:xfrm>
            <a:off x="1428728" y="2464593"/>
            <a:ext cx="6584669" cy="1440644"/>
            <a:chOff x="0" y="0"/>
            <a:chExt cx="6584669" cy="1920859"/>
          </a:xfrm>
        </p:grpSpPr>
        <p:sp>
          <p:nvSpPr>
            <p:cNvPr id="220" name="Google Shape;220;p33"/>
            <p:cNvSpPr/>
            <p:nvPr/>
          </p:nvSpPr>
          <p:spPr>
            <a:xfrm>
              <a:off x="0" y="1000128"/>
              <a:ext cx="1612387" cy="88561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3"/>
            <p:cNvSpPr txBox="1"/>
            <p:nvPr/>
          </p:nvSpPr>
          <p:spPr>
            <a:xfrm>
              <a:off x="0" y="1000128"/>
              <a:ext cx="1612387" cy="8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Брахманы</a:t>
              </a:r>
              <a:endParaRPr b="1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1785943" y="1000128"/>
              <a:ext cx="1402408" cy="88561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3"/>
            <p:cNvSpPr txBox="1"/>
            <p:nvPr/>
          </p:nvSpPr>
          <p:spPr>
            <a:xfrm>
              <a:off x="1785943" y="1000128"/>
              <a:ext cx="1402408" cy="8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Кшатрии</a:t>
              </a:r>
              <a:endParaRPr b="1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3357592" y="1000128"/>
              <a:ext cx="1606527" cy="88561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3"/>
            <p:cNvSpPr txBox="1"/>
            <p:nvPr/>
          </p:nvSpPr>
          <p:spPr>
            <a:xfrm>
              <a:off x="3357592" y="1000128"/>
              <a:ext cx="1606527" cy="8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Вайшьи</a:t>
              </a:r>
              <a:endParaRPr b="1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5143530" y="1035249"/>
              <a:ext cx="1441139" cy="885610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3"/>
            <p:cNvSpPr txBox="1"/>
            <p:nvPr/>
          </p:nvSpPr>
          <p:spPr>
            <a:xfrm>
              <a:off x="5143530" y="1035249"/>
              <a:ext cx="1441139" cy="8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2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Шудры</a:t>
              </a:r>
              <a:endParaRPr b="1" sz="2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2000261" y="0"/>
              <a:ext cx="2593850" cy="885610"/>
            </a:xfrm>
            <a:prstGeom prst="rect">
              <a:avLst/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3"/>
            <p:cNvSpPr txBox="1"/>
            <p:nvPr/>
          </p:nvSpPr>
          <p:spPr>
            <a:xfrm>
              <a:off x="2000261" y="0"/>
              <a:ext cx="2593850" cy="885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000" cap="none">
                  <a:solidFill>
                    <a:srgbClr val="63242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Варны</a:t>
              </a:r>
              <a:endParaRPr b="1" sz="4000" cap="none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30" name="Google Shape;230;p33"/>
          <p:cNvCxnSpPr/>
          <p:nvPr/>
        </p:nvCxnSpPr>
        <p:spPr>
          <a:xfrm flipH="1">
            <a:off x="1357290" y="3857634"/>
            <a:ext cx="785818" cy="482206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1" name="Google Shape;231;p33"/>
          <p:cNvCxnSpPr/>
          <p:nvPr/>
        </p:nvCxnSpPr>
        <p:spPr>
          <a:xfrm flipH="1" rot="-5400000">
            <a:off x="2366352" y="3777266"/>
            <a:ext cx="482206" cy="64294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2" name="Google Shape;232;p33"/>
          <p:cNvCxnSpPr/>
          <p:nvPr/>
        </p:nvCxnSpPr>
        <p:spPr>
          <a:xfrm flipH="1">
            <a:off x="3286116" y="3857634"/>
            <a:ext cx="500066" cy="32147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33"/>
          <p:cNvCxnSpPr/>
          <p:nvPr/>
        </p:nvCxnSpPr>
        <p:spPr>
          <a:xfrm rot="5400000">
            <a:off x="4795244" y="3777266"/>
            <a:ext cx="482206" cy="64294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4" name="Google Shape;234;p33"/>
          <p:cNvCxnSpPr/>
          <p:nvPr/>
        </p:nvCxnSpPr>
        <p:spPr>
          <a:xfrm flipH="1">
            <a:off x="6715140" y="3857634"/>
            <a:ext cx="500066" cy="32147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5" name="Google Shape;235;p33"/>
          <p:cNvCxnSpPr/>
          <p:nvPr/>
        </p:nvCxnSpPr>
        <p:spPr>
          <a:xfrm>
            <a:off x="3929058" y="3857634"/>
            <a:ext cx="500066" cy="26789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6" name="Google Shape;236;p33"/>
          <p:cNvCxnSpPr/>
          <p:nvPr/>
        </p:nvCxnSpPr>
        <p:spPr>
          <a:xfrm flipH="1" rot="-5400000">
            <a:off x="5759657" y="3812985"/>
            <a:ext cx="482206" cy="571504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7" name="Google Shape;237;p33"/>
          <p:cNvCxnSpPr/>
          <p:nvPr/>
        </p:nvCxnSpPr>
        <p:spPr>
          <a:xfrm>
            <a:off x="7429520" y="3857634"/>
            <a:ext cx="500066" cy="32147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8" name="Google Shape;238;p33"/>
          <p:cNvSpPr txBox="1"/>
          <p:nvPr/>
        </p:nvSpPr>
        <p:spPr>
          <a:xfrm>
            <a:off x="714350" y="4339852"/>
            <a:ext cx="2736300" cy="32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Богословы     Философы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3143250" y="4018376"/>
            <a:ext cx="1571400" cy="3216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Воины  Цари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4143375" y="4339852"/>
            <a:ext cx="2781300" cy="321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Лавочники  Ростовщики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6072200" y="3964803"/>
            <a:ext cx="2845200" cy="3750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Крестьяне Ремесленники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