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12192000"/>
  <p:notesSz cx="6881800" cy="100028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DA49C29-4F5B-4278-B808-DBAE0A6E2183}">
  <a:tblStyle styleId="{FDA49C29-4F5B-4278-B808-DBAE0A6E218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7175" y="750200"/>
            <a:ext cx="4588075" cy="3751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8175" y="4751325"/>
            <a:ext cx="5505425" cy="4501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8175" y="4751325"/>
            <a:ext cx="5505425" cy="45012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1147175" y="750200"/>
            <a:ext cx="4588075" cy="3751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8175" y="4751325"/>
            <a:ext cx="5505425" cy="45012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1147175" y="750200"/>
            <a:ext cx="4588075" cy="3751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 txBox="1"/>
          <p:nvPr>
            <p:ph idx="1" type="body"/>
          </p:nvPr>
        </p:nvSpPr>
        <p:spPr>
          <a:xfrm>
            <a:off x="688175" y="4751325"/>
            <a:ext cx="5505425" cy="45012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1:notes"/>
          <p:cNvSpPr/>
          <p:nvPr>
            <p:ph idx="2" type="sldImg"/>
          </p:nvPr>
        </p:nvSpPr>
        <p:spPr>
          <a:xfrm>
            <a:off x="1147175" y="750200"/>
            <a:ext cx="4588075" cy="3751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/>
          <p:nvPr>
            <p:ph idx="1" type="body"/>
          </p:nvPr>
        </p:nvSpPr>
        <p:spPr>
          <a:xfrm>
            <a:off x="688175" y="4751325"/>
            <a:ext cx="5505425" cy="45012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2:notes"/>
          <p:cNvSpPr/>
          <p:nvPr>
            <p:ph idx="2" type="sldImg"/>
          </p:nvPr>
        </p:nvSpPr>
        <p:spPr>
          <a:xfrm>
            <a:off x="1147175" y="750200"/>
            <a:ext cx="4588075" cy="3751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 txBox="1"/>
          <p:nvPr>
            <p:ph idx="1" type="body"/>
          </p:nvPr>
        </p:nvSpPr>
        <p:spPr>
          <a:xfrm>
            <a:off x="688175" y="4751325"/>
            <a:ext cx="5505425" cy="45012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3:notes"/>
          <p:cNvSpPr/>
          <p:nvPr>
            <p:ph idx="2" type="sldImg"/>
          </p:nvPr>
        </p:nvSpPr>
        <p:spPr>
          <a:xfrm>
            <a:off x="1147175" y="750200"/>
            <a:ext cx="4588075" cy="3751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8175" y="4751325"/>
            <a:ext cx="5505425" cy="45012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7175" y="750200"/>
            <a:ext cx="4588075" cy="3751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8175" y="4751325"/>
            <a:ext cx="5505425" cy="45012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7175" y="750200"/>
            <a:ext cx="4588075" cy="3751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8175" y="4751325"/>
            <a:ext cx="5505425" cy="45012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7175" y="750200"/>
            <a:ext cx="4588075" cy="3751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8175" y="4751325"/>
            <a:ext cx="5505425" cy="45012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1147175" y="750200"/>
            <a:ext cx="4588075" cy="3751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8175" y="4751325"/>
            <a:ext cx="5505425" cy="45012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1147175" y="750200"/>
            <a:ext cx="4588075" cy="3751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/>
          <p:nvPr>
            <p:ph idx="1" type="body"/>
          </p:nvPr>
        </p:nvSpPr>
        <p:spPr>
          <a:xfrm>
            <a:off x="688175" y="4751325"/>
            <a:ext cx="5505425" cy="45012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7:notes"/>
          <p:cNvSpPr/>
          <p:nvPr>
            <p:ph idx="2" type="sldImg"/>
          </p:nvPr>
        </p:nvSpPr>
        <p:spPr>
          <a:xfrm>
            <a:off x="1147175" y="750200"/>
            <a:ext cx="4588075" cy="3751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688175" y="4751325"/>
            <a:ext cx="5505425" cy="45012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:notes"/>
          <p:cNvSpPr/>
          <p:nvPr>
            <p:ph idx="2" type="sldImg"/>
          </p:nvPr>
        </p:nvSpPr>
        <p:spPr>
          <a:xfrm>
            <a:off x="1147175" y="750200"/>
            <a:ext cx="4588075" cy="3751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/>
          <p:nvPr>
            <p:ph idx="1" type="body"/>
          </p:nvPr>
        </p:nvSpPr>
        <p:spPr>
          <a:xfrm>
            <a:off x="688175" y="4751325"/>
            <a:ext cx="5505425" cy="45012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9:notes"/>
          <p:cNvSpPr/>
          <p:nvPr>
            <p:ph idx="2" type="sldImg"/>
          </p:nvPr>
        </p:nvSpPr>
        <p:spPr>
          <a:xfrm>
            <a:off x="1147175" y="750200"/>
            <a:ext cx="4588075" cy="3751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0" y="6629400"/>
            <a:ext cx="284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048000" y="6629400"/>
            <a:ext cx="650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10769600" y="6629400"/>
            <a:ext cx="142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0" y="6629400"/>
            <a:ext cx="284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3048000" y="6629400"/>
            <a:ext cx="650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10769600" y="6629400"/>
            <a:ext cx="142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0" y="6629400"/>
            <a:ext cx="284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3048000" y="6629400"/>
            <a:ext cx="650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10769600" y="6629400"/>
            <a:ext cx="142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" type="body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0" type="dt"/>
          </p:nvPr>
        </p:nvSpPr>
        <p:spPr>
          <a:xfrm>
            <a:off x="0" y="6629400"/>
            <a:ext cx="284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1" type="ftr"/>
          </p:nvPr>
        </p:nvSpPr>
        <p:spPr>
          <a:xfrm>
            <a:off x="3048000" y="6629400"/>
            <a:ext cx="650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2" type="sldNum"/>
          </p:nvPr>
        </p:nvSpPr>
        <p:spPr>
          <a:xfrm>
            <a:off x="10769600" y="6629400"/>
            <a:ext cx="142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1117600" y="1143001"/>
            <a:ext cx="10363200" cy="2155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930400" y="3886200"/>
            <a:ext cx="85344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текст и объект" type="txAndObj">
  <p:cSld name="TEXT_AND_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02167" y="228601"/>
            <a:ext cx="113474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02168" y="1676401"/>
            <a:ext cx="5592233" cy="4422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2" type="body"/>
          </p:nvPr>
        </p:nvSpPr>
        <p:spPr>
          <a:xfrm>
            <a:off x="6197601" y="1676401"/>
            <a:ext cx="5592233" cy="4422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406400" y="6245225"/>
            <a:ext cx="30480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737600" y="6245225"/>
            <a:ext cx="30480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0" y="6629400"/>
            <a:ext cx="284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048000" y="6629400"/>
            <a:ext cx="650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10769600" y="6629400"/>
            <a:ext cx="142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0" y="6629400"/>
            <a:ext cx="284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048000" y="6629400"/>
            <a:ext cx="650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10769600" y="6629400"/>
            <a:ext cx="142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0" y="6629400"/>
            <a:ext cx="284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3048000" y="6629400"/>
            <a:ext cx="650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10769600" y="6629400"/>
            <a:ext cx="142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50" name="Google Shape;50;p8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51" name="Google Shape;51;p8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52" name="Google Shape;52;p8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0" y="6629400"/>
            <a:ext cx="284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3048000" y="6629400"/>
            <a:ext cx="650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10769600" y="6629400"/>
            <a:ext cx="142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0" y="6629400"/>
            <a:ext cx="284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048000" y="6629400"/>
            <a:ext cx="650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10769600" y="6629400"/>
            <a:ext cx="142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64" name="Google Shape;64;p10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0" y="6629400"/>
            <a:ext cx="284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048000" y="6629400"/>
            <a:ext cx="650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10769600" y="6629400"/>
            <a:ext cx="142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  <a:defRPr b="0" i="0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406400" lvl="2" marL="13716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81000" lvl="3" marL="18288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81000" lvl="4" marL="2286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»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81000" lvl="5" marL="2743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»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81000" lvl="6" marL="3200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»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81000" lvl="7" marL="3657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»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81000" lvl="8" marL="41148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»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0" y="6629400"/>
            <a:ext cx="284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48000" y="6629400"/>
            <a:ext cx="650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10769600" y="6629400"/>
            <a:ext cx="142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youtu.be/5f7egwRoyao" TargetMode="External"/><Relationship Id="rId4" Type="http://schemas.openxmlformats.org/officeDocument/2006/relationships/hyperlink" Target="http://www.youtube.com/watch?v=5f7egwRoyao" TargetMode="External"/><Relationship Id="rId5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2.gif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/>
          <p:nvPr/>
        </p:nvSpPr>
        <p:spPr>
          <a:xfrm>
            <a:off x="623392" y="1124744"/>
            <a:ext cx="11017224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Обществоведения в 9 классе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“Направленность личности. “</a:t>
            </a:r>
            <a:endParaRPr b="1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/>
          <p:nvPr/>
        </p:nvSpPr>
        <p:spPr>
          <a:xfrm>
            <a:off x="479376" y="6237312"/>
            <a:ext cx="31854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 u="sng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https://youtu.be/5f7egwRoyao</a:t>
            </a: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23"/>
          <p:cNvSpPr/>
          <p:nvPr/>
        </p:nvSpPr>
        <p:spPr>
          <a:xfrm>
            <a:off x="299211" y="1758300"/>
            <a:ext cx="1188132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 просмотра видео, определите роль смысла жизни в определении направленности личности и её мировоззрении.</a:t>
            </a:r>
            <a:endParaRPr b="1" sz="2800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335360" y="188640"/>
            <a:ext cx="11377264" cy="156966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Мировоззрение человека является основой его духовного мира. </a:t>
            </a:r>
            <a:endParaRPr b="1"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Ключевую роль в этом играет выбираемый человеком смысл его жизни.</a:t>
            </a:r>
            <a:endParaRPr b="1"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Смысл жизни </a:t>
            </a:r>
            <a:r>
              <a:rPr b="1"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это то, что определяет предназначение и конечную цель человеческого существования, придаёт очертания цельности жизненному пути. </a:t>
            </a:r>
            <a:endParaRPr/>
          </a:p>
        </p:txBody>
      </p:sp>
      <p:sp>
        <p:nvSpPr>
          <p:cNvPr id="163" name="Google Shape;163;p23"/>
          <p:cNvSpPr/>
          <p:nvPr/>
        </p:nvSpPr>
        <p:spPr>
          <a:xfrm>
            <a:off x="6712476" y="3828608"/>
            <a:ext cx="43926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Какими путями человек может найти смысл жизни?</a:t>
            </a:r>
            <a:endParaRPr b="1" sz="2800" cap="none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ЗНАМЕНИТАЯ РЕЧЬ В. ФРАНКЛА 1972г. &#10;Ви́ктор Эми́ль Франкл (нем. Viktor Emil Frankl; 26 марта 1905, Вена, Австро-Венгрия — 2 сентября 1997, Вена, Австрия) — австрийский психиатр, психолог и невролог, бывший узник нацистского концентрационного лагеря. Франкл является создателем логотерапии — метода экзистенциального психоанализа, ставшего основой Третьей Венской школы психотерапии.&#10;&#10;Если мы хотим казаться идеалистами и переоцениваем человека, давая ему завышенную оценку, и смотрим на него выше, чем он есть, знаете, что происходит? Мы способствуем тому, чтобы он был тем, кем он на самом деле может быть.» (Виктор Франкл) &#10;&#10;Виктор Франкл (1905—1997) — знаменитый австрийский врач-психотерапевт, психолог и философ. В годы Второй мировой войны он получил страшную возможность испытать на себе собственную концепцию. Пройдя нацистские лагеря смерти, он увидел, что наибольший шанс выжить в нечеловеческих условиях имели не крепкие телом, а сильные духом. Те, кто знал, ради чего живет. &#10;&#10;ПОЛЕЗНЫЕ САЙТЫ:&#10;Русские Вести - http://russkievesti.ru/&#10;Официальный сайт ПО «Луч-Ник» - http://luch-nik.ru/&#10;Сайт русского учёного Н.В. Левашова - http://nlevashov.com/&#10;Русское общественное движение &quot;Возрождение.Золотой Век&quot; - http://rodvzv.ru/" id="164" name="Google Shape;164;p23" title="Знаменитая речь В. Франкла о смысле и цели в жизни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5350" y="2864800"/>
            <a:ext cx="5113175" cy="322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344" y="620688"/>
            <a:ext cx="7992888" cy="562595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/>
          <p:nvPr/>
        </p:nvSpPr>
        <p:spPr>
          <a:xfrm>
            <a:off x="8256240" y="986842"/>
            <a:ext cx="3791744" cy="4893647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Ознакомьтесь с жизненными ценностями по инфографике.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Дополните перечень ценностей, если считаете нужным.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Выберите три наиболее важные, по вашему мнению, ценности. 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Какие ценности более популярны, какие менее? Чем это можно объяснить?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6483" id="175" name="Google Shape;175;p2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336" y="116632"/>
            <a:ext cx="5670240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/>
          <p:nvPr/>
        </p:nvSpPr>
        <p:spPr>
          <a:xfrm>
            <a:off x="5951984" y="188640"/>
            <a:ext cx="5940152" cy="249299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Духовность</a:t>
            </a:r>
            <a:r>
              <a:rPr b="1" lang="ru-RU" sz="2400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b="1" lang="ru-RU" sz="240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 высший уровень развития и саморегуляции зрелой личности, мотивом и смыслом жизнедеятельности которой становятся не личные потребности и отношения, а </a:t>
            </a:r>
            <a:r>
              <a:rPr b="1" lang="ru-RU" sz="2400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высшие человеческие ценности.</a:t>
            </a:r>
            <a:r>
              <a:rPr b="1" lang="ru-RU" sz="240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400">
              <a:solidFill>
                <a:srgbClr val="00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25"/>
          <p:cNvSpPr/>
          <p:nvPr/>
        </p:nvSpPr>
        <p:spPr>
          <a:xfrm>
            <a:off x="6348028" y="2780928"/>
            <a:ext cx="5148064" cy="1815882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Важнейшими элементами человеческой духовности являются </a:t>
            </a:r>
            <a:r>
              <a:rPr b="1" lang="ru-RU" sz="280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ценности, мораль, мировоззрение.</a:t>
            </a:r>
            <a:endParaRPr/>
          </a:p>
        </p:txBody>
      </p:sp>
      <p:sp>
        <p:nvSpPr>
          <p:cNvPr id="178" name="Google Shape;178;p25"/>
          <p:cNvSpPr/>
          <p:nvPr/>
        </p:nvSpPr>
        <p:spPr>
          <a:xfrm>
            <a:off x="252028" y="5301208"/>
            <a:ext cx="11640108" cy="1323439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Бездуховность</a:t>
            </a: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представляет собой прямое следствие эгоистичности человека, антигуманного характера целей, которые он ставит перед собой, и средств, используя которые стремится достичь этих целей.</a:t>
            </a:r>
            <a:endParaRPr/>
          </a:p>
        </p:txBody>
      </p:sp>
    </p:spTree>
  </p:cSld>
  <p:clrMapOvr>
    <a:masterClrMapping/>
  </p:clrMapOvr>
  <p:transition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360" y="260648"/>
            <a:ext cx="3560170" cy="510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95800" y="188640"/>
            <a:ext cx="6600825" cy="330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/>
          <p:nvPr/>
        </p:nvSpPr>
        <p:spPr>
          <a:xfrm>
            <a:off x="4295800" y="3645024"/>
            <a:ext cx="6888088" cy="2677656"/>
          </a:xfrm>
          <a:prstGeom prst="rect">
            <a:avLst/>
          </a:prstGeom>
          <a:solidFill>
            <a:srgbClr val="9DD2D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Какие проблемы эгоистичного и безответственного поведения людей поднимает социальная реклама — некоммерческая реклама, ставящая целью привлечение внимания к негативным явлениям жизни общества?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Приведите примеры  таких явлений.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/>
          <p:nvPr/>
        </p:nvSpPr>
        <p:spPr>
          <a:xfrm>
            <a:off x="335360" y="1556792"/>
            <a:ext cx="1152128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ДОМАШНЕЕ ЗАДАНИЕ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§4,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ВОПРОСЫ И ЗАДАНИЯ </a:t>
            </a:r>
            <a:endParaRPr b="1" i="0" sz="5400" u="none" cap="none" strike="noStrik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§ СТР.42 </a:t>
            </a:r>
            <a:endParaRPr b="1" i="0" sz="5400" u="none" cap="none" strike="noStrik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/>
          <p:nvPr/>
        </p:nvSpPr>
        <p:spPr>
          <a:xfrm>
            <a:off x="1703512" y="1412776"/>
            <a:ext cx="8856984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9000" u="none" cap="none" strike="noStrike">
                <a:solidFill>
                  <a:srgbClr val="C6FA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Направленность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9000" u="none" cap="none" strike="noStrike">
                <a:solidFill>
                  <a:srgbClr val="C6FA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личности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/>
          <p:nvPr/>
        </p:nvSpPr>
        <p:spPr>
          <a:xfrm>
            <a:off x="1524001" y="0"/>
            <a:ext cx="921271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ACD2D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 И ЗАДАЧИ УРОКА</a:t>
            </a:r>
            <a:endParaRPr/>
          </a:p>
        </p:txBody>
      </p:sp>
      <p:sp>
        <p:nvSpPr>
          <p:cNvPr id="107" name="Google Shape;107;p17"/>
          <p:cNvSpPr/>
          <p:nvPr/>
        </p:nvSpPr>
        <p:spPr>
          <a:xfrm>
            <a:off x="335360" y="836712"/>
            <a:ext cx="751528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E8F9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Знать и понимать:</a:t>
            </a:r>
            <a:endParaRPr/>
          </a:p>
        </p:txBody>
      </p:sp>
      <p:sp>
        <p:nvSpPr>
          <p:cNvPr id="108" name="Google Shape;108;p17"/>
          <p:cNvSpPr txBox="1"/>
          <p:nvPr/>
        </p:nvSpPr>
        <p:spPr>
          <a:xfrm>
            <a:off x="1847528" y="1628801"/>
            <a:ext cx="77485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Значение самовоспитания личности</a:t>
            </a:r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1055440" y="2348880"/>
            <a:ext cx="342396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Уметь: </a:t>
            </a:r>
            <a:endParaRPr/>
          </a:p>
        </p:txBody>
      </p:sp>
      <p:sp>
        <p:nvSpPr>
          <p:cNvPr id="110" name="Google Shape;110;p17"/>
          <p:cNvSpPr txBox="1"/>
          <p:nvPr/>
        </p:nvSpPr>
        <p:spPr>
          <a:xfrm>
            <a:off x="479376" y="3284984"/>
            <a:ext cx="1137726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03200" lvl="0" marL="0" marR="0" rtl="0" algn="l">
              <a:spcBef>
                <a:spcPts val="0"/>
              </a:spcBef>
              <a:spcAft>
                <a:spcPts val="0"/>
              </a:spcAft>
              <a:buClr>
                <a:srgbClr val="9DD2D6"/>
              </a:buClr>
              <a:buSzPts val="3200"/>
              <a:buFont typeface="Noto Sans Symbols"/>
              <a:buChar char="✔"/>
            </a:pPr>
            <a:r>
              <a:rPr b="1" lang="ru-RU" sz="3200">
                <a:solidFill>
                  <a:srgbClr val="9DD2D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Проектировать пути самовоспитания личности;</a:t>
            </a:r>
            <a:endParaRPr/>
          </a:p>
          <a:p>
            <a:pPr indent="-203200" lvl="0" marL="0" marR="0" rtl="0" algn="l">
              <a:spcBef>
                <a:spcPts val="0"/>
              </a:spcBef>
              <a:spcAft>
                <a:spcPts val="0"/>
              </a:spcAft>
              <a:buClr>
                <a:srgbClr val="9DD2D6"/>
              </a:buClr>
              <a:buSzPts val="3200"/>
              <a:buFont typeface="Noto Sans Symbols"/>
              <a:buChar char="✔"/>
            </a:pPr>
            <a:r>
              <a:rPr b="1" lang="ru-RU" sz="3200">
                <a:solidFill>
                  <a:srgbClr val="9DD2D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Владеть методами самосовершенствования личности,</a:t>
            </a:r>
            <a:endParaRPr/>
          </a:p>
          <a:p>
            <a:pPr indent="-203200" lvl="0" marL="0" marR="0" rtl="0" algn="l">
              <a:spcBef>
                <a:spcPts val="0"/>
              </a:spcBef>
              <a:spcAft>
                <a:spcPts val="0"/>
              </a:spcAft>
              <a:buClr>
                <a:srgbClr val="9DD2D6"/>
              </a:buClr>
              <a:buSzPts val="3200"/>
              <a:buFont typeface="Noto Sans Symbols"/>
              <a:buChar char="✔"/>
            </a:pPr>
            <a:r>
              <a:rPr b="1" lang="ru-RU" sz="3200">
                <a:solidFill>
                  <a:srgbClr val="9DD2D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Владеть методами формирования мировоззрения;</a:t>
            </a:r>
            <a:endParaRPr b="1" sz="3200">
              <a:solidFill>
                <a:srgbClr val="9DD2D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335360" y="44624"/>
            <a:ext cx="1137726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вы понимаете термин МИРОВОЗЗРЕНИЕ?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чём различие мировоззрения девушек и юношей?</a:t>
            </a:r>
            <a:endParaRPr b="1" sz="3600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6" name="Google Shape;11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5600" y="1254970"/>
            <a:ext cx="6768752" cy="476889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/>
          <p:nvPr/>
        </p:nvSpPr>
        <p:spPr>
          <a:xfrm>
            <a:off x="129069" y="6042075"/>
            <a:ext cx="117095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 заставляет вас предпринимать какие то действия?</a:t>
            </a:r>
            <a:endParaRPr b="1" sz="3600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/>
          <p:nvPr/>
        </p:nvSpPr>
        <p:spPr>
          <a:xfrm>
            <a:off x="1279318" y="12794"/>
            <a:ext cx="9539214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 cap="none">
                <a:solidFill>
                  <a:srgbClr val="92D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МОТИВ</a:t>
            </a:r>
            <a:r>
              <a:rPr b="1" lang="ru-RU" sz="5400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lang="ru-RU" sz="3600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ТО, РАДИ ЧЕГО ЧЕЛОВЕК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ВЫПОЛНЯЕТ ТЕ ИЛИ ИНЫЕ ДЕЙСТВИЯ</a:t>
            </a:r>
            <a:endParaRPr b="1" sz="5400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19"/>
          <p:cNvSpPr/>
          <p:nvPr/>
        </p:nvSpPr>
        <p:spPr>
          <a:xfrm>
            <a:off x="263352" y="4725145"/>
            <a:ext cx="11593288" cy="190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МОТИВ</a:t>
            </a:r>
            <a:r>
              <a:rPr b="1" lang="ru-RU" sz="5400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b="1" lang="ru-RU" sz="3200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ВНУТРЕННЕЕ ПОБУЖДЕНИЕ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ДЕЙСТВИЮ, ДАЮЩЕЕ СМЫСЛОВОЕ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ОБОСНОВАНИЕ ТОМУ, ЧТО ПРОИЗОЙДЁТ</a:t>
            </a:r>
            <a:endParaRPr b="1" sz="5400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41-23.jpg наука.jpg" id="124" name="Google Shape;12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7528" y="1772816"/>
            <a:ext cx="2304256" cy="2916780"/>
          </a:xfrm>
          <a:prstGeom prst="cloud">
            <a:avLst/>
          </a:prstGeom>
          <a:noFill/>
          <a:ln>
            <a:noFill/>
          </a:ln>
        </p:spPr>
      </p:pic>
      <p:pic>
        <p:nvPicPr>
          <p:cNvPr descr="c09-32.gif" id="125" name="Google Shape;12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9816" y="1700808"/>
            <a:ext cx="2584924" cy="32011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1f4b83dfbcc0f1a712052a015e.png" id="126" name="Google Shape;12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92145" y="1700809"/>
            <a:ext cx="3092985" cy="3129477"/>
          </a:xfrm>
          <a:prstGeom prst="cloud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/>
        </p:nvSpPr>
        <p:spPr>
          <a:xfrm>
            <a:off x="1545491" y="116632"/>
            <a:ext cx="9122509" cy="6063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Направленность личности-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C6FA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совокупность  устойчивых мотивов,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C6FA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которая ориентирует деятельность 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C6FA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поведение личности в различных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C6FA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ситуациях.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</a:t>
            </a:r>
            <a:r>
              <a:rPr b="1" lang="ru-RU" sz="5400">
                <a:solidFill>
                  <a:srgbClr val="71BEC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Устойчивые мотивы:  </a:t>
            </a:r>
            <a:endParaRPr b="1" sz="5400">
              <a:solidFill>
                <a:srgbClr val="71BEC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убеждения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интересы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установки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402167" y="228601"/>
            <a:ext cx="113474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/>
              <a:t>Мировоззрение и его роль в жизни человека. </a:t>
            </a:r>
            <a:endParaRPr/>
          </a:p>
        </p:txBody>
      </p:sp>
      <p:sp>
        <p:nvSpPr>
          <p:cNvPr id="137" name="Google Shape;137;p21"/>
          <p:cNvSpPr txBox="1"/>
          <p:nvPr>
            <p:ph idx="1" type="body"/>
          </p:nvPr>
        </p:nvSpPr>
        <p:spPr>
          <a:xfrm>
            <a:off x="263352" y="2420888"/>
            <a:ext cx="7200800" cy="25446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</a:pPr>
            <a:r>
              <a:rPr lang="ru-RU"/>
              <a:t>Мировоззрение</a:t>
            </a:r>
            <a:r>
              <a:rPr lang="ru-RU" sz="2800"/>
              <a:t>- </a:t>
            </a:r>
            <a:r>
              <a:rPr b="1" lang="ru-RU" sz="2800"/>
              <a:t>это целостное представление о природе, обществе,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b="1" lang="ru-RU" sz="2800"/>
              <a:t>    человеке, находящее выражение в системе ценностей и идеалов личности, социальной группы, общества.</a:t>
            </a:r>
            <a:endParaRPr/>
          </a:p>
        </p:txBody>
      </p:sp>
      <p:graphicFrame>
        <p:nvGraphicFramePr>
          <p:cNvPr id="138" name="Google Shape;138;p21"/>
          <p:cNvGraphicFramePr/>
          <p:nvPr/>
        </p:nvGraphicFramePr>
        <p:xfrm>
          <a:off x="7752184" y="155416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{FDA49C29-4F5B-4278-B808-DBAE0A6E2183}</a:tableStyleId>
              </a:tblPr>
              <a:tblGrid>
                <a:gridCol w="3816425"/>
              </a:tblGrid>
              <a:tr h="1260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3200"/>
                        <a:buFont typeface="Noto Sans Symbols"/>
                        <a:buNone/>
                      </a:pPr>
                      <a:r>
                        <a:rPr b="0" i="0" lang="ru-RU" sz="3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Типы мировоззрения: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</a:tr>
              <a:tr h="1260475">
                <a:tc>
                  <a:txBody>
                    <a:bodyPr/>
                    <a:lstStyle/>
                    <a:p>
                      <a:pPr indent="-533400" lvl="0" marL="533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Noto Sans Symbols"/>
                        <a:buNone/>
                      </a:pPr>
                      <a:r>
                        <a:rPr b="1" i="0" lang="ru-RU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   Обыденное</a:t>
                      </a:r>
                      <a:endParaRPr/>
                    </a:p>
                    <a:p>
                      <a:pPr indent="-533400" lvl="0" marL="53340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Noto Sans Symbols"/>
                        <a:buNone/>
                      </a:pPr>
                      <a:r>
                        <a:rPr b="1" i="0" lang="ru-RU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(житейское)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</a:tr>
              <a:tr h="1260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Noto Sans Symbols"/>
                        <a:buNone/>
                      </a:pPr>
                      <a:r>
                        <a:rPr b="1" i="0" lang="ru-RU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   Религиозное 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</a:tr>
              <a:tr h="1258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Noto Sans Symbols"/>
                        <a:buNone/>
                      </a:pPr>
                      <a:r>
                        <a:rPr b="1" i="0" lang="ru-RU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   Научное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22"/>
          <p:cNvGrpSpPr/>
          <p:nvPr/>
        </p:nvGrpSpPr>
        <p:grpSpPr>
          <a:xfrm>
            <a:off x="1919516" y="970056"/>
            <a:ext cx="8426299" cy="4461830"/>
            <a:chOff x="-504076" y="205352"/>
            <a:chExt cx="8426299" cy="4461830"/>
          </a:xfrm>
        </p:grpSpPr>
        <p:sp>
          <p:nvSpPr>
            <p:cNvPr id="144" name="Google Shape;144;p22"/>
            <p:cNvSpPr/>
            <p:nvPr/>
          </p:nvSpPr>
          <p:spPr>
            <a:xfrm>
              <a:off x="-504076" y="205352"/>
              <a:ext cx="7416820" cy="110146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84A7AB"/>
                </a:gs>
                <a:gs pos="80000">
                  <a:srgbClr val="AEDCE0"/>
                </a:gs>
                <a:gs pos="100000">
                  <a:srgbClr val="AEDEE2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2"/>
            <p:cNvSpPr txBox="1"/>
            <p:nvPr/>
          </p:nvSpPr>
          <p:spPr>
            <a:xfrm>
              <a:off x="-471815" y="237613"/>
              <a:ext cx="5536808" cy="1036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400" lIns="152400" spcFirstLastPara="1" rIns="152400" wrap="square" tIns="1524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4000" cap="none">
                  <a:solidFill>
                    <a:srgbClr val="66003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Мироощущение и мировосприятие</a:t>
              </a:r>
              <a:endParaRPr b="1" sz="4000" cap="none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6" name="Google Shape;146;p22"/>
            <p:cNvSpPr/>
            <p:nvPr/>
          </p:nvSpPr>
          <p:spPr>
            <a:xfrm>
              <a:off x="0" y="2072239"/>
              <a:ext cx="7416820" cy="85253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84A7AB"/>
                </a:gs>
                <a:gs pos="80000">
                  <a:srgbClr val="AEDCE0"/>
                </a:gs>
                <a:gs pos="100000">
                  <a:srgbClr val="AEDEE2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2"/>
            <p:cNvSpPr txBox="1"/>
            <p:nvPr/>
          </p:nvSpPr>
          <p:spPr>
            <a:xfrm>
              <a:off x="24970" y="2097209"/>
              <a:ext cx="5556091" cy="8025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2875" lIns="182875" spcFirstLastPara="1" rIns="182875" wrap="square" tIns="1828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4800" cap="none">
                  <a:solidFill>
                    <a:srgbClr val="0033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миропонимание</a:t>
              </a:r>
              <a:endParaRPr b="1" sz="4800" cap="none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8" name="Google Shape;148;p22"/>
            <p:cNvSpPr/>
            <p:nvPr/>
          </p:nvSpPr>
          <p:spPr>
            <a:xfrm>
              <a:off x="708843" y="3814637"/>
              <a:ext cx="7213380" cy="852545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84A7AB"/>
                </a:gs>
                <a:gs pos="80000">
                  <a:srgbClr val="AEDCE0"/>
                </a:gs>
                <a:gs pos="100000">
                  <a:srgbClr val="AEDEE2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2"/>
            <p:cNvSpPr txBox="1"/>
            <p:nvPr/>
          </p:nvSpPr>
          <p:spPr>
            <a:xfrm>
              <a:off x="733813" y="3839607"/>
              <a:ext cx="5402321" cy="802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2875" lIns="182875" spcFirstLastPara="1" rIns="182875" wrap="square" tIns="182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4800" cap="non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Мировоззрение</a:t>
              </a:r>
              <a:endParaRPr b="1" sz="4800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0" name="Google Shape;150;p22"/>
            <p:cNvSpPr/>
            <p:nvPr/>
          </p:nvSpPr>
          <p:spPr>
            <a:xfrm>
              <a:off x="5372251" y="1146727"/>
              <a:ext cx="982909" cy="982909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E7F2F3">
                <a:alpha val="89803"/>
              </a:srgbClr>
            </a:solidFill>
            <a:ln cap="flat" cmpd="sng" w="9525">
              <a:solidFill>
                <a:srgbClr val="E7F2F3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2"/>
            <p:cNvSpPr txBox="1"/>
            <p:nvPr/>
          </p:nvSpPr>
          <p:spPr>
            <a:xfrm>
              <a:off x="5593406" y="1146727"/>
              <a:ext cx="540599" cy="7396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2" name="Google Shape;152;p22"/>
            <p:cNvSpPr/>
            <p:nvPr/>
          </p:nvSpPr>
          <p:spPr>
            <a:xfrm>
              <a:off x="5928512" y="2900842"/>
              <a:ext cx="982909" cy="982909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E7F2F3">
                <a:alpha val="89803"/>
              </a:srgbClr>
            </a:solidFill>
            <a:ln cap="flat" cmpd="sng" w="9525">
              <a:solidFill>
                <a:srgbClr val="E7F2F3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2"/>
            <p:cNvSpPr txBox="1"/>
            <p:nvPr/>
          </p:nvSpPr>
          <p:spPr>
            <a:xfrm>
              <a:off x="6149667" y="2900842"/>
              <a:ext cx="540599" cy="7396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54" name="Google Shape;154;p22"/>
          <p:cNvSpPr/>
          <p:nvPr/>
        </p:nvSpPr>
        <p:spPr>
          <a:xfrm>
            <a:off x="2916397" y="3558"/>
            <a:ext cx="660610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Формирование мировоззрения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55" name="Google Shape;155;p22"/>
          <p:cNvSpPr/>
          <p:nvPr/>
        </p:nvSpPr>
        <p:spPr>
          <a:xfrm>
            <a:off x="71400" y="5661248"/>
            <a:ext cx="1214467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Проанализируйте позицию оптимиста и пессимиста.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чего зависит, какой взгляд на мир сформируется у человека? </a:t>
            </a:r>
            <a:endParaRPr b="1" sz="32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Abstract6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