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Corsi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si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rsiva-italic.fntdata"/><Relationship Id="rId30" Type="http://schemas.openxmlformats.org/officeDocument/2006/relationships/font" Target="fonts/Corsiv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orsi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914400" y="2108202"/>
            <a:ext cx="10363200" cy="1401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415480" y="1268760"/>
            <a:ext cx="957706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“Промышленность и состояние городов, развитие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торговли и транспорта в 1860-х гг.— начале XX в.”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6" y="-9583"/>
            <a:ext cx="102251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1523999" y="-4465"/>
            <a:ext cx="92206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Особенности промышленного развития</a:t>
            </a:r>
            <a:endParaRPr b="1" sz="40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1343425" y="703425"/>
            <a:ext cx="9937200" cy="27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Размещение предприятий вблизи источников сырья и дешевой рабочей силы было выгодно капиталистам, так как давало возможность при минимальных затратах получать большие доходы.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Но наиболее крупные фабрики и заводы размещались в городах.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225" y="3428925"/>
            <a:ext cx="4934948" cy="32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1437250" y="5673800"/>
            <a:ext cx="488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chemeClr val="lt1"/>
                </a:solidFill>
              </a:rPr>
              <a:t>Фабрика махорочная Шерешевского в Гродно</a:t>
            </a:r>
            <a:endParaRPr b="1" sz="2100">
              <a:solidFill>
                <a:schemeClr val="lt1"/>
              </a:solidFill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3250" y="3516250"/>
            <a:ext cx="4778025" cy="320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8904" l="1792" r="1938" t="7948"/>
          <a:stretch/>
        </p:blipFill>
        <p:spPr>
          <a:xfrm>
            <a:off x="969667" y="448831"/>
            <a:ext cx="10225136" cy="615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983432" y="445595"/>
            <a:ext cx="3590353" cy="792088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1946093" y="332656"/>
            <a:ext cx="1241309" cy="797644"/>
          </a:xfrm>
          <a:custGeom>
            <a:rect b="b" l="l" r="r" t="t"/>
            <a:pathLst>
              <a:path extrusionOk="0" h="508000" w="660400">
                <a:moveTo>
                  <a:pt x="660400" y="508000"/>
                </a:moveTo>
                <a:cubicBezTo>
                  <a:pt x="639233" y="499533"/>
                  <a:pt x="615451" y="495851"/>
                  <a:pt x="596900" y="482600"/>
                </a:cubicBezTo>
                <a:cubicBezTo>
                  <a:pt x="579402" y="470101"/>
                  <a:pt x="555499" y="406859"/>
                  <a:pt x="546100" y="393700"/>
                </a:cubicBezTo>
                <a:cubicBezTo>
                  <a:pt x="535661" y="379085"/>
                  <a:pt x="520700" y="368300"/>
                  <a:pt x="508000" y="355600"/>
                </a:cubicBezTo>
                <a:cubicBezTo>
                  <a:pt x="503767" y="342900"/>
                  <a:pt x="503663" y="327953"/>
                  <a:pt x="495300" y="317500"/>
                </a:cubicBezTo>
                <a:cubicBezTo>
                  <a:pt x="485765" y="305581"/>
                  <a:pt x="470600" y="299409"/>
                  <a:pt x="457200" y="292100"/>
                </a:cubicBezTo>
                <a:cubicBezTo>
                  <a:pt x="423959" y="273969"/>
                  <a:pt x="387709" y="261368"/>
                  <a:pt x="355600" y="241300"/>
                </a:cubicBezTo>
                <a:cubicBezTo>
                  <a:pt x="239199" y="168549"/>
                  <a:pt x="292745" y="187486"/>
                  <a:pt x="203200" y="165100"/>
                </a:cubicBezTo>
                <a:cubicBezTo>
                  <a:pt x="118993" y="108962"/>
                  <a:pt x="212563" y="174939"/>
                  <a:pt x="127000" y="101600"/>
                </a:cubicBezTo>
                <a:cubicBezTo>
                  <a:pt x="110929" y="87825"/>
                  <a:pt x="92271" y="77275"/>
                  <a:pt x="76200" y="63500"/>
                </a:cubicBezTo>
                <a:cubicBezTo>
                  <a:pt x="62563" y="51811"/>
                  <a:pt x="51898" y="36898"/>
                  <a:pt x="38100" y="25400"/>
                </a:cubicBezTo>
                <a:cubicBezTo>
                  <a:pt x="26374" y="15629"/>
                  <a:pt x="0" y="0"/>
                  <a:pt x="0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2829721" y="431800"/>
            <a:ext cx="561993" cy="254000"/>
          </a:xfrm>
          <a:custGeom>
            <a:rect b="b" l="l" r="r" t="t"/>
            <a:pathLst>
              <a:path extrusionOk="0" h="254000" w="457200">
                <a:moveTo>
                  <a:pt x="0" y="254000"/>
                </a:moveTo>
                <a:cubicBezTo>
                  <a:pt x="61425" y="230966"/>
                  <a:pt x="104325" y="230863"/>
                  <a:pt x="139700" y="177800"/>
                </a:cubicBezTo>
                <a:cubicBezTo>
                  <a:pt x="147126" y="166661"/>
                  <a:pt x="142934" y="149166"/>
                  <a:pt x="152400" y="139700"/>
                </a:cubicBezTo>
                <a:cubicBezTo>
                  <a:pt x="161866" y="130234"/>
                  <a:pt x="178526" y="132987"/>
                  <a:pt x="190500" y="127000"/>
                </a:cubicBezTo>
                <a:cubicBezTo>
                  <a:pt x="204152" y="120174"/>
                  <a:pt x="215900" y="110067"/>
                  <a:pt x="228600" y="101600"/>
                </a:cubicBezTo>
                <a:cubicBezTo>
                  <a:pt x="237067" y="88900"/>
                  <a:pt x="242081" y="73035"/>
                  <a:pt x="254000" y="63500"/>
                </a:cubicBezTo>
                <a:cubicBezTo>
                  <a:pt x="270455" y="50336"/>
                  <a:pt x="367520" y="38230"/>
                  <a:pt x="368300" y="38100"/>
                </a:cubicBezTo>
                <a:cubicBezTo>
                  <a:pt x="385233" y="29633"/>
                  <a:pt x="401699" y="20158"/>
                  <a:pt x="419100" y="12700"/>
                </a:cubicBezTo>
                <a:cubicBezTo>
                  <a:pt x="431405" y="7427"/>
                  <a:pt x="457200" y="0"/>
                  <a:pt x="457200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3630416" y="381000"/>
            <a:ext cx="421494" cy="723900"/>
          </a:xfrm>
          <a:custGeom>
            <a:rect b="b" l="l" r="r" t="t"/>
            <a:pathLst>
              <a:path extrusionOk="0" h="723900" w="342900">
                <a:moveTo>
                  <a:pt x="342900" y="723900"/>
                </a:moveTo>
                <a:cubicBezTo>
                  <a:pt x="338667" y="656167"/>
                  <a:pt x="345744" y="586761"/>
                  <a:pt x="330200" y="520700"/>
                </a:cubicBezTo>
                <a:cubicBezTo>
                  <a:pt x="327134" y="507669"/>
                  <a:pt x="302553" y="516363"/>
                  <a:pt x="292100" y="508000"/>
                </a:cubicBezTo>
                <a:cubicBezTo>
                  <a:pt x="194101" y="429601"/>
                  <a:pt x="418466" y="485077"/>
                  <a:pt x="139700" y="457200"/>
                </a:cubicBezTo>
                <a:cubicBezTo>
                  <a:pt x="79438" y="427069"/>
                  <a:pt x="52078" y="423429"/>
                  <a:pt x="12700" y="368300"/>
                </a:cubicBezTo>
                <a:cubicBezTo>
                  <a:pt x="4919" y="357407"/>
                  <a:pt x="4233" y="342900"/>
                  <a:pt x="0" y="330200"/>
                </a:cubicBezTo>
                <a:cubicBezTo>
                  <a:pt x="1832" y="321040"/>
                  <a:pt x="14242" y="245337"/>
                  <a:pt x="25400" y="228600"/>
                </a:cubicBezTo>
                <a:cubicBezTo>
                  <a:pt x="35363" y="213656"/>
                  <a:pt x="50800" y="203200"/>
                  <a:pt x="63500" y="190500"/>
                </a:cubicBezTo>
                <a:cubicBezTo>
                  <a:pt x="67733" y="173567"/>
                  <a:pt x="71405" y="156483"/>
                  <a:pt x="76200" y="139700"/>
                </a:cubicBezTo>
                <a:cubicBezTo>
                  <a:pt x="79878" y="126828"/>
                  <a:pt x="88900" y="114987"/>
                  <a:pt x="88900" y="101600"/>
                </a:cubicBezTo>
                <a:cubicBezTo>
                  <a:pt x="88900" y="88213"/>
                  <a:pt x="82187" y="75474"/>
                  <a:pt x="76200" y="63500"/>
                </a:cubicBezTo>
                <a:cubicBezTo>
                  <a:pt x="60179" y="31458"/>
                  <a:pt x="49025" y="23625"/>
                  <a:pt x="25400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3236121" y="889000"/>
            <a:ext cx="561993" cy="127000"/>
          </a:xfrm>
          <a:custGeom>
            <a:rect b="b" l="l" r="r" t="t"/>
            <a:pathLst>
              <a:path extrusionOk="0" h="127000" w="457200">
                <a:moveTo>
                  <a:pt x="0" y="127000"/>
                </a:moveTo>
                <a:cubicBezTo>
                  <a:pt x="4233" y="97367"/>
                  <a:pt x="-1837" y="64267"/>
                  <a:pt x="12700" y="38100"/>
                </a:cubicBezTo>
                <a:cubicBezTo>
                  <a:pt x="19833" y="25260"/>
                  <a:pt x="84883" y="5572"/>
                  <a:pt x="101600" y="0"/>
                </a:cubicBezTo>
                <a:cubicBezTo>
                  <a:pt x="148167" y="4233"/>
                  <a:pt x="194827" y="7536"/>
                  <a:pt x="241300" y="12700"/>
                </a:cubicBezTo>
                <a:cubicBezTo>
                  <a:pt x="271051" y="16006"/>
                  <a:pt x="300749" y="20045"/>
                  <a:pt x="330200" y="25400"/>
                </a:cubicBezTo>
                <a:cubicBezTo>
                  <a:pt x="347373" y="28522"/>
                  <a:pt x="363632" y="36363"/>
                  <a:pt x="381000" y="38100"/>
                </a:cubicBezTo>
                <a:cubicBezTo>
                  <a:pt x="406274" y="40627"/>
                  <a:pt x="431800" y="38100"/>
                  <a:pt x="457200" y="3810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983432" y="1659378"/>
            <a:ext cx="10225136" cy="3046988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основании карты, стр.74,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определить основные направления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специализации промышленности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Беларуси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b="8904" l="1792" r="1938" t="7948"/>
          <a:stretch/>
        </p:blipFill>
        <p:spPr>
          <a:xfrm>
            <a:off x="715654" y="404667"/>
            <a:ext cx="10441160" cy="615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/>
          <p:nvPr/>
        </p:nvSpPr>
        <p:spPr>
          <a:xfrm>
            <a:off x="728840" y="399665"/>
            <a:ext cx="3666206" cy="792088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1678315" y="404664"/>
            <a:ext cx="1267534" cy="797644"/>
          </a:xfrm>
          <a:custGeom>
            <a:rect b="b" l="l" r="r" t="t"/>
            <a:pathLst>
              <a:path extrusionOk="0" h="508000" w="660400">
                <a:moveTo>
                  <a:pt x="660400" y="508000"/>
                </a:moveTo>
                <a:cubicBezTo>
                  <a:pt x="639233" y="499533"/>
                  <a:pt x="615451" y="495851"/>
                  <a:pt x="596900" y="482600"/>
                </a:cubicBezTo>
                <a:cubicBezTo>
                  <a:pt x="579402" y="470101"/>
                  <a:pt x="555499" y="406859"/>
                  <a:pt x="546100" y="393700"/>
                </a:cubicBezTo>
                <a:cubicBezTo>
                  <a:pt x="535661" y="379085"/>
                  <a:pt x="520700" y="368300"/>
                  <a:pt x="508000" y="355600"/>
                </a:cubicBezTo>
                <a:cubicBezTo>
                  <a:pt x="503767" y="342900"/>
                  <a:pt x="503663" y="327953"/>
                  <a:pt x="495300" y="317500"/>
                </a:cubicBezTo>
                <a:cubicBezTo>
                  <a:pt x="485765" y="305581"/>
                  <a:pt x="470600" y="299409"/>
                  <a:pt x="457200" y="292100"/>
                </a:cubicBezTo>
                <a:cubicBezTo>
                  <a:pt x="423959" y="273969"/>
                  <a:pt x="387709" y="261368"/>
                  <a:pt x="355600" y="241300"/>
                </a:cubicBezTo>
                <a:cubicBezTo>
                  <a:pt x="239199" y="168549"/>
                  <a:pt x="292745" y="187486"/>
                  <a:pt x="203200" y="165100"/>
                </a:cubicBezTo>
                <a:cubicBezTo>
                  <a:pt x="118993" y="108962"/>
                  <a:pt x="212563" y="174939"/>
                  <a:pt x="127000" y="101600"/>
                </a:cubicBezTo>
                <a:cubicBezTo>
                  <a:pt x="110929" y="87825"/>
                  <a:pt x="92271" y="77275"/>
                  <a:pt x="76200" y="63500"/>
                </a:cubicBezTo>
                <a:cubicBezTo>
                  <a:pt x="62563" y="51811"/>
                  <a:pt x="51898" y="36898"/>
                  <a:pt x="38100" y="25400"/>
                </a:cubicBezTo>
                <a:cubicBezTo>
                  <a:pt x="26374" y="15629"/>
                  <a:pt x="0" y="0"/>
                  <a:pt x="0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2561943" y="503808"/>
            <a:ext cx="573866" cy="254000"/>
          </a:xfrm>
          <a:custGeom>
            <a:rect b="b" l="l" r="r" t="t"/>
            <a:pathLst>
              <a:path extrusionOk="0" h="254000" w="457200">
                <a:moveTo>
                  <a:pt x="0" y="254000"/>
                </a:moveTo>
                <a:cubicBezTo>
                  <a:pt x="61425" y="230966"/>
                  <a:pt x="104325" y="230863"/>
                  <a:pt x="139700" y="177800"/>
                </a:cubicBezTo>
                <a:cubicBezTo>
                  <a:pt x="147126" y="166661"/>
                  <a:pt x="142934" y="149166"/>
                  <a:pt x="152400" y="139700"/>
                </a:cubicBezTo>
                <a:cubicBezTo>
                  <a:pt x="161866" y="130234"/>
                  <a:pt x="178526" y="132987"/>
                  <a:pt x="190500" y="127000"/>
                </a:cubicBezTo>
                <a:cubicBezTo>
                  <a:pt x="204152" y="120174"/>
                  <a:pt x="215900" y="110067"/>
                  <a:pt x="228600" y="101600"/>
                </a:cubicBezTo>
                <a:cubicBezTo>
                  <a:pt x="237067" y="88900"/>
                  <a:pt x="242081" y="73035"/>
                  <a:pt x="254000" y="63500"/>
                </a:cubicBezTo>
                <a:cubicBezTo>
                  <a:pt x="270455" y="50336"/>
                  <a:pt x="367520" y="38230"/>
                  <a:pt x="368300" y="38100"/>
                </a:cubicBezTo>
                <a:cubicBezTo>
                  <a:pt x="385233" y="29633"/>
                  <a:pt x="401699" y="20158"/>
                  <a:pt x="419100" y="12700"/>
                </a:cubicBezTo>
                <a:cubicBezTo>
                  <a:pt x="431405" y="7427"/>
                  <a:pt x="457200" y="0"/>
                  <a:pt x="457200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3362637" y="453008"/>
            <a:ext cx="430399" cy="723900"/>
          </a:xfrm>
          <a:custGeom>
            <a:rect b="b" l="l" r="r" t="t"/>
            <a:pathLst>
              <a:path extrusionOk="0" h="723900" w="342900">
                <a:moveTo>
                  <a:pt x="342900" y="723900"/>
                </a:moveTo>
                <a:cubicBezTo>
                  <a:pt x="338667" y="656167"/>
                  <a:pt x="345744" y="586761"/>
                  <a:pt x="330200" y="520700"/>
                </a:cubicBezTo>
                <a:cubicBezTo>
                  <a:pt x="327134" y="507669"/>
                  <a:pt x="302553" y="516363"/>
                  <a:pt x="292100" y="508000"/>
                </a:cubicBezTo>
                <a:cubicBezTo>
                  <a:pt x="194101" y="429601"/>
                  <a:pt x="418466" y="485077"/>
                  <a:pt x="139700" y="457200"/>
                </a:cubicBezTo>
                <a:cubicBezTo>
                  <a:pt x="79438" y="427069"/>
                  <a:pt x="52078" y="423429"/>
                  <a:pt x="12700" y="368300"/>
                </a:cubicBezTo>
                <a:cubicBezTo>
                  <a:pt x="4919" y="357407"/>
                  <a:pt x="4233" y="342900"/>
                  <a:pt x="0" y="330200"/>
                </a:cubicBezTo>
                <a:cubicBezTo>
                  <a:pt x="1832" y="321040"/>
                  <a:pt x="14242" y="245337"/>
                  <a:pt x="25400" y="228600"/>
                </a:cubicBezTo>
                <a:cubicBezTo>
                  <a:pt x="35363" y="213656"/>
                  <a:pt x="50800" y="203200"/>
                  <a:pt x="63500" y="190500"/>
                </a:cubicBezTo>
                <a:cubicBezTo>
                  <a:pt x="67733" y="173567"/>
                  <a:pt x="71405" y="156483"/>
                  <a:pt x="76200" y="139700"/>
                </a:cubicBezTo>
                <a:cubicBezTo>
                  <a:pt x="79878" y="126828"/>
                  <a:pt x="88900" y="114987"/>
                  <a:pt x="88900" y="101600"/>
                </a:cubicBezTo>
                <a:cubicBezTo>
                  <a:pt x="88900" y="88213"/>
                  <a:pt x="82187" y="75474"/>
                  <a:pt x="76200" y="63500"/>
                </a:cubicBezTo>
                <a:cubicBezTo>
                  <a:pt x="60179" y="31458"/>
                  <a:pt x="49025" y="23625"/>
                  <a:pt x="25400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2968343" y="961008"/>
            <a:ext cx="573866" cy="127000"/>
          </a:xfrm>
          <a:custGeom>
            <a:rect b="b" l="l" r="r" t="t"/>
            <a:pathLst>
              <a:path extrusionOk="0" h="127000" w="457200">
                <a:moveTo>
                  <a:pt x="0" y="127000"/>
                </a:moveTo>
                <a:cubicBezTo>
                  <a:pt x="4233" y="97367"/>
                  <a:pt x="-1837" y="64267"/>
                  <a:pt x="12700" y="38100"/>
                </a:cubicBezTo>
                <a:cubicBezTo>
                  <a:pt x="19833" y="25260"/>
                  <a:pt x="84883" y="5572"/>
                  <a:pt x="101600" y="0"/>
                </a:cubicBezTo>
                <a:cubicBezTo>
                  <a:pt x="148167" y="4233"/>
                  <a:pt x="194827" y="7536"/>
                  <a:pt x="241300" y="12700"/>
                </a:cubicBezTo>
                <a:cubicBezTo>
                  <a:pt x="271051" y="16006"/>
                  <a:pt x="300749" y="20045"/>
                  <a:pt x="330200" y="25400"/>
                </a:cubicBezTo>
                <a:cubicBezTo>
                  <a:pt x="347373" y="28522"/>
                  <a:pt x="363632" y="36363"/>
                  <a:pt x="381000" y="38100"/>
                </a:cubicBezTo>
                <a:cubicBezTo>
                  <a:pt x="406274" y="40627"/>
                  <a:pt x="431800" y="38100"/>
                  <a:pt x="457200" y="3810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1055440" y="961008"/>
            <a:ext cx="9865096" cy="5262979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Переработка продукции местного сельского хозяйства и минерального сырья (мукомольная, льняная, винокуренная), животноводства (кожевенная, шерстяная, суконная), дерева (спичечная, бумажная). Именно они приносили предпринимателям большие прибыли, потому что были обеспечены дешевым сырьем и не требовали больших капиталов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Ведущая роль среди отраслей производства принадлежала винокурению.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Быстрыми темпами развивалась деревообрабатывающая промышленность. Крупнейшие спичечные фабрики находились в Пинске, Мозыре, Бобруйске, Борисове.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/>
        </p:nvSpPr>
        <p:spPr>
          <a:xfrm>
            <a:off x="1631504" y="1052739"/>
            <a:ext cx="914501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Каковы особенности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промышленного переворота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на белорусских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землях?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Стр.75. </a:t>
            </a:r>
            <a:endParaRPr b="1" sz="54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892400" y="620700"/>
            <a:ext cx="10460100" cy="5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Переход к машинному производству произошел в Беларуси в 1880—1890-х гг. первоначально в деревообрабатывающей и металлообрабатывающей отраслях. Он проходил медленно и завершился в начале ХХ в.</a:t>
            </a:r>
            <a:endParaRPr b="1"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 Главным источником  квалифицированной рабочей силы  стали бывшие крепостные крестьяне, а также мастеровые работники мануфактур и ремесленники. </a:t>
            </a:r>
            <a:endParaRPr sz="15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Сильная привязанность рабочего класса к сельскому хозяйству. </a:t>
            </a:r>
            <a:endParaRPr sz="15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Буржуазия как класс формировалась из купечества, владельцев мануфактур, мещан, зажиточных ремесленников, а после 1861 г. — в основном за счет зажиточного крестьянства — деревенских «хозяев».</a:t>
            </a:r>
            <a:endParaRPr b="1"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0"/>
            <a:ext cx="10729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/>
          <p:nvPr/>
        </p:nvSpPr>
        <p:spPr>
          <a:xfrm>
            <a:off x="3356122" y="0"/>
            <a:ext cx="54200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Работа в группах.</a:t>
            </a:r>
            <a:endParaRPr b="1" sz="54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055440" y="1012954"/>
            <a:ext cx="1044116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 группа </a:t>
            </a:r>
            <a:r>
              <a:rPr b="1" lang="ru-RU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– Какие изменения произошли в белорусских городах, каковы особенности их развития?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2 группа </a:t>
            </a:r>
            <a:r>
              <a:rPr b="1" lang="ru-RU" sz="28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–когда и как была проведена городская реформа в Беларуси, её результаты (на примере Минска);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3-группа</a:t>
            </a:r>
            <a:r>
              <a:rPr b="1" lang="ru-RU" sz="28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– какую роль в развитии внешней и внутренней торговли сыграло строительство железных дорог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(перечислить основные магистрали, проходившие через Беларусь);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4-группа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какова роль банков в формировании капиталистических отношений на территории Беларуси (перечислить действовавшие банковские учреждения);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416" y="3"/>
            <a:ext cx="106571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/>
          <p:nvPr/>
        </p:nvSpPr>
        <p:spPr>
          <a:xfrm>
            <a:off x="1559496" y="209265"/>
            <a:ext cx="90691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Особенности развития белорусских городов</a:t>
            </a:r>
            <a:endParaRPr b="1" sz="36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1055440" y="1124744"/>
            <a:ext cx="10657184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Превращаются в крупные промышленные центры  Минск, Гомель, Пинск, Витебск, Гродно, Брест, Бобруйск, Борисов, которые вдвое, а иногда и больше увеличили свои территории. 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Через многие города прошли железные дороги, что обусловило появление нового типа построек — вокзалов.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Центры крупных городов были обеспечены водопроводом,   канализацией, электрическим освещением, телефоном.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 В городах образовывались новые площади: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привокзальная, театральная, административная,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разбивались скверы, городские сады и парки.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/>
          <p:nvPr/>
        </p:nvSpPr>
        <p:spPr>
          <a:xfrm>
            <a:off x="1524003" y="3"/>
            <a:ext cx="90691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Особенности развития белорусских городов</a:t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1415480" y="651970"/>
            <a:ext cx="964907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5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ростом городов обострилась проблема городского общественного транспорта. В 1898 г. в Витебске, раньше, чем в Москве и Петербурге, был пущен электрический трамвай, появляются автомобили.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5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Характерными для белорусских губерний были местечки — населенные пункты, занимавшие промежуточное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положение между городом и деревней. </a:t>
            </a:r>
            <a:endParaRPr/>
          </a:p>
          <a:p>
            <a:pPr indent="-336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7746" y="3933057"/>
            <a:ext cx="464680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026" y="3902377"/>
            <a:ext cx="5096005" cy="283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6035" y="332656"/>
            <a:ext cx="8899969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1631504" y="4869160"/>
            <a:ext cx="928903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вы думаете, с чем связано преобладание в белорусских городах и местечках еврейского населения?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-22040"/>
            <a:ext cx="106571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/>
          <p:nvPr/>
        </p:nvSpPr>
        <p:spPr>
          <a:xfrm>
            <a:off x="767399" y="0"/>
            <a:ext cx="1065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Городская реформа 1875г.</a:t>
            </a:r>
            <a:endParaRPr b="1" sz="54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767400" y="990925"/>
            <a:ext cx="10833900" cy="55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32 белорусских городах вводились новые органы самоуправления — городские думы, избиравшиеся на 4 года. Выборы в думу проходили на основе имущественного   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ценза.</a:t>
            </a:r>
            <a:endParaRPr sz="1600"/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 startAt="2"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Основная часть населения — рабочие, служащие,    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интеллигенция — не имела такой собственности и поэтому   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была освобождена от уплаты налогов, а значит,    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отстранялась  от участия в самоуправлении.</a:t>
            </a:r>
            <a:endParaRPr sz="1600"/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 startAt="3"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Городские думы находились под строгим контролем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губернатора и министра внутренних дел, которые могли 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отменить любое их решение.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1473390" y="620688"/>
            <a:ext cx="9245223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§ 1</a:t>
            </a:r>
            <a:r>
              <a:rPr b="1" lang="ru-RU" sz="8000">
                <a:solidFill>
                  <a:srgbClr val="833C0B"/>
                </a:solidFill>
              </a:rPr>
              <a:t>7</a:t>
            </a:r>
            <a:r>
              <a:rPr b="1" lang="ru-RU" sz="8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1" lang="ru-RU" sz="8000">
                <a:solidFill>
                  <a:srgbClr val="833C0B"/>
                </a:solidFill>
              </a:rPr>
              <a:t>8</a:t>
            </a:r>
            <a:r>
              <a:rPr b="1" lang="ru-RU" sz="8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задание 3</a:t>
            </a:r>
            <a:endParaRPr b="1" sz="80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письменно.</a:t>
            </a:r>
            <a:endParaRPr b="1" sz="80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Admin\Рабочий стол\2015_04_05\IMG_0001.jpg" id="213" name="Google Shape;213;p32"/>
          <p:cNvPicPr preferRelativeResize="0"/>
          <p:nvPr/>
        </p:nvPicPr>
        <p:blipFill rotWithShape="1">
          <a:blip r:embed="rId3">
            <a:alphaModFix/>
          </a:blip>
          <a:srcRect b="1665" l="885" r="-884" t="1792"/>
          <a:stretch/>
        </p:blipFill>
        <p:spPr>
          <a:xfrm>
            <a:off x="983432" y="188640"/>
            <a:ext cx="10297144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>
            <a:off x="1802069" y="5877272"/>
            <a:ext cx="86598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Основные железнодорожные магистрали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814" y="188640"/>
            <a:ext cx="10225136" cy="65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/>
          <p:nvPr/>
        </p:nvSpPr>
        <p:spPr>
          <a:xfrm>
            <a:off x="1528064" y="101953"/>
            <a:ext cx="92182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Железнодорожное строительство и торговля</a:t>
            </a:r>
            <a:endParaRPr b="1" sz="3600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1271464" y="849443"/>
            <a:ext cx="987551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Железнодорожное строительство дало мощный толчок росту городов, способствовало укреплению хозяйственных связей между различными областями Беларуси и превращению их в составные части общероссийского и европейского рынков: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+ 1. Утрачивали свою роль ярмарки, на смену приходила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постоянная торговля в магазинах;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+2.  Расширяется международная торговля с Россией,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Украиной и странами Европы;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- 3.  Белорусский рынок стал открыт для иностранных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товаров, </a:t>
            </a:r>
            <a:r>
              <a:rPr b="1" lang="ru-RU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многие из которых стало выгодно покупать из-за   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низких цен,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привело к упадку текстильной и табачной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промышленности;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/>
          <p:nvPr/>
        </p:nvSpPr>
        <p:spPr>
          <a:xfrm>
            <a:off x="1631504" y="487700"/>
            <a:ext cx="936104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конце XIX в. на белорусском рынке главным товаром был лес.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Второе место занимала сельскохозяйственная продукция.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Вывозили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в города России, Украины, а также за границу 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продукцию сельского хозяйства, а также промышленности: спирт, спички, бумага и картон, оконное стекло, кирпич, изразцы, веревки и канаты.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Ввозили в Беларусь </a:t>
            </a:r>
            <a:r>
              <a:rPr b="1" lang="ru-RU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металл, машины, уголь, нефть, соль, зерно.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6080" y="4149080"/>
            <a:ext cx="4307054" cy="23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 b="14562" l="15301" r="20468" t="29001"/>
          <a:stretch/>
        </p:blipFill>
        <p:spPr>
          <a:xfrm>
            <a:off x="2855640" y="4611515"/>
            <a:ext cx="3857226" cy="190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440" y="188640"/>
            <a:ext cx="1029714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/>
          <p:nvPr/>
        </p:nvSpPr>
        <p:spPr>
          <a:xfrm>
            <a:off x="2913206" y="-4465"/>
            <a:ext cx="636559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Становление банков</a:t>
            </a:r>
            <a:endParaRPr b="1" sz="54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1524000" y="764704"/>
            <a:ext cx="914400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1873 г.</a:t>
            </a:r>
            <a:r>
              <a:rPr b="1" lang="ru-RU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создан Минский коммерческий банк — первый частный банк на территории Беларуси.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1880-х гг.</a:t>
            </a:r>
            <a:r>
              <a:rPr b="1" lang="ru-RU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-начали действовать отделения Государственного, Крестьянского поземельного и Дворянского земельного банков России.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1890-х гг.</a:t>
            </a:r>
            <a:r>
              <a:rPr b="1" lang="ru-RU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начали работать отделения Московского, Петербургско-Азовского, Орловского, Южно-Русского, Виленского и Южного коммерческих банков.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6" y="476672"/>
            <a:ext cx="9937104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2113979" y="1001776"/>
            <a:ext cx="796404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Промышленное развитие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и состояние городов,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развитие торговли,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финансов, транспорта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в 1860-хгг.-начале ХХ в.</a:t>
            </a:r>
            <a:endParaRPr b="1" sz="54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3514975" y="70400"/>
            <a:ext cx="53943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b="1" sz="60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886228" y="1152061"/>
            <a:ext cx="9505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Что представляет собой промышленный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переворот?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2. В каких европейских странах  он произошёл раньше?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3. Когда начался промышленный переворот в белорусских землях?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4. Каковы причины столь позднего начала данного процесса в Беларуси?</a:t>
            </a:r>
            <a:endParaRPr b="1" sz="32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5. Где и когда были построены первые фабрики на территории Беларуси?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6. Какие обязательные условия необходимы для создания капиталистического производства?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6" y="0"/>
            <a:ext cx="10081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1271464" y="404664"/>
            <a:ext cx="9937104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Доказать,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что после отмены крепостного права на белорусских землях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появились условия для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становления фабричного производства.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Стр.72-73.  </a:t>
            </a:r>
            <a:endParaRPr b="1" sz="5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1231775" y="845425"/>
            <a:ext cx="10080300" cy="5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AutoNum type="arabicPeriod"/>
            </a:pPr>
            <a:r>
              <a:rPr lang="ru-RU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Создаётся рынок свободной рабочей силы за счет безземельных и малоземельных крестьян и разорившихся ремесленников.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AutoNum type="arabicPeriod"/>
            </a:pPr>
            <a:r>
              <a:rPr lang="ru-RU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Деньги за землю, полученные помещиками в результате выкупной операции стали основой капитала для создания и расширения предпринимательства. 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AutoNum type="arabicPeriod"/>
            </a:pPr>
            <a:r>
              <a:rPr lang="ru-RU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Увеличение спроса деревни на промышленные, а также строительство железных дорог обусловили быстрый рост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рынка сбыта промышленной продукции.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Свободные рабочие руки, наличие капитала и рынка создавали условия для постепенного становления капитализма.</a:t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1487488" y="260648"/>
            <a:ext cx="87809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EBE9E9"/>
                </a:solidFill>
                <a:latin typeface="Calibri"/>
                <a:ea typeface="Calibri"/>
                <a:cs typeface="Calibri"/>
                <a:sym typeface="Calibri"/>
              </a:rPr>
              <a:t>Условия становления фабричного производства</a:t>
            </a:r>
            <a:endParaRPr b="1" sz="3200">
              <a:solidFill>
                <a:srgbClr val="EBE9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1703512" y="1124744"/>
            <a:ext cx="9073008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Капитализм- </a:t>
            </a:r>
            <a:r>
              <a:rPr b="1" lang="ru-RU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общественный строй, основанный на частной 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собственности, товарно-денежных отношениях, 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использовании вольнонаемной рабочей силы.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3499000" y="422178"/>
            <a:ext cx="53943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b="1" sz="60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1559496" y="1412776"/>
            <a:ext cx="95052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DFF"/>
                </a:solidFill>
                <a:latin typeface="Calibri"/>
                <a:ea typeface="Calibri"/>
                <a:cs typeface="Calibri"/>
                <a:sym typeface="Calibri"/>
              </a:rPr>
              <a:t>В чём заключались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DFF"/>
                </a:solidFill>
                <a:latin typeface="Calibri"/>
                <a:ea typeface="Calibri"/>
                <a:cs typeface="Calibri"/>
                <a:sym typeface="Calibri"/>
              </a:rPr>
              <a:t>особенности развития промышленного производства в Беларуси в первой половине XIXв.?</a:t>
            </a:r>
            <a:endParaRPr b="1" sz="5400">
              <a:solidFill>
                <a:srgbClr val="FCFD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448" y="0"/>
            <a:ext cx="102251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1523999" y="-4465"/>
            <a:ext cx="92206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Особенности промышленного развития</a:t>
            </a:r>
            <a:endParaRPr b="1" sz="40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1271450" y="703424"/>
            <a:ext cx="9937200" cy="53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Сосуществование ремесленных мастерских, мануфактур, фабрик и заводов. 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Преобладание мелких и средних фабрик и заводов  с числом рабочих до 50 человек.                          </a:t>
            </a:r>
            <a:r>
              <a:rPr b="1" lang="ru-RU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Крупных предприятий, где трудилось 500 и более рабочих в 1900 г. насчитывалось всего </a:t>
            </a:r>
            <a:r>
              <a:rPr b="1" lang="ru-RU" sz="4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r>
              <a:rPr b="1" lang="ru-RU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Крупнейшим предприятием в Беларуси была табачная фабрика Шерешевского в Гродно, основанная в 1862 г. 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Привязанность промышленности к сельской местности. 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Почему так происходило?</a:t>
            </a:r>
            <a:endParaRPr b="1" sz="2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