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7" roundtripDataSignature="AMtx7miWJgQM7705ucWT93Dd9wEKyELt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9C1A879-2B1D-437E-9855-45E24B1FCE7E}">
  <a:tblStyle styleId="{B9C1A879-2B1D-437E-9855-45E24B1FCE7E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AE9"/>
          </a:solidFill>
        </a:fill>
      </a:tcStyle>
    </a:wholeTbl>
    <a:band1H>
      <a:tcTxStyle/>
      <a:tcStyle>
        <a:fill>
          <a:solidFill>
            <a:srgbClr val="CED2D1"/>
          </a:solidFill>
        </a:fill>
      </a:tcStyle>
    </a:band1H>
    <a:band2H>
      <a:tcTxStyle/>
    </a:band2H>
    <a:band1V>
      <a:tcTxStyle/>
      <a:tcStyle>
        <a:fill>
          <a:solidFill>
            <a:srgbClr val="CED2D1"/>
          </a:solidFill>
        </a:fill>
      </a:tcStyle>
    </a:band1V>
    <a:band2V>
      <a:tcTxStyle/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customschemas.google.com/relationships/presentationmetadata" Target="meta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2"/>
          <p:cNvSpPr/>
          <p:nvPr/>
        </p:nvSpPr>
        <p:spPr>
          <a:xfrm>
            <a:off x="0" y="0"/>
            <a:ext cx="9144000" cy="33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2"/>
          <p:cNvSpPr txBox="1"/>
          <p:nvPr>
            <p:ph type="ctrTitle"/>
          </p:nvPr>
        </p:nvSpPr>
        <p:spPr>
          <a:xfrm>
            <a:off x="3214678" y="3352800"/>
            <a:ext cx="5786478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/>
        </p:nvSpPr>
        <p:spPr>
          <a:xfrm>
            <a:off x="0" y="142852"/>
            <a:ext cx="41148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sz="18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" name="Google Shape;1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6124"/>
            <a:ext cx="9144000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1942"/>
            <a:ext cx="1331640" cy="280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12"/>
          <p:cNvSpPr txBox="1"/>
          <p:nvPr/>
        </p:nvSpPr>
        <p:spPr>
          <a:xfrm>
            <a:off x="0" y="2784972"/>
            <a:ext cx="41148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История Беларуси. 11 класс</a:t>
            </a:r>
            <a:endParaRPr b="1" sz="22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1"/>
          <p:cNvSpPr txBox="1"/>
          <p:nvPr>
            <p:ph idx="1" type="body"/>
          </p:nvPr>
        </p:nvSpPr>
        <p:spPr>
          <a:xfrm rot="5400000">
            <a:off x="1988317" y="-273861"/>
            <a:ext cx="5443538" cy="7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21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21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/>
          <p:nvPr>
            <p:ph type="title"/>
          </p:nvPr>
        </p:nvSpPr>
        <p:spPr>
          <a:xfrm rot="5400000">
            <a:off x="4620419" y="2275682"/>
            <a:ext cx="6170613" cy="1962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2"/>
          <p:cNvSpPr txBox="1"/>
          <p:nvPr>
            <p:ph idx="1" type="body"/>
          </p:nvPr>
        </p:nvSpPr>
        <p:spPr>
          <a:xfrm rot="5400000">
            <a:off x="619918" y="389732"/>
            <a:ext cx="6170613" cy="5734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6" name="Google Shape;66;p22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аблица" type="tbl">
  <p:cSld name="TAB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3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3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23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785786" y="785794"/>
            <a:ext cx="78486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" type="body"/>
          </p:nvPr>
        </p:nvSpPr>
        <p:spPr>
          <a:xfrm>
            <a:off x="838200" y="898525"/>
            <a:ext cx="38481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15"/>
          <p:cNvSpPr txBox="1"/>
          <p:nvPr>
            <p:ph idx="2" type="body"/>
          </p:nvPr>
        </p:nvSpPr>
        <p:spPr>
          <a:xfrm>
            <a:off x="4838700" y="898525"/>
            <a:ext cx="38481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15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15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4" name="Google Shape;34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5" name="Google Shape;35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16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7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18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❖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19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6" name="Google Shape;56;p20"/>
          <p:cNvSpPr txBox="1"/>
          <p:nvPr>
            <p:ph idx="11" type="ftr"/>
          </p:nvPr>
        </p:nvSpPr>
        <p:spPr>
          <a:xfrm>
            <a:off x="6248400" y="6443663"/>
            <a:ext cx="25146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20"/>
          <p:cNvSpPr txBox="1"/>
          <p:nvPr>
            <p:ph idx="12" type="sldNum"/>
          </p:nvPr>
        </p:nvSpPr>
        <p:spPr>
          <a:xfrm>
            <a:off x="4419600" y="6443663"/>
            <a:ext cx="1524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C5B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idx="1" type="body"/>
          </p:nvPr>
        </p:nvSpPr>
        <p:spPr>
          <a:xfrm>
            <a:off x="785786" y="928670"/>
            <a:ext cx="78486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1"/>
          <p:cNvSpPr txBox="1"/>
          <p:nvPr>
            <p:ph type="title"/>
          </p:nvPr>
        </p:nvSpPr>
        <p:spPr>
          <a:xfrm>
            <a:off x="866775" y="1714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8" name="Google Shape;8;p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5400000">
            <a:off x="-2643210" y="3357566"/>
            <a:ext cx="6143644" cy="85722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5" Type="http://schemas.openxmlformats.org/officeDocument/2006/relationships/image" Target="../media/image2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idx="4294967295" type="subTitle"/>
          </p:nvPr>
        </p:nvSpPr>
        <p:spPr>
          <a:xfrm>
            <a:off x="0" y="4221088"/>
            <a:ext cx="9144000" cy="11589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None/>
            </a:pPr>
            <a:r>
              <a:rPr b="1" i="0" lang="ru-RU" sz="44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Западная Беларусь в составе Польши</a:t>
            </a:r>
            <a:endParaRPr b="1" i="0" sz="44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7286644" y="5308048"/>
            <a:ext cx="1857356" cy="60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2F"/>
              </a:buClr>
              <a:buSzPts val="2000"/>
              <a:buFont typeface="Cambria"/>
              <a:buNone/>
            </a:pPr>
            <a:r>
              <a:rPr b="1" i="0" lang="ru-RU" sz="20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0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8" name="Google Shape;78;p1"/>
          <p:cNvSpPr txBox="1"/>
          <p:nvPr/>
        </p:nvSpPr>
        <p:spPr>
          <a:xfrm>
            <a:off x="3857620" y="6248400"/>
            <a:ext cx="928694" cy="60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332F"/>
              </a:buClr>
              <a:buSzPts val="1800"/>
              <a:buFont typeface="Cambria"/>
              <a:buNone/>
            </a:pPr>
            <a:r>
              <a:rPr b="1" i="0" lang="ru-RU" sz="18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2023</a:t>
            </a:r>
            <a:endParaRPr b="1" i="0" sz="18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ÐÐ° Ð¿Ð»Ð¾ÑÐ°Ð´Ð¸ Ñ Ð²Ð¾ÐºÐ·Ð°Ð»Ð°. ÐÑÐ¾ Ð¸ Ð¿Ð¾ÑÐµÐ¼Ñ 115 Ð»ÐµÑ Ð½Ð°Ð·Ð°Ð´ ÑÐ°ÑÑÑÑÐµÐ»ÑÐ» Ð¼Ð¸ÑÐ¸Ð½Ð³ Ð² ÑÐµÐ½ÑÑÐµ  ÐÐ¸Ð½ÑÐºÐ°" id="79" name="Google Shape;79;p1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14278" t="0"/>
          <a:stretch/>
        </p:blipFill>
        <p:spPr>
          <a:xfrm>
            <a:off x="4164464" y="-18118"/>
            <a:ext cx="4968552" cy="3309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Национально-освободительное, крестьянское и рабочее движение в Западной Беларуси</a:t>
            </a:r>
            <a:endParaRPr/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0449" y="2996952"/>
            <a:ext cx="6058807" cy="34595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6" name="Google Shape;206;p10"/>
          <p:cNvSpPr txBox="1"/>
          <p:nvPr/>
        </p:nvSpPr>
        <p:spPr>
          <a:xfrm>
            <a:off x="905397" y="836712"/>
            <a:ext cx="8208912" cy="2088232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В годы экономического кризиса 1929-1933 гг. положение рабочих значи- тельно ухудшилось. Это вызвало рост рабочего и крестьянского движения. Экономические стачки перерастали в политические, сопровождавшиеся столкновениями с полицией. Летом 1935 г. началось крупное выступление нарочанских рыбаков, в котором участвовало около 5 тыс. человек. Но в 1938 г. компартии Польши, Западной Беларуси и Западной Украины были распущены по решению Исполкома Коминтерна. Их обвинили в сотрудни- честве с польскими властями. Это подорвало национально-освободитель- ную борьбу в Западной Беларуси.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180975" lvl="0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t/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7" name="Google Shape;207;p10"/>
          <p:cNvSpPr txBox="1"/>
          <p:nvPr/>
        </p:nvSpPr>
        <p:spPr>
          <a:xfrm>
            <a:off x="1980448" y="6456512"/>
            <a:ext cx="6058807" cy="29661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Восстание нарочанских рыбаков. Худ. А.Путейко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107504" y="44624"/>
            <a:ext cx="8928992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063821" y="1268760"/>
            <a:ext cx="7937530" cy="5303512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Положение западнобелорусских земель в составе Польши. Политика польских властей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Национально-освободительное, крестьянское и рабочее движение в Западной Беларуси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34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Cambria"/>
                <a:ea typeface="Cambria"/>
                <a:cs typeface="Cambria"/>
                <a:sym typeface="Cambria"/>
              </a:rPr>
              <a:t>Положение западнобелорусских земель в составе Польши. Политика польских властей</a:t>
            </a:r>
            <a:endParaRPr/>
          </a:p>
        </p:txBody>
      </p:sp>
      <p:sp>
        <p:nvSpPr>
          <p:cNvPr id="92" name="Google Shape;92;p3"/>
          <p:cNvSpPr txBox="1"/>
          <p:nvPr/>
        </p:nvSpPr>
        <p:spPr>
          <a:xfrm>
            <a:off x="877161" y="832034"/>
            <a:ext cx="4191740" cy="3029013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 Рижскому мирному договору от 18 марта 1921 г. западнобелорусские земли вошли в состав Польши. Их раз- делили на Полесское, Новогрудское, Виленское и Белостокское воеводст- ва. Польские власти не признавали термин «Западная Беларусь» и в офи- циальных документах называли За- падную Беларусь «восточными креса- ми (окраинами)». Общая площадь территории составляла 110 тыс. км². В 1931 г. на ней проживало 4,6 млн человек. В сельской местности прожи- вало 85% населения.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3" name="Google Shape;93;p3"/>
          <p:cNvSpPr txBox="1"/>
          <p:nvPr/>
        </p:nvSpPr>
        <p:spPr>
          <a:xfrm>
            <a:off x="5068902" y="6021288"/>
            <a:ext cx="3963080" cy="830997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Административно-территориальное деление Западной Беларуси.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1931-1939 гг.</a:t>
            </a:r>
            <a:endParaRPr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94" name="Google Shape;94;p3"/>
          <p:cNvPicPr preferRelativeResize="0"/>
          <p:nvPr/>
        </p:nvPicPr>
        <p:blipFill rotWithShape="1">
          <a:blip r:embed="rId3">
            <a:alphaModFix/>
          </a:blip>
          <a:srcRect b="1788" l="5418" r="1730" t="3015"/>
          <a:stretch/>
        </p:blipFill>
        <p:spPr>
          <a:xfrm>
            <a:off x="5068902" y="836712"/>
            <a:ext cx="3963079" cy="518457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95" name="Google Shape;9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1313" y="3978047"/>
            <a:ext cx="3743428" cy="269215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34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Cambria"/>
                <a:ea typeface="Cambria"/>
                <a:cs typeface="Cambria"/>
                <a:sym typeface="Cambria"/>
              </a:rPr>
              <a:t>Положение западнобелорусских земель в составе Польши. Политика польских властей</a:t>
            </a:r>
            <a:endParaRPr/>
          </a:p>
        </p:txBody>
      </p:sp>
      <p:pic>
        <p:nvPicPr>
          <p:cNvPr descr="Ð®Ð·ÐµÑ ÐÐ¸Ð»ÑÑÐ´ÑÐºÐ¸Ð¹" id="101" name="Google Shape;101;p4"/>
          <p:cNvPicPr preferRelativeResize="0"/>
          <p:nvPr/>
        </p:nvPicPr>
        <p:blipFill rotWithShape="1">
          <a:blip r:embed="rId3">
            <a:alphaModFix/>
          </a:blip>
          <a:srcRect b="4854" l="7866" r="0" t="0"/>
          <a:stretch/>
        </p:blipFill>
        <p:spPr>
          <a:xfrm>
            <a:off x="4788024" y="692696"/>
            <a:ext cx="4217333" cy="597666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02" name="Google Shape;102;p4"/>
          <p:cNvSpPr txBox="1"/>
          <p:nvPr/>
        </p:nvSpPr>
        <p:spPr>
          <a:xfrm>
            <a:off x="877160" y="832035"/>
            <a:ext cx="5351023" cy="1660862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1926 г. </a:t>
            </a: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 Польше установился авторитарный режим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Ю.Пилсудского</a:t>
            </a: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. В стране стала устанав- ливаться военная диктатура с некоторыми чер- тами демократического строя - сохранялись пар- ламент, многопартийность, легальная оппози- ция. В то же время национальный гнёт значи- тельно усилился.</a:t>
            </a:r>
            <a:endParaRPr/>
          </a:p>
        </p:txBody>
      </p:sp>
      <p:grpSp>
        <p:nvGrpSpPr>
          <p:cNvPr id="103" name="Google Shape;103;p4"/>
          <p:cNvGrpSpPr/>
          <p:nvPr/>
        </p:nvGrpSpPr>
        <p:grpSpPr>
          <a:xfrm>
            <a:off x="-2755662" y="1921521"/>
            <a:ext cx="7419548" cy="5212657"/>
            <a:chOff x="-4375334" y="-499367"/>
            <a:chExt cx="7419548" cy="5212657"/>
          </a:xfrm>
        </p:grpSpPr>
        <p:sp>
          <p:nvSpPr>
            <p:cNvPr id="104" name="Google Shape;104;p4"/>
            <p:cNvSpPr/>
            <p:nvPr/>
          </p:nvSpPr>
          <p:spPr>
            <a:xfrm>
              <a:off x="-4375334" y="-499367"/>
              <a:ext cx="5212657" cy="5212657"/>
            </a:xfrm>
            <a:prstGeom prst="blockArc">
              <a:avLst>
                <a:gd fmla="val 18900000" name="adj1"/>
                <a:gd fmla="val 2700000" name="adj2"/>
                <a:gd fmla="val 414" name="adj3"/>
              </a:avLst>
            </a:pr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366651" y="413570"/>
              <a:ext cx="2677563" cy="48395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 txBox="1"/>
            <p:nvPr/>
          </p:nvSpPr>
          <p:spPr>
            <a:xfrm>
              <a:off x="366651" y="413570"/>
              <a:ext cx="2677563" cy="4839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38412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санация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64177" y="353075"/>
              <a:ext cx="604948" cy="604948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13441" y="1139276"/>
              <a:ext cx="2330772" cy="48395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 txBox="1"/>
            <p:nvPr/>
          </p:nvSpPr>
          <p:spPr>
            <a:xfrm>
              <a:off x="713441" y="1139276"/>
              <a:ext cx="2330772" cy="4839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38412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пацификация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410967" y="1078781"/>
              <a:ext cx="604948" cy="604948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819878" y="1864981"/>
              <a:ext cx="2224336" cy="48395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 txBox="1"/>
            <p:nvPr/>
          </p:nvSpPr>
          <p:spPr>
            <a:xfrm>
              <a:off x="819878" y="1864981"/>
              <a:ext cx="2224336" cy="4839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38412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осадничество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17404" y="1804486"/>
              <a:ext cx="604948" cy="604948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713441" y="2590687"/>
              <a:ext cx="2330772" cy="48395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 txBox="1"/>
            <p:nvPr/>
          </p:nvSpPr>
          <p:spPr>
            <a:xfrm>
              <a:off x="713441" y="2590687"/>
              <a:ext cx="2330772" cy="4839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38412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полонизация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410967" y="2530192"/>
              <a:ext cx="604948" cy="604948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66651" y="3316392"/>
              <a:ext cx="2677563" cy="48395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366651" y="3316392"/>
              <a:ext cx="2677563" cy="4839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384125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геноцид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64177" y="3255898"/>
              <a:ext cx="604948" cy="604948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4"/>
          <p:cNvSpPr txBox="1"/>
          <p:nvPr/>
        </p:nvSpPr>
        <p:spPr>
          <a:xfrm>
            <a:off x="1043608" y="6381328"/>
            <a:ext cx="4096200" cy="2880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Юзеф Пилсудский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Google Shape;121;p4"/>
          <p:cNvSpPr txBox="1"/>
          <p:nvPr/>
        </p:nvSpPr>
        <p:spPr>
          <a:xfrm rot="-5400000">
            <a:off x="-1018669" y="4278774"/>
            <a:ext cx="4545996" cy="64807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Политика правительства Ю.Пилсудского в Западной Беларуси</a:t>
            </a:r>
            <a:endParaRPr b="1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34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Cambria"/>
                <a:ea typeface="Cambria"/>
                <a:cs typeface="Cambria"/>
                <a:sym typeface="Cambria"/>
              </a:rPr>
              <a:t>Положение западнобелорусских земель в составе Польши. Политика польских властей</a:t>
            </a:r>
            <a:endParaRPr/>
          </a:p>
        </p:txBody>
      </p:sp>
      <p:pic>
        <p:nvPicPr>
          <p:cNvPr id="127" name="Google Shape;12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600" y="4534838"/>
            <a:ext cx="8031261" cy="220653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://inbelhist.org/wp-content/uploads/2014/04/Biaroza-Kartuzkaja.jpg" id="128" name="Google Shape;128;p5"/>
          <p:cNvPicPr preferRelativeResize="0"/>
          <p:nvPr/>
        </p:nvPicPr>
        <p:blipFill rotWithShape="1">
          <a:blip r:embed="rId4">
            <a:alphaModFix/>
          </a:blip>
          <a:srcRect b="3641" l="2292" r="1343" t="684"/>
          <a:stretch/>
        </p:blipFill>
        <p:spPr>
          <a:xfrm>
            <a:off x="4581266" y="836712"/>
            <a:ext cx="4462134" cy="32403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9" name="Google Shape;129;p5"/>
          <p:cNvSpPr txBox="1"/>
          <p:nvPr/>
        </p:nvSpPr>
        <p:spPr>
          <a:xfrm>
            <a:off x="4355976" y="4160841"/>
            <a:ext cx="4687424" cy="28803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Концентрационный лагерь в Берёзе-Картузской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Google Shape;130;p5"/>
          <p:cNvSpPr txBox="1"/>
          <p:nvPr/>
        </p:nvSpPr>
        <p:spPr>
          <a:xfrm>
            <a:off x="899592" y="1387292"/>
            <a:ext cx="3622831" cy="2524958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 территории Западной Бела- руси было открыто 19 тюрем, а в 1934 г. стал действовать кон- центрационный лагерь в Берё- зе-Картузской. По сохранившим- ся данным за время функциони- рования лагеря (1934-1939 гг.) через него прошли более 3 тыс. человек. В реальности общая численность заключённых мог- ла достигать 10 тыс.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Национально-освободительное, крестьянское и рабочее движение в Западной Беларуси</a:t>
            </a:r>
            <a:endParaRPr/>
          </a:p>
        </p:txBody>
      </p:sp>
      <p:sp>
        <p:nvSpPr>
          <p:cNvPr id="136" name="Google Shape;136;p6"/>
          <p:cNvSpPr txBox="1"/>
          <p:nvPr/>
        </p:nvSpPr>
        <p:spPr>
          <a:xfrm>
            <a:off x="905397" y="908720"/>
            <a:ext cx="8208912" cy="182568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180975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После оккупации Западной Беларуси Польшей в крае развернулось актив- ное национально-освободительное движение. На протяжении первой поло- вины 1920-х гг. оно носило характер партизанской борьбы. На Белосточчи- не и Гродненщине партизаны находились под влиянием белорусских эсе- ров. В восточных районах Западной Беларуси партизанским движением ру- ководили большевики. К 1925 г. революционное движение в Польше пошло на спад, и партизанская борьба была прекращена. На первое место вышли легальные формы борьбы.</a:t>
            </a:r>
            <a:endParaRPr/>
          </a:p>
          <a:p>
            <a:pPr indent="180975" lvl="0" marL="0" marR="0" rtl="0" algn="ctr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t/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s://wiki.bobr.by/images/thumb/8/8f/%D0%9E%D1%80%D0%BB%D0%BE%D0%B2%D1%81%D0%BA%D0%B8%D0%B9_%D0%B2_20-%D1%85.jpeg/259px-%D0%9E%D1%80%D0%BB%D0%BE%D0%B2%D1%81%D0%BA%D0%B8%D0%B9_%D0%B2_20-%D1%85.jpeg" id="137" name="Google Shape;13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56176" y="2781762"/>
            <a:ext cx="2827015" cy="395127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Â«ÐÐ¾Ð³ Ð²ÑÐ¿Ð¾Ð»Ð½Ð¸ÑÑ Ð»ÑÐ±ÑÑ Ð·Ð°Ð´Ð°ÑÑÂ»: ÐºÐ°ÐºÐ¾Ð¹ Ð²ÐºÐ»Ð°Ð´ Ð²Ð½ÑÑ ÑÐ¾Ð²ÐµÑÑÐºÐ¸Ð¹ ÑÐ°Ð·Ð²ÐµÐ´ÑÐ¸Ðº Ð¡ÑÐ°Ð½Ð¸ÑÐ»Ð°Ð² ÐÐ°ÑÐ¿ÑÐ°ÑÐ¾Ð² Ð² Ð¿Ð¾Ð±ÐµÐ´Ñ Ð½Ð°Ð´ Ð½Ð°ÑÐ¸ÑÑÐ°Ð¼Ð¸" id="138" name="Google Shape;138;p6"/>
          <p:cNvPicPr preferRelativeResize="0"/>
          <p:nvPr/>
        </p:nvPicPr>
        <p:blipFill rotWithShape="1">
          <a:blip r:embed="rId4">
            <a:alphaModFix/>
          </a:blip>
          <a:srcRect b="0" l="0" r="50333" t="0"/>
          <a:stretch/>
        </p:blipFill>
        <p:spPr>
          <a:xfrm>
            <a:off x="905397" y="2734403"/>
            <a:ext cx="3532101" cy="399863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39" name="Google Shape;139;p6"/>
          <p:cNvSpPr txBox="1"/>
          <p:nvPr/>
        </p:nvSpPr>
        <p:spPr>
          <a:xfrm>
            <a:off x="3357378" y="3869623"/>
            <a:ext cx="2160240" cy="5760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Станислав Ваупшасов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" name="Google Shape;140;p6"/>
          <p:cNvSpPr txBox="1"/>
          <p:nvPr/>
        </p:nvSpPr>
        <p:spPr>
          <a:xfrm>
            <a:off x="5076056" y="4653136"/>
            <a:ext cx="1872208" cy="5760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Кирилл Орловский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1" name="Google Shape;141;p6"/>
          <p:cNvSpPr txBox="1"/>
          <p:nvPr/>
        </p:nvSpPr>
        <p:spPr>
          <a:xfrm>
            <a:off x="3357378" y="2878420"/>
            <a:ext cx="3374862" cy="6945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Известные руководители партизанских отрядов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Национально-освободительное, крестьянское и рабочее движение в Западной Беларуси</a:t>
            </a:r>
            <a:endParaRPr/>
          </a:p>
        </p:txBody>
      </p:sp>
      <p:grpSp>
        <p:nvGrpSpPr>
          <p:cNvPr id="147" name="Google Shape;147;p7"/>
          <p:cNvGrpSpPr/>
          <p:nvPr/>
        </p:nvGrpSpPr>
        <p:grpSpPr>
          <a:xfrm>
            <a:off x="974675" y="1440004"/>
            <a:ext cx="8058744" cy="2825863"/>
            <a:chOff x="3075" y="603292"/>
            <a:chExt cx="8058744" cy="2825863"/>
          </a:xfrm>
        </p:grpSpPr>
        <p:sp>
          <p:nvSpPr>
            <p:cNvPr id="148" name="Google Shape;148;p7"/>
            <p:cNvSpPr/>
            <p:nvPr/>
          </p:nvSpPr>
          <p:spPr>
            <a:xfrm>
              <a:off x="4418693" y="1339194"/>
              <a:ext cx="1898833" cy="30907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49" name="Google Shape;149;p7"/>
            <p:cNvSpPr/>
            <p:nvPr/>
          </p:nvSpPr>
          <p:spPr>
            <a:xfrm>
              <a:off x="2519860" y="2384175"/>
              <a:ext cx="1780883" cy="30907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0" name="Google Shape;150;p7"/>
            <p:cNvSpPr/>
            <p:nvPr/>
          </p:nvSpPr>
          <p:spPr>
            <a:xfrm>
              <a:off x="2474140" y="2384175"/>
              <a:ext cx="91440" cy="309078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1" name="Google Shape;151;p7"/>
            <p:cNvSpPr/>
            <p:nvPr/>
          </p:nvSpPr>
          <p:spPr>
            <a:xfrm>
              <a:off x="738977" y="2384175"/>
              <a:ext cx="1780883" cy="30907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2" name="Google Shape;152;p7"/>
            <p:cNvSpPr/>
            <p:nvPr/>
          </p:nvSpPr>
          <p:spPr>
            <a:xfrm>
              <a:off x="2519860" y="1339194"/>
              <a:ext cx="1898833" cy="30907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3" name="Google Shape;153;p7"/>
            <p:cNvSpPr/>
            <p:nvPr/>
          </p:nvSpPr>
          <p:spPr>
            <a:xfrm>
              <a:off x="869894" y="603292"/>
              <a:ext cx="7097598" cy="7359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7"/>
            <p:cNvSpPr txBox="1"/>
            <p:nvPr/>
          </p:nvSpPr>
          <p:spPr>
            <a:xfrm>
              <a:off x="869894" y="603292"/>
              <a:ext cx="7097598" cy="7359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Направления национально-освободительного движения (с середины 1920-х гг.)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7"/>
            <p:cNvSpPr/>
            <p:nvPr/>
          </p:nvSpPr>
          <p:spPr>
            <a:xfrm>
              <a:off x="775566" y="1648272"/>
              <a:ext cx="3488587" cy="7359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7"/>
            <p:cNvSpPr txBox="1"/>
            <p:nvPr/>
          </p:nvSpPr>
          <p:spPr>
            <a:xfrm>
              <a:off x="775566" y="1648272"/>
              <a:ext cx="3488587" cy="7359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революционно- освободительное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7" name="Google Shape;157;p7"/>
            <p:cNvSpPr/>
            <p:nvPr/>
          </p:nvSpPr>
          <p:spPr>
            <a:xfrm>
              <a:off x="3075" y="2693253"/>
              <a:ext cx="1471804" cy="7359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7"/>
            <p:cNvSpPr txBox="1"/>
            <p:nvPr/>
          </p:nvSpPr>
          <p:spPr>
            <a:xfrm>
              <a:off x="3075" y="2693253"/>
              <a:ext cx="1471804" cy="7359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0150" lIns="10150" spcFirstLastPara="1" rIns="10150" wrap="square" tIns="101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Иосиф Логинович</a:t>
              </a:r>
              <a:endParaRPr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7"/>
            <p:cNvSpPr/>
            <p:nvPr/>
          </p:nvSpPr>
          <p:spPr>
            <a:xfrm>
              <a:off x="1783958" y="2693253"/>
              <a:ext cx="1471804" cy="7359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7"/>
            <p:cNvSpPr txBox="1"/>
            <p:nvPr/>
          </p:nvSpPr>
          <p:spPr>
            <a:xfrm>
              <a:off x="1783958" y="2693253"/>
              <a:ext cx="1471804" cy="7359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Вера  Хоружая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7"/>
            <p:cNvSpPr/>
            <p:nvPr/>
          </p:nvSpPr>
          <p:spPr>
            <a:xfrm>
              <a:off x="3564841" y="2693253"/>
              <a:ext cx="1471804" cy="7359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7"/>
            <p:cNvSpPr txBox="1"/>
            <p:nvPr/>
          </p:nvSpPr>
          <p:spPr>
            <a:xfrm>
              <a:off x="3564841" y="2693253"/>
              <a:ext cx="1471804" cy="7359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Сергей Притыцкий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3" name="Google Shape;163;p7"/>
            <p:cNvSpPr/>
            <p:nvPr/>
          </p:nvSpPr>
          <p:spPr>
            <a:xfrm>
              <a:off x="4573232" y="1648272"/>
              <a:ext cx="3488587" cy="73590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7"/>
            <p:cNvSpPr txBox="1"/>
            <p:nvPr/>
          </p:nvSpPr>
          <p:spPr>
            <a:xfrm>
              <a:off x="4573232" y="1648272"/>
              <a:ext cx="3488587" cy="73590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национально- демократическое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id="165" name="Google Shape;16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4509120"/>
            <a:ext cx="1635124" cy="211438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9711" y="4507978"/>
            <a:ext cx="1671309" cy="211552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67" name="Google Shape;167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72000" y="4509120"/>
            <a:ext cx="1521398" cy="212213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Национально-освободительное, крестьянское и рабочее движение в Западной Беларуси</a:t>
            </a:r>
            <a:endParaRPr/>
          </a:p>
        </p:txBody>
      </p:sp>
      <p:grpSp>
        <p:nvGrpSpPr>
          <p:cNvPr id="173" name="Google Shape;173;p8"/>
          <p:cNvGrpSpPr/>
          <p:nvPr/>
        </p:nvGrpSpPr>
        <p:grpSpPr>
          <a:xfrm>
            <a:off x="978346" y="1463631"/>
            <a:ext cx="8051403" cy="2778609"/>
            <a:chOff x="6746" y="626919"/>
            <a:chExt cx="8051403" cy="2778609"/>
          </a:xfrm>
        </p:grpSpPr>
        <p:sp>
          <p:nvSpPr>
            <p:cNvPr id="174" name="Google Shape;174;p8"/>
            <p:cNvSpPr/>
            <p:nvPr/>
          </p:nvSpPr>
          <p:spPr>
            <a:xfrm>
              <a:off x="5456032" y="2378022"/>
              <a:ext cx="1878520" cy="3039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5" name="Google Shape;175;p8"/>
            <p:cNvSpPr/>
            <p:nvPr/>
          </p:nvSpPr>
          <p:spPr>
            <a:xfrm>
              <a:off x="5456032" y="2378022"/>
              <a:ext cx="127418" cy="3039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6" name="Google Shape;176;p8"/>
            <p:cNvSpPr/>
            <p:nvPr/>
          </p:nvSpPr>
          <p:spPr>
            <a:xfrm>
              <a:off x="3704930" y="2378022"/>
              <a:ext cx="1751102" cy="30391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7" name="Google Shape;177;p8"/>
            <p:cNvSpPr/>
            <p:nvPr/>
          </p:nvSpPr>
          <p:spPr>
            <a:xfrm>
              <a:off x="3588952" y="1350515"/>
              <a:ext cx="1867080" cy="3039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8" name="Google Shape;178;p8"/>
            <p:cNvSpPr/>
            <p:nvPr/>
          </p:nvSpPr>
          <p:spPr>
            <a:xfrm>
              <a:off x="1721872" y="1350515"/>
              <a:ext cx="1867080" cy="30391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9" name="Google Shape;179;p8"/>
            <p:cNvSpPr/>
            <p:nvPr/>
          </p:nvSpPr>
          <p:spPr>
            <a:xfrm>
              <a:off x="99497" y="626919"/>
              <a:ext cx="6978909" cy="72359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8"/>
            <p:cNvSpPr txBox="1"/>
            <p:nvPr/>
          </p:nvSpPr>
          <p:spPr>
            <a:xfrm>
              <a:off x="99497" y="626919"/>
              <a:ext cx="6978909" cy="7235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Направления национально-освободительного движения (с середины 1920-х гг.)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" name="Google Shape;181;p8"/>
            <p:cNvSpPr/>
            <p:nvPr/>
          </p:nvSpPr>
          <p:spPr>
            <a:xfrm>
              <a:off x="6746" y="1654425"/>
              <a:ext cx="3430250" cy="72359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8"/>
            <p:cNvSpPr txBox="1"/>
            <p:nvPr/>
          </p:nvSpPr>
          <p:spPr>
            <a:xfrm>
              <a:off x="6746" y="1654425"/>
              <a:ext cx="3430250" cy="7235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революционно- освободительное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3740907" y="1654425"/>
              <a:ext cx="3430250" cy="72359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8"/>
            <p:cNvSpPr txBox="1"/>
            <p:nvPr/>
          </p:nvSpPr>
          <p:spPr>
            <a:xfrm>
              <a:off x="3740907" y="1654425"/>
              <a:ext cx="3430250" cy="7235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национально- демократическое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5" name="Google Shape;185;p8"/>
            <p:cNvSpPr/>
            <p:nvPr/>
          </p:nvSpPr>
          <p:spPr>
            <a:xfrm>
              <a:off x="2853916" y="2681932"/>
              <a:ext cx="1702028" cy="72359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8"/>
            <p:cNvSpPr txBox="1"/>
            <p:nvPr/>
          </p:nvSpPr>
          <p:spPr>
            <a:xfrm>
              <a:off x="2853916" y="2681932"/>
              <a:ext cx="1702028" cy="7235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Симон Рак- Михайловский</a:t>
              </a:r>
              <a:endParaRPr b="0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4859854" y="2681932"/>
              <a:ext cx="1447192" cy="72359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8"/>
            <p:cNvSpPr txBox="1"/>
            <p:nvPr/>
          </p:nvSpPr>
          <p:spPr>
            <a:xfrm>
              <a:off x="4859854" y="2681932"/>
              <a:ext cx="1447192" cy="7235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Бронислав Тарашкевич</a:t>
              </a:r>
              <a:endParaRPr b="0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6610957" y="2681932"/>
              <a:ext cx="1447192" cy="723596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8"/>
            <p:cNvSpPr txBox="1"/>
            <p:nvPr/>
          </p:nvSpPr>
          <p:spPr>
            <a:xfrm>
              <a:off x="6610957" y="2681932"/>
              <a:ext cx="1447192" cy="7235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Игнат Дворчанин</a:t>
              </a:r>
              <a:endParaRPr b="0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pic>
        <p:nvPicPr>
          <p:cNvPr descr="ÐÐÐÐ¬ Ð ÐÐ¡Ð¢ÐÐ ÐÐ ÐÐ ÐÐ¡Ð¢Ð£ÐÐÐÐÐÐ ÐÐÐ¡ÐÐÐÐ¡ÐÐÐÐ Ð ÐÐÐ¥Ð. 11 ÐÐÐ¢Ð¯ÐÐ Ð¯." id="191" name="Google Shape;1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2818" y="4381500"/>
            <a:ext cx="1619497" cy="22878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92" name="Google Shape;19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51920" y="4381500"/>
            <a:ext cx="1525240" cy="228786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93" name="Google Shape;19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8104" y="4250667"/>
            <a:ext cx="1860533" cy="241869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9"/>
          <p:cNvSpPr txBox="1"/>
          <p:nvPr>
            <p:ph type="title"/>
          </p:nvPr>
        </p:nvSpPr>
        <p:spPr>
          <a:xfrm>
            <a:off x="0" y="44623"/>
            <a:ext cx="9144000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Национально-освободительное, крестьянское и рабочее движение в Западной Беларуси</a:t>
            </a:r>
            <a:endParaRPr/>
          </a:p>
        </p:txBody>
      </p:sp>
      <p:graphicFrame>
        <p:nvGraphicFramePr>
          <p:cNvPr id="199" name="Google Shape;199;p9"/>
          <p:cNvGraphicFramePr/>
          <p:nvPr/>
        </p:nvGraphicFramePr>
        <p:xfrm>
          <a:off x="899592" y="773192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{B9C1A879-2B1D-437E-9855-45E24B1FCE7E}</a:tableStyleId>
              </a:tblPr>
              <a:tblGrid>
                <a:gridCol w="1759325"/>
                <a:gridCol w="3591975"/>
                <a:gridCol w="2785600"/>
              </a:tblGrid>
              <a:tr h="370850">
                <a:tc gridSpan="3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Направления национально-освободительного движения в Западной Беларуси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 hMerge="1"/>
                <a:tc hMerge="1"/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Революционно- освободительное</a:t>
                      </a:r>
                      <a:endParaRPr b="1"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Национально- демократическое</a:t>
                      </a:r>
                      <a:endParaRPr b="1"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Политические силы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Коммунистическая партия За- падной Беларуси (КПЗБ),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Ком- мунистической союз Западной Беларуси (КСМЗБ), Белорусская революционная организация (БРО), Белорусская крестьянс- ко-рабочая громада (БКРГ)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Посольский клуб «Зма- ганьне», Белорусская христианская демокра- тия (БХД). Товарищест- во белорусской школы (ТБШ)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Цели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Самоопределение Западной Бе- ларуси.</a:t>
                      </a: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Образование рабоче- крестьянского правительства. Передача земли крестьянам. Уничтожение осадничества. Де- мократические свободы. Обуче- ние на родном языке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Защита интересов бело- русского народа. Демо- кратизация народного образования. Распрост- ранение просвещения среди белорусов. Борьба против полонизации.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Формы борь- бы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Партизанские формы борьбы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Парламентские формы борьбы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2009-01-18T11:28:08Z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18.01.2023</vt:lpwstr>
  </property>
</Properties>
</file>