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870067"/>
            <a:ext cx="8144134" cy="1373070"/>
          </a:xfrm>
        </p:spPr>
        <p:txBody>
          <a:bodyPr/>
          <a:lstStyle/>
          <a:p>
            <a:pPr algn="just"/>
            <a:r>
              <a:rPr lang="ru-RU" sz="4000" dirty="0" smtClean="0"/>
              <a:t>Белорусская нация в условиях государственного суверенитета Республики Беларусь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4" y="4347411"/>
            <a:ext cx="4572000" cy="2378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496" y="4347411"/>
            <a:ext cx="4572000" cy="2361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4" y="92242"/>
            <a:ext cx="4572000" cy="239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516" y="92242"/>
            <a:ext cx="4572000" cy="23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9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Характеристики</a:t>
            </a:r>
            <a:r>
              <a:rPr lang="ru-RU" dirty="0">
                <a:latin typeface="Anvyl" pitchFamily="50" charset="0"/>
              </a:rPr>
              <a:t> </a:t>
            </a:r>
            <a:r>
              <a:rPr lang="ru-RU" dirty="0" smtClean="0">
                <a:latin typeface="Anvyl" pitchFamily="50" charset="0"/>
              </a:rPr>
              <a:t>современного менталитета </a:t>
            </a:r>
            <a:r>
              <a:rPr lang="ru-RU" dirty="0" err="1" smtClean="0">
                <a:latin typeface="Anvyl" pitchFamily="50" charset="0"/>
              </a:rPr>
              <a:t>беларуси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93493"/>
            <a:ext cx="11526253" cy="1002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Важное значение имеют уважительное отношение белорусов к </a:t>
            </a:r>
            <a:r>
              <a:rPr lang="ru-RU" dirty="0" smtClean="0"/>
              <a:t>иным взглядам</a:t>
            </a:r>
            <a:r>
              <a:rPr lang="ru-RU" dirty="0"/>
              <a:t>, позициям, образцам культуры, стремление к </a:t>
            </a:r>
            <a:r>
              <a:rPr lang="ru-RU" dirty="0" err="1"/>
              <a:t>взаимоуважительному</a:t>
            </a:r>
            <a:r>
              <a:rPr lang="ru-RU" dirty="0"/>
              <a:t> сосуществованию с представителями иных наций, конфессий, социальных групп и т. 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3236495"/>
            <a:ext cx="4796590" cy="3388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949" y="3236495"/>
            <a:ext cx="6212556" cy="33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Характеристики</a:t>
            </a:r>
            <a:r>
              <a:rPr lang="ru-RU" dirty="0">
                <a:latin typeface="Anvyl" pitchFamily="50" charset="0"/>
              </a:rPr>
              <a:t> </a:t>
            </a:r>
            <a:r>
              <a:rPr lang="ru-RU" dirty="0" smtClean="0">
                <a:latin typeface="Anvyl" pitchFamily="50" charset="0"/>
              </a:rPr>
              <a:t>современного менталитета </a:t>
            </a:r>
            <a:r>
              <a:rPr lang="ru-RU" dirty="0" err="1" smtClean="0">
                <a:latin typeface="Anvyl" pitchFamily="50" charset="0"/>
              </a:rPr>
              <a:t>беларуси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93494"/>
            <a:ext cx="11526253" cy="181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Белорусский национальный характер также включает такие </a:t>
            </a:r>
            <a:r>
              <a:rPr lang="ru-RU" dirty="0" smtClean="0"/>
              <a:t>черты, как </a:t>
            </a:r>
            <a:r>
              <a:rPr lang="ru-RU" dirty="0"/>
              <a:t>постоянство, устойчивость, избегание крайностей в проявлении </a:t>
            </a:r>
            <a:r>
              <a:rPr lang="ru-RU" dirty="0" smtClean="0"/>
              <a:t>своих чувств </a:t>
            </a:r>
            <a:r>
              <a:rPr lang="ru-RU" dirty="0"/>
              <a:t>и  эмоций. </a:t>
            </a:r>
            <a:r>
              <a:rPr lang="ru-RU" dirty="0" smtClean="0"/>
              <a:t>Распространение христианства </a:t>
            </a:r>
            <a:r>
              <a:rPr lang="ru-RU" dirty="0"/>
              <a:t>на наших землях привнесло в менталитет жителей </a:t>
            </a:r>
            <a:r>
              <a:rPr lang="ru-RU" dirty="0" smtClean="0"/>
              <a:t>Беларуси новые </a:t>
            </a:r>
            <a:r>
              <a:rPr lang="ru-RU" dirty="0"/>
              <a:t>черты. Христианская вера постепенно формировала у  </a:t>
            </a:r>
            <a:r>
              <a:rPr lang="ru-RU" dirty="0" smtClean="0"/>
              <a:t>белорусов гуманность </a:t>
            </a:r>
            <a:r>
              <a:rPr lang="ru-RU" dirty="0"/>
              <a:t>по отношению друг к другу. Еще одной чертой психологии </a:t>
            </a:r>
            <a:r>
              <a:rPr lang="ru-RU" dirty="0" smtClean="0"/>
              <a:t>белорусов может </a:t>
            </a:r>
            <a:r>
              <a:rPr lang="ru-RU" dirty="0"/>
              <a:t>считаться их относительная консервативность, которая проявляется в нежелании быстрых и радикальных преобразований, изменений, в склонности </a:t>
            </a:r>
            <a:r>
              <a:rPr lang="ru-RU" dirty="0" smtClean="0"/>
              <a:t>жить по </a:t>
            </a:r>
            <a:r>
              <a:rPr lang="ru-RU" dirty="0"/>
              <a:t>традиции.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4050632"/>
            <a:ext cx="4572000" cy="2727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482" y="4050632"/>
            <a:ext cx="4572000" cy="26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1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Идеология белорусского государства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36019"/>
            <a:ext cx="11526253" cy="1284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Каждый народ в ходе своего исторического развития вырабатывает определенную систему представлений, </a:t>
            </a:r>
            <a:r>
              <a:rPr lang="ru-RU" dirty="0" smtClean="0"/>
              <a:t>понятий, принципов </a:t>
            </a:r>
            <a:r>
              <a:rPr lang="ru-RU" dirty="0"/>
              <a:t>формирования своей национальной общности, форм своей государственной и экономической жизни, своих взаимоотношений с другими </a:t>
            </a:r>
            <a:r>
              <a:rPr lang="ru-RU" dirty="0" smtClean="0"/>
              <a:t>народами. Эти </a:t>
            </a:r>
            <a:r>
              <a:rPr lang="ru-RU" dirty="0"/>
              <a:t>идеи и представления всегда составляли и будут составлять основу </a:t>
            </a:r>
            <a:r>
              <a:rPr lang="ru-RU" dirty="0" smtClean="0"/>
              <a:t>построения народом </a:t>
            </a:r>
            <a:r>
              <a:rPr lang="ru-RU" dirty="0"/>
              <a:t>своего государства.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3453063"/>
            <a:ext cx="4572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679" y="3522569"/>
            <a:ext cx="4343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Идеология белорусского государства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36019"/>
            <a:ext cx="11526253" cy="1565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Систему выработанных народом идей и представлений об истории становления и развития своей государственности, особенностях устройства </a:t>
            </a:r>
            <a:r>
              <a:rPr lang="ru-RU" dirty="0" smtClean="0"/>
              <a:t>институтов государственной </a:t>
            </a:r>
            <a:r>
              <a:rPr lang="ru-RU" dirty="0"/>
              <a:t>власти, о направлениях, целях и задачах дальнейшего </a:t>
            </a:r>
            <a:r>
              <a:rPr lang="ru-RU" dirty="0" smtClean="0"/>
              <a:t>развития государства</a:t>
            </a:r>
            <a:r>
              <a:rPr lang="ru-RU" dirty="0"/>
              <a:t>, формах и способах его взаимодействия с другими народами с </a:t>
            </a:r>
            <a:r>
              <a:rPr lang="ru-RU" dirty="0" smtClean="0"/>
              <a:t>полным основанием </a:t>
            </a:r>
            <a:r>
              <a:rPr lang="ru-RU" dirty="0"/>
              <a:t>можно назвать идеологией национальной государственности, которая</a:t>
            </a:r>
          </a:p>
          <a:p>
            <a:pPr algn="just"/>
            <a:r>
              <a:rPr lang="ru-RU" dirty="0"/>
              <a:t>аккумулирует все конструктивное, полезное для Беларуси из опыта </a:t>
            </a:r>
            <a:r>
              <a:rPr lang="ru-RU" dirty="0" smtClean="0"/>
              <a:t>прошлого и </a:t>
            </a:r>
            <a:r>
              <a:rPr lang="ru-RU" dirty="0"/>
              <a:t>достижений настоящего.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3685673"/>
            <a:ext cx="45720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936" y="3685672"/>
            <a:ext cx="6136105" cy="285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9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Идеология белорусского государства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36018"/>
            <a:ext cx="11526253" cy="191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Характерными чертами идеологии являются патриотизм, преданность Отечеству, гордость за свой народ. Идеология белорусского государства призвана укрепить в народе Беларуси столетиями сложившийся иммунитет против национальной ограниченности, пренебрежения к другим народам. Идеология </a:t>
            </a:r>
            <a:r>
              <a:rPr lang="ru-RU" dirty="0" smtClean="0"/>
              <a:t>ориентирована на </a:t>
            </a:r>
            <a:r>
              <a:rPr lang="ru-RU" dirty="0"/>
              <a:t>обеспечение интересов Республики Беларусь в мировом сообществе, но не через обособленность и самоизоляцию, а через стремление к </a:t>
            </a:r>
            <a:r>
              <a:rPr lang="ru-RU" dirty="0" err="1"/>
              <a:t>многовекторному</a:t>
            </a:r>
            <a:r>
              <a:rPr lang="ru-RU" dirty="0"/>
              <a:t> сотрудничеству со всеми государствами мира.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4148209"/>
            <a:ext cx="3954379" cy="2613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919" y="4156892"/>
            <a:ext cx="6976061" cy="26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Идеология белорусского государства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36019"/>
            <a:ext cx="11526253" cy="102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Таким образом, современная идеология белорусского государства является своеобразной «духовной </a:t>
            </a:r>
            <a:r>
              <a:rPr lang="ru-RU" dirty="0" smtClean="0"/>
              <a:t>конституцией» страны</a:t>
            </a:r>
            <a:r>
              <a:rPr lang="ru-RU" dirty="0"/>
              <a:t>. Она объединяет граждан различной этнической, языковой и конфессиональной принадлежности и </a:t>
            </a:r>
            <a:r>
              <a:rPr lang="ru-RU" dirty="0" smtClean="0"/>
              <a:t>властные структуры </a:t>
            </a:r>
            <a:r>
              <a:rPr lang="ru-RU" dirty="0"/>
              <a:t>в единый организм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3265896"/>
            <a:ext cx="4339390" cy="3399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65895"/>
            <a:ext cx="6962274" cy="339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5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Идеология белорусского государства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36019"/>
            <a:ext cx="11526253" cy="2351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В условиях развития </a:t>
            </a:r>
            <a:r>
              <a:rPr lang="ru-RU" dirty="0" smtClean="0"/>
              <a:t>Республики Беларусь </a:t>
            </a:r>
            <a:r>
              <a:rPr lang="ru-RU" dirty="0"/>
              <a:t>как суверенного </a:t>
            </a:r>
            <a:r>
              <a:rPr lang="ru-RU" dirty="0" smtClean="0"/>
              <a:t>государства все </a:t>
            </a:r>
            <a:r>
              <a:rPr lang="ru-RU" dirty="0"/>
              <a:t>большее значение приобретает вопрос оформления общенациональной </a:t>
            </a:r>
            <a:r>
              <a:rPr lang="ru-RU" dirty="0" smtClean="0"/>
              <a:t>идеи. Белорусская </a:t>
            </a:r>
            <a:r>
              <a:rPr lang="ru-RU" dirty="0"/>
              <a:t>общенациональная идея в современных условиях — это идея воспроизводства и всестороннего развития белорусской нации, понимаемой как суверенное сообщество всех граждан Республики Беларусь. Эта идея может быть </a:t>
            </a:r>
            <a:r>
              <a:rPr lang="ru-RU" dirty="0" smtClean="0"/>
              <a:t>обеспечена превращением </a:t>
            </a:r>
            <a:r>
              <a:rPr lang="ru-RU" dirty="0"/>
              <a:t>Беларуси в сильное и процветающее государство путем его непрерывного инновационного обновления, включения в интеграционные </a:t>
            </a:r>
            <a:r>
              <a:rPr lang="ru-RU" dirty="0" smtClean="0"/>
              <a:t>процессы. Понятие </a:t>
            </a:r>
            <a:r>
              <a:rPr lang="ru-RU" dirty="0"/>
              <a:t>«общенациональная идея» считается более широким по </a:t>
            </a:r>
            <a:r>
              <a:rPr lang="ru-RU" dirty="0" smtClean="0"/>
              <a:t>содержанию, чем </a:t>
            </a:r>
            <a:r>
              <a:rPr lang="ru-RU" dirty="0"/>
              <a:t>идея национальная. Общенациональная идея способна объединить </a:t>
            </a:r>
            <a:r>
              <a:rPr lang="ru-RU" dirty="0" smtClean="0"/>
              <a:t>большинство граждан </a:t>
            </a:r>
            <a:r>
              <a:rPr lang="ru-RU" dirty="0"/>
              <a:t>республики, стать основой для консолидации и стабилизации общества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4523872"/>
            <a:ext cx="4572000" cy="222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222" y="4523872"/>
            <a:ext cx="6649452" cy="21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Ядро общенациональной идеи </a:t>
            </a:r>
            <a:r>
              <a:rPr lang="ru-RU" dirty="0" err="1" smtClean="0">
                <a:latin typeface="Anvyl" pitchFamily="50" charset="0"/>
              </a:rPr>
              <a:t>беларуси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359" y="2250260"/>
            <a:ext cx="2895599" cy="1094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Конституционный</a:t>
            </a:r>
          </a:p>
          <a:p>
            <a:pPr algn="ctr"/>
            <a:r>
              <a:rPr lang="ru-RU" dirty="0"/>
              <a:t>порядок и законность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6173" y="2210482"/>
            <a:ext cx="2486526" cy="115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Социальная</a:t>
            </a:r>
          </a:p>
          <a:p>
            <a:pPr algn="ctr"/>
            <a:r>
              <a:rPr lang="ru-RU" dirty="0"/>
              <a:t>справедливость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5987" y="2210483"/>
            <a:ext cx="2486526" cy="1158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Духовное</a:t>
            </a:r>
          </a:p>
          <a:p>
            <a:pPr algn="ctr"/>
            <a:r>
              <a:rPr lang="ru-RU" dirty="0"/>
              <a:t>возрождение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358" y="3515217"/>
            <a:ext cx="2895600" cy="110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Народовластие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76173" y="3515217"/>
            <a:ext cx="2486526" cy="110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Патриотизм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15987" y="3534612"/>
            <a:ext cx="2486526" cy="108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Национальное достоинство</a:t>
            </a:r>
          </a:p>
        </p:txBody>
      </p:sp>
    </p:spTree>
    <p:extLst>
      <p:ext uri="{BB962C8B-B14F-4D97-AF65-F5344CB8AC3E}">
        <p14:creationId xmlns:p14="http://schemas.microsoft.com/office/powerpoint/2010/main" val="209197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Взаимоотношения государства и религиозных конфессий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36019"/>
            <a:ext cx="11526253" cy="1453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В конце ХХ в. сначала в связи с процессами демократизации в Советском </a:t>
            </a:r>
            <a:r>
              <a:rPr lang="ru-RU" dirty="0" smtClean="0"/>
              <a:t>Союзе, а </a:t>
            </a:r>
            <a:r>
              <a:rPr lang="ru-RU" dirty="0"/>
              <a:t>затем с объявлением суверенитета Республики Беларусь состоялась </a:t>
            </a:r>
            <a:r>
              <a:rPr lang="ru-RU" dirty="0" smtClean="0"/>
              <a:t>переоценка роли </a:t>
            </a:r>
            <a:r>
              <a:rPr lang="ru-RU" dirty="0"/>
              <a:t>и места религии и ее институтов в жизни белорусского общества. Были созданы предпосылки для </a:t>
            </a:r>
            <a:r>
              <a:rPr lang="ru-RU" dirty="0" smtClean="0"/>
              <a:t>возрождения христианских </a:t>
            </a:r>
            <a:r>
              <a:rPr lang="ru-RU" dirty="0"/>
              <a:t>ценностей и деятельности религиозных организаций. </a:t>
            </a:r>
            <a:r>
              <a:rPr lang="ru-RU" dirty="0" smtClean="0"/>
              <a:t>Этому  способствовали </a:t>
            </a:r>
            <a:r>
              <a:rPr lang="ru-RU" dirty="0"/>
              <a:t>изменения в конфессиональной политике государства и принятие нового законодательства.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3598695"/>
            <a:ext cx="4572000" cy="3147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242" y="3563853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8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Взаимоотношения государства и религиозных конфессий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36019"/>
            <a:ext cx="11526253" cy="1717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Республика Беларусь — многоконфессиональное государство. На 1 января 2021 г. в нашей стране зарегистрировано 25  религиозных </a:t>
            </a:r>
            <a:r>
              <a:rPr lang="ru-RU" dirty="0" smtClean="0"/>
              <a:t>конфессий и  </a:t>
            </a:r>
            <a:r>
              <a:rPr lang="ru-RU" dirty="0"/>
              <a:t>направлений. Общая </a:t>
            </a:r>
            <a:r>
              <a:rPr lang="ru-RU" dirty="0" smtClean="0"/>
              <a:t>численность религиозных </a:t>
            </a:r>
            <a:r>
              <a:rPr lang="ru-RU" dirty="0"/>
              <a:t>организаций в </a:t>
            </a:r>
            <a:r>
              <a:rPr lang="ru-RU" dirty="0" smtClean="0"/>
              <a:t>настоящее время </a:t>
            </a:r>
            <a:r>
              <a:rPr lang="ru-RU" dirty="0"/>
              <a:t>достигла 3569. В  </a:t>
            </a:r>
            <a:r>
              <a:rPr lang="ru-RU" dirty="0" smtClean="0"/>
              <a:t>соответствии со </a:t>
            </a:r>
            <a:r>
              <a:rPr lang="ru-RU" dirty="0"/>
              <a:t>своими уставами действуют 174 религиозные организации, имеющие </a:t>
            </a:r>
            <a:r>
              <a:rPr lang="ru-RU" dirty="0" err="1"/>
              <a:t>общеконфессиональное</a:t>
            </a:r>
            <a:r>
              <a:rPr lang="ru-RU" dirty="0"/>
              <a:t> значение (религиозные объединения, монастыри, </a:t>
            </a:r>
            <a:r>
              <a:rPr lang="ru-RU" dirty="0" err="1" smtClean="0"/>
              <a:t>миссии,братства</a:t>
            </a:r>
            <a:r>
              <a:rPr lang="ru-RU" dirty="0"/>
              <a:t>, </a:t>
            </a:r>
            <a:r>
              <a:rPr lang="ru-RU" dirty="0" err="1"/>
              <a:t>сестричества</a:t>
            </a:r>
            <a:r>
              <a:rPr lang="ru-RU" dirty="0"/>
              <a:t>, духовные учебные заведения). В республике зарегистрировано 3315 религиозных общин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3831055"/>
            <a:ext cx="4476750" cy="293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978" y="3831055"/>
            <a:ext cx="6303696" cy="27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Развитие современной белорусской нации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157663"/>
            <a:ext cx="11526253" cy="11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Создание 1 января 1919 г. Социалистической Советской Республики Беларуси сыграло судьбоносную роль в  практической реализации белорусской национальной государственности. Именно БССР выполнила роль центра государственного, политического, экономического и культурного объединения белорусской нации.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45042"/>
            <a:ext cx="4391025" cy="3228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389" y="3469104"/>
            <a:ext cx="5606715" cy="32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Взаимоотношения государства и религиозных конфессий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36019"/>
            <a:ext cx="11526253" cy="899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Белорусская православная </a:t>
            </a:r>
            <a:r>
              <a:rPr lang="ru-RU" dirty="0" smtClean="0"/>
              <a:t>церковь объединяет </a:t>
            </a:r>
            <a:r>
              <a:rPr lang="ru-RU" dirty="0"/>
              <a:t>1643 православных </a:t>
            </a:r>
            <a:r>
              <a:rPr lang="ru-RU" dirty="0" smtClean="0"/>
              <a:t>прихода, 15 </a:t>
            </a:r>
            <a:r>
              <a:rPr lang="ru-RU" dirty="0"/>
              <a:t>епархий, 7 духовных учебных заведений, 35 монастырей, 15 братств, 10 </a:t>
            </a:r>
            <a:r>
              <a:rPr lang="ru-RU" dirty="0" err="1"/>
              <a:t>сестричеств</a:t>
            </a:r>
            <a:r>
              <a:rPr lang="ru-RU" dirty="0"/>
              <a:t>. Действуют 1535 православных храмов, еще 194 строятся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3137558"/>
            <a:ext cx="4572000" cy="3479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137558"/>
            <a:ext cx="6585284" cy="35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9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Взаимоотношения государства и религиозных конфессий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589" y="2068103"/>
            <a:ext cx="11526253" cy="899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Римско-католическая церковь в Республике Беларусь объединяет </a:t>
            </a:r>
            <a:r>
              <a:rPr lang="ru-RU" dirty="0" smtClean="0"/>
              <a:t>четыре епархии</a:t>
            </a:r>
            <a:r>
              <a:rPr lang="ru-RU" dirty="0"/>
              <a:t>, которые </a:t>
            </a:r>
            <a:r>
              <a:rPr lang="ru-RU" dirty="0" smtClean="0"/>
              <a:t>насчитывают491 </a:t>
            </a:r>
            <a:r>
              <a:rPr lang="ru-RU" dirty="0"/>
              <a:t>общину. Действует 5  духовных </a:t>
            </a:r>
            <a:r>
              <a:rPr lang="ru-RU" dirty="0" smtClean="0"/>
              <a:t>учебных заведений</a:t>
            </a:r>
            <a:r>
              <a:rPr lang="ru-RU" dirty="0"/>
              <a:t>, 11 миссий и 9 </a:t>
            </a:r>
            <a:r>
              <a:rPr lang="ru-RU" dirty="0" smtClean="0"/>
              <a:t>монастырей. Общины </a:t>
            </a:r>
            <a:r>
              <a:rPr lang="ru-RU" dirty="0"/>
              <a:t>располагают 488 </a:t>
            </a:r>
            <a:r>
              <a:rPr lang="ru-RU" dirty="0" smtClean="0"/>
              <a:t>костелами,36 </a:t>
            </a:r>
            <a:r>
              <a:rPr lang="ru-RU" dirty="0"/>
              <a:t>строятся.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9" y="3073567"/>
            <a:ext cx="4572000" cy="3672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220" y="3073567"/>
            <a:ext cx="6713621" cy="35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8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Взаимоотношения государства и религиозных конфессий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569" y="2221831"/>
            <a:ext cx="11526253" cy="922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  <a:p>
            <a:pPr algn="just"/>
            <a:r>
              <a:rPr lang="ru-RU" dirty="0"/>
              <a:t>Протестантские религиозные организации представлены 1057 религиозными общинами, 21  объединением, 22  миссиями и  5  духовными учебными заведениями 14 </a:t>
            </a:r>
            <a:r>
              <a:rPr lang="ru-RU" dirty="0" smtClean="0"/>
              <a:t>религиозных направлений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9" y="3232485"/>
            <a:ext cx="5005136" cy="3416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168" y="3232485"/>
            <a:ext cx="6344653" cy="34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58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Взаимоотношения государства и религиозных конфессий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232" y="2181727"/>
            <a:ext cx="11526253" cy="826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  <a:p>
            <a:pPr algn="just"/>
            <a:r>
              <a:rPr lang="ru-RU" dirty="0"/>
              <a:t>В Республике Беларусь зарегистрированы 33 религиозные </a:t>
            </a:r>
            <a:r>
              <a:rPr lang="ru-RU" dirty="0" smtClean="0"/>
              <a:t>общины старообрядцев</a:t>
            </a:r>
            <a:r>
              <a:rPr lang="ru-RU" dirty="0"/>
              <a:t>, в распоряжении верующих имеется 27 культовых зданий.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2" y="3068053"/>
            <a:ext cx="4572000" cy="362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26" y="3068053"/>
            <a:ext cx="6761748" cy="36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9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Взаимоотношения государства и религиозных конфессий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232" y="2181727"/>
            <a:ext cx="11526253" cy="826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В  </a:t>
            </a:r>
            <a:r>
              <a:rPr lang="ru-RU" dirty="0"/>
              <a:t>трех иудейских </a:t>
            </a:r>
            <a:r>
              <a:rPr lang="ru-RU" dirty="0" smtClean="0"/>
              <a:t>религиозных объединениях </a:t>
            </a:r>
            <a:r>
              <a:rPr lang="ru-RU" dirty="0"/>
              <a:t>насчитывается 52 религиозные общины, 10 из них имеют</a:t>
            </a:r>
          </a:p>
          <a:p>
            <a:pPr algn="just"/>
            <a:r>
              <a:rPr lang="ru-RU" dirty="0"/>
              <a:t>автономный статус, </a:t>
            </a:r>
            <a:r>
              <a:rPr lang="ru-RU" dirty="0" smtClean="0"/>
              <a:t>располагают 9 </a:t>
            </a:r>
            <a:r>
              <a:rPr lang="ru-RU" dirty="0"/>
              <a:t>культовыми зданиями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2" y="3204411"/>
            <a:ext cx="45720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41" y="3204411"/>
            <a:ext cx="45624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Взаимоотношения государства и религиозных конфессий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232" y="2181727"/>
            <a:ext cx="11526253" cy="826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Также в республике действуют 25 мусульманских религиозных общин, в </a:t>
            </a:r>
            <a:r>
              <a:rPr lang="ru-RU" dirty="0" smtClean="0"/>
              <a:t>том числе </a:t>
            </a:r>
            <a:r>
              <a:rPr lang="ru-RU" dirty="0"/>
              <a:t>24 суннитского направления и 1 шиитского. Действуют 7 культовых </a:t>
            </a:r>
            <a:r>
              <a:rPr lang="ru-RU" dirty="0" smtClean="0"/>
              <a:t>зданий и </a:t>
            </a:r>
            <a:r>
              <a:rPr lang="ru-RU" dirty="0"/>
              <a:t>Соборная мечеть в г. Минске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2" y="3100137"/>
            <a:ext cx="4572000" cy="3372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625" y="3100137"/>
            <a:ext cx="4562475" cy="33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1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Взаимоотношения государства и религиозных конфессий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11" y="2157663"/>
            <a:ext cx="11526253" cy="352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Конфессиональная политика государства направлена на поддержание и укрепление межконфессионального мира и согласия в белорусском обществе, развитие взаимодействия с исторически традиционными </a:t>
            </a:r>
            <a:r>
              <a:rPr lang="ru-RU" dirty="0" smtClean="0"/>
              <a:t>конфессиями. Действующее </a:t>
            </a:r>
            <a:r>
              <a:rPr lang="ru-RU" dirty="0"/>
              <a:t>законодательство Республики Беларусь создает правовое </a:t>
            </a:r>
            <a:r>
              <a:rPr lang="ru-RU" dirty="0" smtClean="0"/>
              <a:t>поле, в </a:t>
            </a:r>
            <a:r>
              <a:rPr lang="ru-RU" dirty="0"/>
              <a:t>котором религиозные организации могут полноценно действовать и </a:t>
            </a:r>
            <a:r>
              <a:rPr lang="ru-RU" dirty="0" smtClean="0"/>
              <a:t>развиваться, а </a:t>
            </a:r>
            <a:r>
              <a:rPr lang="ru-RU" dirty="0"/>
              <a:t>гражданам гарантируются их конституционные права на свободу совести и вероисповедания.</a:t>
            </a:r>
          </a:p>
          <a:p>
            <a:pPr algn="just"/>
            <a:r>
              <a:rPr lang="ru-RU" dirty="0"/>
              <a:t>Таким образом, для современного белорусского общества характерны веротерпимость, открытость к диалогу, отсутствие конфликтов и острых противоречий на национальной и религиозной основе. Беларусь является территорией </a:t>
            </a:r>
            <a:r>
              <a:rPr lang="ru-RU" dirty="0" smtClean="0"/>
              <a:t>межнационального и </a:t>
            </a:r>
            <a:r>
              <a:rPr lang="ru-RU" dirty="0"/>
              <a:t>межконфессионального мира и согласия. Важную роль в их обеспечении играют </a:t>
            </a:r>
            <a:r>
              <a:rPr lang="ru-RU" dirty="0" smtClean="0"/>
              <a:t>как менталитет </a:t>
            </a:r>
            <a:r>
              <a:rPr lang="ru-RU" dirty="0"/>
              <a:t>белорусов, так и политика государства в области межнациональных и межконфессиональных отношений, направленная на мирное сосуществование религиозных и этнических общностей в интересах устойчивого развития страны.</a:t>
            </a:r>
          </a:p>
        </p:txBody>
      </p:sp>
    </p:spTree>
    <p:extLst>
      <p:ext uri="{BB962C8B-B14F-4D97-AF65-F5344CB8AC3E}">
        <p14:creationId xmlns:p14="http://schemas.microsoft.com/office/powerpoint/2010/main" val="85914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Развитие современной белорусской нации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157663"/>
            <a:ext cx="11526253" cy="11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В БССР впервые были созданы эффективно действующий аппарат государственного управления, национальная система образования и культуры, мощный экономический потенциал. Другими словами, была заложена основа для </a:t>
            </a:r>
            <a:r>
              <a:rPr lang="ru-RU" dirty="0" smtClean="0"/>
              <a:t>возникновения независимого </a:t>
            </a:r>
            <a:r>
              <a:rPr lang="ru-RU" dirty="0"/>
              <a:t>и суверенного государства —современной Республики Беларусь.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3498682"/>
            <a:ext cx="4572000" cy="3190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94" y="3498681"/>
            <a:ext cx="6577263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7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Развитие современной белорусской нации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93494"/>
            <a:ext cx="11526253" cy="216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Таким образом, в течение ХХ в. белорусская национальная идея получила реальное воплощение: белорусский народ завершил консолидацию в единую </a:t>
            </a:r>
            <a:r>
              <a:rPr lang="ru-RU" dirty="0" smtClean="0"/>
              <a:t>нацию, обрел </a:t>
            </a:r>
            <a:r>
              <a:rPr lang="ru-RU" dirty="0"/>
              <a:t>собственное государство. БНР декларировала, но не обеспечила государственность белорусов. Образование БССР, провозглашение независимой </a:t>
            </a:r>
            <a:r>
              <a:rPr lang="ru-RU" dirty="0" smtClean="0"/>
              <a:t>Республики Беларусь </a:t>
            </a:r>
            <a:r>
              <a:rPr lang="ru-RU" dirty="0"/>
              <a:t>стали этапами на пути становления белорусской государственности. </a:t>
            </a:r>
            <a:r>
              <a:rPr lang="ru-RU" dirty="0" smtClean="0"/>
              <a:t>БССР реализовала </a:t>
            </a:r>
            <a:r>
              <a:rPr lang="ru-RU" dirty="0"/>
              <a:t>государственность в рамках федеративного государства —СССР. Провозглашение государственного суверенитета Республики Беларусь стало воплощением подлинной, реализованной в полном объеме в общепризнанных международным сообществом рамках белорусской национальной государственности.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4435641"/>
            <a:ext cx="4572000" cy="2346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822" y="4435641"/>
            <a:ext cx="5795462" cy="23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Развитие современной белорусской нации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93494"/>
            <a:ext cx="11526253" cy="216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Таким образом, в течение ХХ в. белорусская национальная идея получила реальное воплощение: белорусский народ завершил консолидацию в единую </a:t>
            </a:r>
            <a:r>
              <a:rPr lang="ru-RU" dirty="0" smtClean="0"/>
              <a:t>нацию, обрел </a:t>
            </a:r>
            <a:r>
              <a:rPr lang="ru-RU" dirty="0"/>
              <a:t>собственное государство. БНР декларировала, но не обеспечила государственность белорусов. Образование БССР, провозглашение независимой </a:t>
            </a:r>
            <a:r>
              <a:rPr lang="ru-RU" dirty="0" smtClean="0"/>
              <a:t>Республики Беларусь </a:t>
            </a:r>
            <a:r>
              <a:rPr lang="ru-RU" dirty="0"/>
              <a:t>стали этапами на пути становления белорусской государственности. </a:t>
            </a:r>
            <a:r>
              <a:rPr lang="ru-RU" dirty="0" smtClean="0"/>
              <a:t>БССР реализовала </a:t>
            </a:r>
            <a:r>
              <a:rPr lang="ru-RU" dirty="0"/>
              <a:t>государственность в рамках федеративного государства —СССР. Провозглашение государственного суверенитета Республики Беларусь стало воплощением подлинной, реализованной в полном объеме в общепризнанных международным сообществом рамках белорусской национальной государственности.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4435641"/>
            <a:ext cx="4572000" cy="2346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822" y="4435641"/>
            <a:ext cx="5795462" cy="23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5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Развитие современной белорусской нации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93494"/>
            <a:ext cx="11526253" cy="1106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Современная белорусская нация функционирует в новых </a:t>
            </a:r>
            <a:r>
              <a:rPr lang="ru-RU" dirty="0" smtClean="0"/>
              <a:t>исторических условиях</a:t>
            </a:r>
            <a:r>
              <a:rPr lang="ru-RU" dirty="0"/>
              <a:t>. Главным содержанием данного этапа развития национальной государственности является формирование эффективного, </a:t>
            </a:r>
            <a:r>
              <a:rPr lang="ru-RU" dirty="0" smtClean="0"/>
              <a:t>демократического правового </a:t>
            </a:r>
            <a:r>
              <a:rPr lang="ru-RU" dirty="0"/>
              <a:t>государства и гражданского общества, развитие общественного самоуправления, обеспечение межнационального, межконфессионального </a:t>
            </a:r>
            <a:r>
              <a:rPr lang="ru-RU" dirty="0" smtClean="0"/>
              <a:t>мира и </a:t>
            </a:r>
            <a:r>
              <a:rPr lang="ru-RU" dirty="0"/>
              <a:t>согласия.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3746081"/>
            <a:ext cx="4572000" cy="2943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542" y="3746081"/>
            <a:ext cx="5591426" cy="29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3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Национальный состав населения </a:t>
            </a:r>
            <a:r>
              <a:rPr lang="ru-RU" dirty="0" err="1" smtClean="0">
                <a:latin typeface="Anvyl" pitchFamily="50" charset="0"/>
              </a:rPr>
              <a:t>беларуси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93494"/>
            <a:ext cx="11526253" cy="1106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Современная белорусская нация функционирует в новых </a:t>
            </a:r>
            <a:r>
              <a:rPr lang="ru-RU" dirty="0" smtClean="0"/>
              <a:t>исторических условиях</a:t>
            </a:r>
            <a:r>
              <a:rPr lang="ru-RU" dirty="0"/>
              <a:t>. Главным содержанием данного этапа развития национальной государственности является формирование эффективного, </a:t>
            </a:r>
            <a:r>
              <a:rPr lang="ru-RU" dirty="0" smtClean="0"/>
              <a:t>демократического правового </a:t>
            </a:r>
            <a:r>
              <a:rPr lang="ru-RU" dirty="0"/>
              <a:t>государства и гражданского общества, развитие общественного самоуправления, обеспечение межнационального, межконфессионального </a:t>
            </a:r>
            <a:r>
              <a:rPr lang="ru-RU" dirty="0" smtClean="0"/>
              <a:t>мира и </a:t>
            </a:r>
            <a:r>
              <a:rPr lang="ru-RU" dirty="0"/>
              <a:t>согласия.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84" y="3459727"/>
            <a:ext cx="7202905" cy="32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4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Характеристики</a:t>
            </a:r>
            <a:r>
              <a:rPr lang="ru-RU" dirty="0">
                <a:latin typeface="Anvyl" pitchFamily="50" charset="0"/>
              </a:rPr>
              <a:t> </a:t>
            </a:r>
            <a:r>
              <a:rPr lang="ru-RU" dirty="0" smtClean="0">
                <a:latin typeface="Anvyl" pitchFamily="50" charset="0"/>
              </a:rPr>
              <a:t>современного менталитета </a:t>
            </a:r>
            <a:r>
              <a:rPr lang="ru-RU" dirty="0" err="1" smtClean="0">
                <a:latin typeface="Anvyl" pitchFamily="50" charset="0"/>
              </a:rPr>
              <a:t>беларуси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93494"/>
            <a:ext cx="11526253" cy="753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Традиционными чертами менталитета белорусского народа являются патриотизм, мужественность, гуманность, доброжелательное отношение к другим народам.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0" y="2971800"/>
            <a:ext cx="5221705" cy="3765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34" y="2971800"/>
            <a:ext cx="6072940" cy="37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0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vyl" pitchFamily="50" charset="0"/>
              </a:rPr>
              <a:t>Характеристики</a:t>
            </a:r>
            <a:r>
              <a:rPr lang="ru-RU" dirty="0">
                <a:latin typeface="Anvyl" pitchFamily="50" charset="0"/>
              </a:rPr>
              <a:t> </a:t>
            </a:r>
            <a:r>
              <a:rPr lang="ru-RU" dirty="0" smtClean="0">
                <a:latin typeface="Anvyl" pitchFamily="50" charset="0"/>
              </a:rPr>
              <a:t>современного менталитета </a:t>
            </a:r>
            <a:r>
              <a:rPr lang="ru-RU" dirty="0" err="1" smtClean="0">
                <a:latin typeface="Anvyl" pitchFamily="50" charset="0"/>
              </a:rPr>
              <a:t>беларуси</a:t>
            </a:r>
            <a:endParaRPr lang="ru-RU" dirty="0">
              <a:latin typeface="Anvyl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1" y="2093493"/>
            <a:ext cx="11526253" cy="186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Для современного белорусского менталитета характерно отсутствие </a:t>
            </a:r>
            <a:r>
              <a:rPr lang="ru-RU" dirty="0" smtClean="0"/>
              <a:t>чувства превосходства </a:t>
            </a:r>
            <a:r>
              <a:rPr lang="ru-RU" dirty="0"/>
              <a:t>над другими народами. Сама жизнь научила белорусов </a:t>
            </a:r>
            <a:r>
              <a:rPr lang="ru-RU" dirty="0" smtClean="0"/>
              <a:t>думать об </a:t>
            </a:r>
            <a:r>
              <a:rPr lang="ru-RU" dirty="0"/>
              <a:t>интересах общества в целом, а не только о своих собственных. </a:t>
            </a:r>
            <a:r>
              <a:rPr lang="ru-RU" dirty="0" smtClean="0"/>
              <a:t>Терпеливость, выносливость </a:t>
            </a:r>
            <a:r>
              <a:rPr lang="ru-RU" dirty="0"/>
              <a:t>и </a:t>
            </a:r>
            <a:r>
              <a:rPr lang="ru-RU" dirty="0" err="1"/>
              <a:t>неагрессивность</a:t>
            </a:r>
            <a:r>
              <a:rPr lang="ru-RU" dirty="0"/>
              <a:t>, свободолюбие, храбрость и </a:t>
            </a:r>
            <a:r>
              <a:rPr lang="ru-RU" dirty="0" smtClean="0"/>
              <a:t>решительность белорусов </a:t>
            </a:r>
            <a:r>
              <a:rPr lang="ru-RU" dirty="0"/>
              <a:t>связаны с историческим прошлым нашего народа, насыщенным войнами и военными конфликтами. Лучшие качества белорусского </a:t>
            </a:r>
            <a:r>
              <a:rPr lang="ru-RU" dirty="0" smtClean="0"/>
              <a:t>народа ярко </a:t>
            </a:r>
            <a:r>
              <a:rPr lang="ru-RU" dirty="0"/>
              <a:t>проявились в годы Великой Отечественной войны  — на  </a:t>
            </a:r>
            <a:r>
              <a:rPr lang="ru-RU" dirty="0" smtClean="0"/>
              <a:t>фронтах, в </a:t>
            </a:r>
            <a:r>
              <a:rPr lang="ru-RU" dirty="0"/>
              <a:t>массовом партизанском и подпольном движении на территории Беларуси.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4082716"/>
            <a:ext cx="4572000" cy="2630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37" y="4082716"/>
            <a:ext cx="6776537" cy="26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77343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97</TotalTime>
  <Words>1315</Words>
  <Application>Microsoft Office PowerPoint</Application>
  <PresentationFormat>Широкоэкранный</PresentationFormat>
  <Paragraphs>64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Anvyl</vt:lpstr>
      <vt:lpstr>Arial</vt:lpstr>
      <vt:lpstr>Trebuchet MS</vt:lpstr>
      <vt:lpstr>Берлин</vt:lpstr>
      <vt:lpstr>Белорусская нация в условиях государственного суверенитета Республики Беларусь</vt:lpstr>
      <vt:lpstr>Развитие современной белорусской нации</vt:lpstr>
      <vt:lpstr>Развитие современной белорусской нации</vt:lpstr>
      <vt:lpstr>Развитие современной белорусской нации</vt:lpstr>
      <vt:lpstr>Развитие современной белорусской нации</vt:lpstr>
      <vt:lpstr>Развитие современной белорусской нации</vt:lpstr>
      <vt:lpstr>Национальный состав населения беларуси</vt:lpstr>
      <vt:lpstr>Характеристики современного менталитета беларуси</vt:lpstr>
      <vt:lpstr>Характеристики современного менталитета беларуси</vt:lpstr>
      <vt:lpstr>Характеристики современного менталитета беларуси</vt:lpstr>
      <vt:lpstr>Характеристики современного менталитета беларуси</vt:lpstr>
      <vt:lpstr>Идеология белорусского государства</vt:lpstr>
      <vt:lpstr>Идеология белорусского государства</vt:lpstr>
      <vt:lpstr>Идеология белорусского государства</vt:lpstr>
      <vt:lpstr>Идеология белорусского государства</vt:lpstr>
      <vt:lpstr>Идеология белорусского государства</vt:lpstr>
      <vt:lpstr>Ядро общенациональной идеи беларуси</vt:lpstr>
      <vt:lpstr>Взаимоотношения государства и религиозных конфессий</vt:lpstr>
      <vt:lpstr>Взаимоотношения государства и религиозных конфессий</vt:lpstr>
      <vt:lpstr>Взаимоотношения государства и религиозных конфессий</vt:lpstr>
      <vt:lpstr>Взаимоотношения государства и религиозных конфессий</vt:lpstr>
      <vt:lpstr>Взаимоотношения государства и религиозных конфессий</vt:lpstr>
      <vt:lpstr>Взаимоотношения государства и религиозных конфессий</vt:lpstr>
      <vt:lpstr>Взаимоотношения государства и религиозных конфессий</vt:lpstr>
      <vt:lpstr>Взаимоотношения государства и религиозных конфессий</vt:lpstr>
      <vt:lpstr>Взаимоотношения государства и религиозных конфессий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Белорусская нация в условиях государственного суверенитета Республики Беларусь</dc:title>
  <dc:creator>Пользователь Windows</dc:creator>
  <cp:lastModifiedBy>Пользователь Windows</cp:lastModifiedBy>
  <cp:revision>11</cp:revision>
  <dcterms:created xsi:type="dcterms:W3CDTF">2022-03-20T09:29:18Z</dcterms:created>
  <dcterms:modified xsi:type="dcterms:W3CDTF">2022-03-20T11:06:36Z</dcterms:modified>
</cp:coreProperties>
</file>