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042f14c14_2_75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0042f14c14_2_75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10042f14c14_2_1509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5" name="Google Shape;1555;g10042f14c14_2_1509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10042f14c14_2_1671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g10042f14c14_2_1671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10042f14c14_2_1834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7" name="Google Shape;1877;g10042f14c14_2_1834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10042f14c14_2_1998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0" name="Google Shape;2040;g10042f14c14_2_1998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g10042f14c14_2_2002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5" name="Google Shape;2045;g10042f14c14_2_2002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6" name="Google Shape;2046;g10042f14c14_2_2002:notes"/>
          <p:cNvSpPr txBox="1"/>
          <p:nvPr>
            <p:ph idx="12" type="sldNum"/>
          </p:nvPr>
        </p:nvSpPr>
        <p:spPr>
          <a:xfrm>
            <a:off x="3884613" y="8685717"/>
            <a:ext cx="2971800" cy="4582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10042f14c14_2_2010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4" name="Google Shape;2054;g10042f14c14_2_2010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10042f14c14_2_2019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4" name="Google Shape;2064;g10042f14c14_2_2019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5" name="Google Shape;2065;g10042f14c14_2_2019:notes"/>
          <p:cNvSpPr txBox="1"/>
          <p:nvPr>
            <p:ph idx="12" type="sldNum"/>
          </p:nvPr>
        </p:nvSpPr>
        <p:spPr>
          <a:xfrm>
            <a:off x="3884613" y="8685717"/>
            <a:ext cx="2971800" cy="4582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0042f14c14_2_2027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3" name="Google Shape;2073;g10042f14c14_2_2027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4" name="Google Shape;2074;g10042f14c14_2_2027:notes"/>
          <p:cNvSpPr txBox="1"/>
          <p:nvPr>
            <p:ph idx="12" type="sldNum"/>
          </p:nvPr>
        </p:nvSpPr>
        <p:spPr>
          <a:xfrm>
            <a:off x="3884613" y="8685717"/>
            <a:ext cx="2971800" cy="4582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10042f14c14_2_2037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3" name="Google Shape;2083;g10042f14c14_2_2037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3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10042f14c14_2_2200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5" name="Google Shape;2245;g10042f14c14_2_2200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042f14c14_2_218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10042f14c14_2_218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0042f14c14_2_373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10042f14c14_2_373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0042f14c14_2_534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10042f14c14_2_534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0042f14c14_2_695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g10042f14c14_2_695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10042f14c14_2_857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g10042f14c14_2_857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10042f14c14_2_1024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g10042f14c14_2_1024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10042f14c14_2_1187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g10042f14c14_2_1187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10042f14c14_2_1348:notes"/>
          <p:cNvSpPr txBox="1"/>
          <p:nvPr>
            <p:ph idx="1" type="body"/>
          </p:nvPr>
        </p:nvSpPr>
        <p:spPr>
          <a:xfrm>
            <a:off x="685800" y="4400510"/>
            <a:ext cx="5486400" cy="360068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5" name="Google Shape;1395;g10042f14c14_2_1348:notes"/>
          <p:cNvSpPr/>
          <p:nvPr>
            <p:ph idx="2" type="sldImg"/>
          </p:nvPr>
        </p:nvSpPr>
        <p:spPr>
          <a:xfrm>
            <a:off x="444500" y="1142819"/>
            <a:ext cx="5969000" cy="308692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457201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BB075"/>
            </a:gs>
            <a:gs pos="8000">
              <a:srgbClr val="FEE9E2"/>
            </a:gs>
            <a:gs pos="19000">
              <a:srgbClr val="E79379"/>
            </a:gs>
            <a:gs pos="70000">
              <a:srgbClr val="E4643C"/>
            </a:gs>
            <a:gs pos="100000">
              <a:srgbClr val="6D1311"/>
            </a:gs>
          </a:gsLst>
          <a:lin ang="810000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SSgF-huS3no" TargetMode="External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13.xml"/><Relationship Id="rId4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4.jpg"/><Relationship Id="rId5" Type="http://schemas.openxmlformats.org/officeDocument/2006/relationships/image" Target="../media/image1.jpg"/><Relationship Id="rId6" Type="http://schemas.openxmlformats.org/officeDocument/2006/relationships/image" Target="../media/image6.jpg"/><Relationship Id="rId7" Type="http://schemas.openxmlformats.org/officeDocument/2006/relationships/image" Target="../media/image8.jpg"/><Relationship Id="rId8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5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/>
          <p:nvPr/>
        </p:nvSpPr>
        <p:spPr>
          <a:xfrm>
            <a:off x="306378" y="667138"/>
            <a:ext cx="8370929" cy="2856333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высшей квалификационной категории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Всемирной истории 7 класс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«Правление Екатерины II»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5"/>
          <p:cNvSpPr/>
          <p:nvPr/>
        </p:nvSpPr>
        <p:spPr>
          <a:xfrm>
            <a:off x="1143000" y="4179105"/>
            <a:ext cx="6858000" cy="482206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oogle Shape;136;p25"/>
          <p:cNvGrpSpPr/>
          <p:nvPr/>
        </p:nvGrpSpPr>
        <p:grpSpPr>
          <a:xfrm>
            <a:off x="1196555" y="4286262"/>
            <a:ext cx="134157" cy="241314"/>
            <a:chOff x="642910" y="5500702"/>
            <a:chExt cx="178876" cy="321752"/>
          </a:xfrm>
        </p:grpSpPr>
        <p:sp>
          <p:nvSpPr>
            <p:cNvPr id="137" name="Google Shape;137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25"/>
          <p:cNvGrpSpPr/>
          <p:nvPr/>
        </p:nvGrpSpPr>
        <p:grpSpPr>
          <a:xfrm>
            <a:off x="1357290" y="4286262"/>
            <a:ext cx="134157" cy="241314"/>
            <a:chOff x="642910" y="5500702"/>
            <a:chExt cx="178876" cy="321752"/>
          </a:xfrm>
        </p:grpSpPr>
        <p:sp>
          <p:nvSpPr>
            <p:cNvPr id="143" name="Google Shape;143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25"/>
          <p:cNvGrpSpPr/>
          <p:nvPr/>
        </p:nvGrpSpPr>
        <p:grpSpPr>
          <a:xfrm>
            <a:off x="1518026" y="4286262"/>
            <a:ext cx="134157" cy="241314"/>
            <a:chOff x="642910" y="5500702"/>
            <a:chExt cx="178876" cy="321752"/>
          </a:xfrm>
        </p:grpSpPr>
        <p:sp>
          <p:nvSpPr>
            <p:cNvPr id="149" name="Google Shape;149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25"/>
          <p:cNvGrpSpPr/>
          <p:nvPr/>
        </p:nvGrpSpPr>
        <p:grpSpPr>
          <a:xfrm>
            <a:off x="1678761" y="4286262"/>
            <a:ext cx="134157" cy="241314"/>
            <a:chOff x="642910" y="5500702"/>
            <a:chExt cx="178876" cy="321752"/>
          </a:xfrm>
        </p:grpSpPr>
        <p:sp>
          <p:nvSpPr>
            <p:cNvPr id="155" name="Google Shape;155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1839496" y="4286262"/>
            <a:ext cx="134157" cy="241314"/>
            <a:chOff x="642910" y="5500702"/>
            <a:chExt cx="178876" cy="321752"/>
          </a:xfrm>
        </p:grpSpPr>
        <p:sp>
          <p:nvSpPr>
            <p:cNvPr id="161" name="Google Shape;161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25"/>
          <p:cNvGrpSpPr/>
          <p:nvPr/>
        </p:nvGrpSpPr>
        <p:grpSpPr>
          <a:xfrm>
            <a:off x="2000232" y="4286262"/>
            <a:ext cx="134157" cy="241314"/>
            <a:chOff x="642910" y="5500702"/>
            <a:chExt cx="178876" cy="321752"/>
          </a:xfrm>
        </p:grpSpPr>
        <p:sp>
          <p:nvSpPr>
            <p:cNvPr id="167" name="Google Shape;167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25"/>
          <p:cNvGrpSpPr/>
          <p:nvPr/>
        </p:nvGrpSpPr>
        <p:grpSpPr>
          <a:xfrm>
            <a:off x="2160968" y="4286262"/>
            <a:ext cx="134157" cy="241314"/>
            <a:chOff x="642910" y="5500702"/>
            <a:chExt cx="178876" cy="321752"/>
          </a:xfrm>
        </p:grpSpPr>
        <p:sp>
          <p:nvSpPr>
            <p:cNvPr id="173" name="Google Shape;173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25"/>
          <p:cNvGrpSpPr/>
          <p:nvPr/>
        </p:nvGrpSpPr>
        <p:grpSpPr>
          <a:xfrm>
            <a:off x="2321703" y="4286262"/>
            <a:ext cx="134157" cy="241314"/>
            <a:chOff x="642910" y="5500702"/>
            <a:chExt cx="178876" cy="321752"/>
          </a:xfrm>
        </p:grpSpPr>
        <p:sp>
          <p:nvSpPr>
            <p:cNvPr id="179" name="Google Shape;179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25"/>
          <p:cNvGrpSpPr/>
          <p:nvPr/>
        </p:nvGrpSpPr>
        <p:grpSpPr>
          <a:xfrm>
            <a:off x="2482439" y="4286262"/>
            <a:ext cx="134157" cy="241314"/>
            <a:chOff x="642910" y="5500702"/>
            <a:chExt cx="178876" cy="321752"/>
          </a:xfrm>
        </p:grpSpPr>
        <p:sp>
          <p:nvSpPr>
            <p:cNvPr id="185" name="Google Shape;185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25"/>
          <p:cNvGrpSpPr/>
          <p:nvPr/>
        </p:nvGrpSpPr>
        <p:grpSpPr>
          <a:xfrm>
            <a:off x="2643174" y="4286262"/>
            <a:ext cx="134157" cy="241314"/>
            <a:chOff x="642910" y="5500702"/>
            <a:chExt cx="178876" cy="321752"/>
          </a:xfrm>
        </p:grpSpPr>
        <p:sp>
          <p:nvSpPr>
            <p:cNvPr id="191" name="Google Shape;191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25"/>
          <p:cNvGrpSpPr/>
          <p:nvPr/>
        </p:nvGrpSpPr>
        <p:grpSpPr>
          <a:xfrm>
            <a:off x="2803909" y="4286262"/>
            <a:ext cx="134157" cy="241314"/>
            <a:chOff x="642910" y="5500702"/>
            <a:chExt cx="178876" cy="321752"/>
          </a:xfrm>
        </p:grpSpPr>
        <p:sp>
          <p:nvSpPr>
            <p:cNvPr id="197" name="Google Shape;197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25"/>
          <p:cNvGrpSpPr/>
          <p:nvPr/>
        </p:nvGrpSpPr>
        <p:grpSpPr>
          <a:xfrm>
            <a:off x="2964645" y="4286262"/>
            <a:ext cx="134157" cy="241314"/>
            <a:chOff x="642910" y="5500702"/>
            <a:chExt cx="178876" cy="321752"/>
          </a:xfrm>
        </p:grpSpPr>
        <p:sp>
          <p:nvSpPr>
            <p:cNvPr id="203" name="Google Shape;203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25"/>
          <p:cNvGrpSpPr/>
          <p:nvPr/>
        </p:nvGrpSpPr>
        <p:grpSpPr>
          <a:xfrm>
            <a:off x="3125381" y="4286262"/>
            <a:ext cx="134157" cy="241314"/>
            <a:chOff x="642910" y="5500702"/>
            <a:chExt cx="178876" cy="321752"/>
          </a:xfrm>
        </p:grpSpPr>
        <p:sp>
          <p:nvSpPr>
            <p:cNvPr id="209" name="Google Shape;209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25"/>
          <p:cNvGrpSpPr/>
          <p:nvPr/>
        </p:nvGrpSpPr>
        <p:grpSpPr>
          <a:xfrm>
            <a:off x="3286116" y="4286262"/>
            <a:ext cx="134157" cy="241314"/>
            <a:chOff x="642910" y="5500702"/>
            <a:chExt cx="178876" cy="321752"/>
          </a:xfrm>
        </p:grpSpPr>
        <p:sp>
          <p:nvSpPr>
            <p:cNvPr id="215" name="Google Shape;215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25"/>
          <p:cNvGrpSpPr/>
          <p:nvPr/>
        </p:nvGrpSpPr>
        <p:grpSpPr>
          <a:xfrm>
            <a:off x="3446852" y="4286262"/>
            <a:ext cx="134157" cy="241314"/>
            <a:chOff x="642910" y="5500702"/>
            <a:chExt cx="178876" cy="321752"/>
          </a:xfrm>
        </p:grpSpPr>
        <p:sp>
          <p:nvSpPr>
            <p:cNvPr id="221" name="Google Shape;221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25"/>
          <p:cNvGrpSpPr/>
          <p:nvPr/>
        </p:nvGrpSpPr>
        <p:grpSpPr>
          <a:xfrm>
            <a:off x="3607587" y="4286262"/>
            <a:ext cx="134157" cy="241314"/>
            <a:chOff x="642910" y="5500702"/>
            <a:chExt cx="178876" cy="321752"/>
          </a:xfrm>
        </p:grpSpPr>
        <p:sp>
          <p:nvSpPr>
            <p:cNvPr id="227" name="Google Shape;227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25"/>
          <p:cNvGrpSpPr/>
          <p:nvPr/>
        </p:nvGrpSpPr>
        <p:grpSpPr>
          <a:xfrm>
            <a:off x="3768322" y="4286262"/>
            <a:ext cx="134157" cy="241314"/>
            <a:chOff x="642910" y="5500702"/>
            <a:chExt cx="178876" cy="321752"/>
          </a:xfrm>
        </p:grpSpPr>
        <p:sp>
          <p:nvSpPr>
            <p:cNvPr id="233" name="Google Shape;233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25"/>
          <p:cNvGrpSpPr/>
          <p:nvPr/>
        </p:nvGrpSpPr>
        <p:grpSpPr>
          <a:xfrm>
            <a:off x="3929058" y="4286262"/>
            <a:ext cx="134157" cy="241314"/>
            <a:chOff x="642910" y="5500702"/>
            <a:chExt cx="178876" cy="321752"/>
          </a:xfrm>
        </p:grpSpPr>
        <p:sp>
          <p:nvSpPr>
            <p:cNvPr id="239" name="Google Shape;239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25"/>
          <p:cNvGrpSpPr/>
          <p:nvPr/>
        </p:nvGrpSpPr>
        <p:grpSpPr>
          <a:xfrm>
            <a:off x="4089794" y="4286262"/>
            <a:ext cx="134157" cy="241314"/>
            <a:chOff x="642910" y="5500702"/>
            <a:chExt cx="178876" cy="321752"/>
          </a:xfrm>
        </p:grpSpPr>
        <p:sp>
          <p:nvSpPr>
            <p:cNvPr id="245" name="Google Shape;245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25"/>
          <p:cNvGrpSpPr/>
          <p:nvPr/>
        </p:nvGrpSpPr>
        <p:grpSpPr>
          <a:xfrm>
            <a:off x="4250529" y="4286262"/>
            <a:ext cx="134157" cy="241314"/>
            <a:chOff x="642910" y="5500702"/>
            <a:chExt cx="178876" cy="321752"/>
          </a:xfrm>
        </p:grpSpPr>
        <p:sp>
          <p:nvSpPr>
            <p:cNvPr id="251" name="Google Shape;251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25"/>
          <p:cNvGrpSpPr/>
          <p:nvPr/>
        </p:nvGrpSpPr>
        <p:grpSpPr>
          <a:xfrm>
            <a:off x="4411265" y="4286262"/>
            <a:ext cx="134157" cy="241314"/>
            <a:chOff x="642910" y="5500702"/>
            <a:chExt cx="178876" cy="321752"/>
          </a:xfrm>
        </p:grpSpPr>
        <p:sp>
          <p:nvSpPr>
            <p:cNvPr id="257" name="Google Shape;257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25"/>
          <p:cNvGrpSpPr/>
          <p:nvPr/>
        </p:nvGrpSpPr>
        <p:grpSpPr>
          <a:xfrm>
            <a:off x="4572000" y="4286262"/>
            <a:ext cx="134157" cy="241314"/>
            <a:chOff x="642910" y="5500702"/>
            <a:chExt cx="178876" cy="321752"/>
          </a:xfrm>
        </p:grpSpPr>
        <p:sp>
          <p:nvSpPr>
            <p:cNvPr id="263" name="Google Shape;263;p2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34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8" name="Google Shape;1558;p34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9" name="Google Shape;1559;p34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0" name="Google Shape;1560;p34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1" name="Google Shape;1561;p34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2" name="Google Shape;1562;p34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3" name="Google Shape;1563;p34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4" name="Google Shape;1564;p34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5" name="Google Shape;1565;p34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6" name="Google Shape;1566;p34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7" name="Google Shape;1567;p34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8" name="Google Shape;1568;p34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9" name="Google Shape;1569;p34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0" name="Google Shape;1570;p34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1" name="Google Shape;1571;p34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2" name="Google Shape;1572;p34"/>
          <p:cNvSpPr/>
          <p:nvPr/>
        </p:nvSpPr>
        <p:spPr>
          <a:xfrm>
            <a:off x="1566458" y="188326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3" name="Google Shape;1573;p34"/>
          <p:cNvSpPr/>
          <p:nvPr/>
        </p:nvSpPr>
        <p:spPr>
          <a:xfrm>
            <a:off x="1303712" y="-40018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4" name="Google Shape;1574;p34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p34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6" name="Google Shape;1576;p34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1577" name="Google Shape;1577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2" name="Google Shape;1582;p34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1583" name="Google Shape;1583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6" name="Google Shape;1586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7" name="Google Shape;1587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8" name="Google Shape;1588;p34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1589" name="Google Shape;1589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0" name="Google Shape;1590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1" name="Google Shape;1591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2" name="Google Shape;1592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3" name="Google Shape;1593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4" name="Google Shape;1594;p34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1595" name="Google Shape;1595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6" name="Google Shape;1596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7" name="Google Shape;1597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8" name="Google Shape;1598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0" name="Google Shape;1600;p34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1601" name="Google Shape;1601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5" name="Google Shape;1605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6" name="Google Shape;1606;p34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1607" name="Google Shape;1607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0" name="Google Shape;1610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2" name="Google Shape;1612;p34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1613" name="Google Shape;1613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8" name="Google Shape;1618;p34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1619" name="Google Shape;1619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4" name="Google Shape;1624;p34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1625" name="Google Shape;1625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0" name="Google Shape;1630;p34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1631" name="Google Shape;1631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6" name="Google Shape;1636;p34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1637" name="Google Shape;1637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2" name="Google Shape;1642;p34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1643" name="Google Shape;1643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7" name="Google Shape;1647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8" name="Google Shape;1648;p34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1649" name="Google Shape;1649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4" name="Google Shape;1654;p34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1655" name="Google Shape;1655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0" name="Google Shape;1660;p34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1661" name="Google Shape;1661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6" name="Google Shape;1666;p34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1667" name="Google Shape;1667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2" name="Google Shape;1672;p34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1673" name="Google Shape;1673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4" name="Google Shape;1674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5" name="Google Shape;1675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8" name="Google Shape;1678;p34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1679" name="Google Shape;1679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4" name="Google Shape;1684;p34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1685" name="Google Shape;1685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0" name="Google Shape;1690;p34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1691" name="Google Shape;1691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6" name="Google Shape;1696;p34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1697" name="Google Shape;1697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2" name="Google Shape;1702;p34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1703" name="Google Shape;1703;p34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8" name="Google Shape;1708;p34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34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34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34"/>
          <p:cNvSpPr/>
          <p:nvPr/>
        </p:nvSpPr>
        <p:spPr>
          <a:xfrm>
            <a:off x="1217597" y="42284"/>
            <a:ext cx="6708807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BDD1F9"/>
                </a:solidFill>
                <a:latin typeface="Calibri"/>
                <a:ea typeface="Calibri"/>
                <a:cs typeface="Calibri"/>
                <a:sym typeface="Calibri"/>
              </a:rPr>
              <a:t>Расширение привилегий дворян</a:t>
            </a:r>
            <a:endParaRPr b="1" sz="3600">
              <a:solidFill>
                <a:srgbClr val="BDD1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2" name="Google Shape;1712;p34"/>
          <p:cNvSpPr txBox="1"/>
          <p:nvPr/>
        </p:nvSpPr>
        <p:spPr>
          <a:xfrm>
            <a:off x="457550" y="857250"/>
            <a:ext cx="8346300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Дворяне были полностью освобождены от податей и повинностей. 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Увеличивалось дворянское землевладение. 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Помещики наделялись государственными и дворцовыми крестьянами, а также незаселенными землями. 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Феодальные повинности — барщина и оброк — возрастали,    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увеличивались налоги. 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 Крестьянам было запрещено жаловаться на своих </a:t>
            </a:r>
            <a:r>
              <a:rPr lang="ru" sz="1100"/>
              <a:t>  </a:t>
            </a: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помещиков. </a:t>
            </a:r>
            <a:endParaRPr sz="1100"/>
          </a:p>
        </p:txBody>
      </p:sp>
      <p:pic>
        <p:nvPicPr>
          <p:cNvPr id="1713" name="Google Shape;17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593" y="3192100"/>
            <a:ext cx="3321406" cy="18472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35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35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35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1" name="Google Shape;1721;p35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35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35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35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35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p35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7" name="Google Shape;1727;p35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8" name="Google Shape;1728;p35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9" name="Google Shape;1729;p35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0" name="Google Shape;1730;p35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1" name="Google Shape;1731;p35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2" name="Google Shape;1732;p35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3" name="Google Shape;1733;p35"/>
          <p:cNvSpPr/>
          <p:nvPr/>
        </p:nvSpPr>
        <p:spPr>
          <a:xfrm>
            <a:off x="1566458" y="188326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4" name="Google Shape;1734;p35"/>
          <p:cNvSpPr/>
          <p:nvPr/>
        </p:nvSpPr>
        <p:spPr>
          <a:xfrm>
            <a:off x="1303712" y="-40018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5" name="Google Shape;1735;p35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p35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37" name="Google Shape;1737;p35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1738" name="Google Shape;1738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3" name="Google Shape;1743;p35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1744" name="Google Shape;1744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9" name="Google Shape;1749;p35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1750" name="Google Shape;1750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5" name="Google Shape;1755;p35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1756" name="Google Shape;1756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1" name="Google Shape;1761;p35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1762" name="Google Shape;1762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7" name="Google Shape;1767;p35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1768" name="Google Shape;1768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3" name="Google Shape;1773;p35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1774" name="Google Shape;1774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9" name="Google Shape;1779;p35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1780" name="Google Shape;1780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5" name="Google Shape;1785;p35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1786" name="Google Shape;1786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1792" name="Google Shape;1792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7" name="Google Shape;1797;p35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1798" name="Google Shape;1798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3" name="Google Shape;1803;p35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1804" name="Google Shape;1804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9" name="Google Shape;1809;p35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1810" name="Google Shape;1810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5" name="Google Shape;1815;p35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1816" name="Google Shape;1816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1" name="Google Shape;1821;p35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1822" name="Google Shape;1822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7" name="Google Shape;1827;p35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1828" name="Google Shape;1828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3" name="Google Shape;1833;p35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1834" name="Google Shape;1834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9" name="Google Shape;1839;p35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1840" name="Google Shape;1840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5" name="Google Shape;1845;p35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1846" name="Google Shape;1846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1" name="Google Shape;1851;p35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1852" name="Google Shape;1852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7" name="Google Shape;1857;p35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1858" name="Google Shape;1858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3" name="Google Shape;1863;p35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1864" name="Google Shape;1864;p3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9" name="Google Shape;1869;p35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0" name="Google Shape;1870;p35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1" name="Google Shape;1871;p35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2" name="Google Shape;1872;p35"/>
          <p:cNvSpPr/>
          <p:nvPr/>
        </p:nvSpPr>
        <p:spPr>
          <a:xfrm>
            <a:off x="1199100" y="82375"/>
            <a:ext cx="67992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 cap="none">
                <a:solidFill>
                  <a:srgbClr val="3A1A62"/>
                </a:solidFill>
                <a:latin typeface="Calibri"/>
                <a:ea typeface="Calibri"/>
                <a:cs typeface="Calibri"/>
                <a:sym typeface="Calibri"/>
              </a:rPr>
              <a:t>ПРОБЛЕМНОЕ ЗАДАНИЕ!</a:t>
            </a:r>
            <a:endParaRPr b="1" sz="4100" cap="none">
              <a:solidFill>
                <a:srgbClr val="3A1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3" name="Google Shape;1873;p35"/>
          <p:cNvSpPr/>
          <p:nvPr/>
        </p:nvSpPr>
        <p:spPr>
          <a:xfrm>
            <a:off x="3821895" y="928522"/>
            <a:ext cx="4687500" cy="3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6D1311"/>
                </a:solidFill>
                <a:latin typeface="Calibri"/>
                <a:ea typeface="Calibri"/>
                <a:cs typeface="Calibri"/>
                <a:sym typeface="Calibri"/>
              </a:rPr>
              <a:t>Выяснить причины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6D1311"/>
                </a:solidFill>
                <a:latin typeface="Calibri"/>
                <a:ea typeface="Calibri"/>
                <a:cs typeface="Calibri"/>
                <a:sym typeface="Calibri"/>
              </a:rPr>
              <a:t>и результаты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6D1311"/>
                </a:solidFill>
                <a:latin typeface="Calibri"/>
                <a:ea typeface="Calibri"/>
                <a:cs typeface="Calibri"/>
                <a:sym typeface="Calibri"/>
              </a:rPr>
              <a:t>восстания под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6D1311"/>
                </a:solidFill>
                <a:latin typeface="Calibri"/>
                <a:ea typeface="Calibri"/>
                <a:cs typeface="Calibri"/>
                <a:sym typeface="Calibri"/>
              </a:rPr>
              <a:t>предводительством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6D1311"/>
                </a:solidFill>
                <a:latin typeface="Calibri"/>
                <a:ea typeface="Calibri"/>
                <a:cs typeface="Calibri"/>
                <a:sym typeface="Calibri"/>
              </a:rPr>
              <a:t>Е.И. Пугачёва.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100">
              <a:solidFill>
                <a:srgbClr val="FC78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Видео в доступной, образно-иллюстративной форме рассказывает о восстании под предводительством Емельяна Пугачева. Описываются основные события восстания, личность Емельяна Пугачева. Отдельно рассказывается о значении восстания. Приводятся различные мнения ученых на восстание Пугачева.&#10;Данное видео будет полезно всем кто интересуется историей." id="1874" name="Google Shape;1874;p35" title="Восстание под предводительством Емельяна Пугачева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750" y="1309200"/>
            <a:ext cx="3402800" cy="25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6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0" name="Google Shape;1880;p36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1" name="Google Shape;1881;p36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2" name="Google Shape;1882;p36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3" name="Google Shape;1883;p36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4" name="Google Shape;1884;p36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5" name="Google Shape;1885;p36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6" name="Google Shape;1886;p36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7" name="Google Shape;1887;p36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8" name="Google Shape;1888;p36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9" name="Google Shape;1889;p36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0" name="Google Shape;1890;p36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1" name="Google Shape;1891;p36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2" name="Google Shape;1892;p36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3" name="Google Shape;1893;p36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4" name="Google Shape;1894;p36"/>
          <p:cNvSpPr/>
          <p:nvPr/>
        </p:nvSpPr>
        <p:spPr>
          <a:xfrm>
            <a:off x="1566458" y="188326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5" name="Google Shape;1895;p36"/>
          <p:cNvSpPr/>
          <p:nvPr/>
        </p:nvSpPr>
        <p:spPr>
          <a:xfrm>
            <a:off x="1303712" y="-40018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6" name="Google Shape;1896;p36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7" name="Google Shape;1897;p36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8" name="Google Shape;1898;p36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1899" name="Google Shape;1899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4" name="Google Shape;1904;p36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1905" name="Google Shape;1905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0" name="Google Shape;1910;p36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1911" name="Google Shape;1911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6" name="Google Shape;1916;p36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1917" name="Google Shape;1917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2" name="Google Shape;1922;p36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1923" name="Google Shape;1923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8" name="Google Shape;1928;p36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1929" name="Google Shape;1929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4" name="Google Shape;1934;p36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1935" name="Google Shape;1935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0" name="Google Shape;1940;p36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1941" name="Google Shape;1941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6" name="Google Shape;1946;p36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1947" name="Google Shape;1947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2" name="Google Shape;1952;p36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1953" name="Google Shape;1953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8" name="Google Shape;1958;p36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1959" name="Google Shape;1959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4" name="Google Shape;1964;p36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1965" name="Google Shape;1965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8" name="Google Shape;1968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9" name="Google Shape;1969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0" name="Google Shape;1970;p36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1971" name="Google Shape;1971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6" name="Google Shape;1976;p36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1977" name="Google Shape;1977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2" name="Google Shape;1982;p36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1983" name="Google Shape;1983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6" name="Google Shape;1986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8" name="Google Shape;1988;p36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1989" name="Google Shape;1989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0" name="Google Shape;1990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2" name="Google Shape;1992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4" name="Google Shape;1994;p36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1995" name="Google Shape;1995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7" name="Google Shape;1997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8" name="Google Shape;1998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0" name="Google Shape;2000;p36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2001" name="Google Shape;2001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3" name="Google Shape;2003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6" name="Google Shape;2006;p36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2007" name="Google Shape;2007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2" name="Google Shape;2012;p36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2013" name="Google Shape;2013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8" name="Google Shape;2018;p36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2019" name="Google Shape;2019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4" name="Google Shape;2024;p36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2025" name="Google Shape;2025;p3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p3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p3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p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p3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0" name="Google Shape;2030;p36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1" name="Google Shape;2031;p36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2" name="Google Shape;2032;p36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3" name="Google Shape;2033;p36"/>
          <p:cNvSpPr/>
          <p:nvPr/>
        </p:nvSpPr>
        <p:spPr>
          <a:xfrm>
            <a:off x="1223356" y="57584"/>
            <a:ext cx="6662209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BDD1F9"/>
                </a:solidFill>
                <a:latin typeface="Calibri"/>
                <a:ea typeface="Calibri"/>
                <a:cs typeface="Calibri"/>
                <a:sym typeface="Calibri"/>
              </a:rPr>
              <a:t>Причины восстания 1773-1775гг.</a:t>
            </a:r>
            <a:endParaRPr b="1" sz="3600">
              <a:solidFill>
                <a:srgbClr val="BDD1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4" name="Google Shape;2034;p36"/>
          <p:cNvSpPr txBox="1"/>
          <p:nvPr/>
        </p:nvSpPr>
        <p:spPr>
          <a:xfrm>
            <a:off x="1330712" y="846013"/>
            <a:ext cx="6370013" cy="20082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Ущемление прав казачества;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Усиление личной зависимости от помещика и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рост феодальных повинностей;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Тяжёлые условия жизни и труда на заводах Урала;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5" name="Google Shape;2035;p36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158" y="2318588"/>
            <a:ext cx="2888079" cy="2016842"/>
          </a:xfrm>
          <a:prstGeom prst="rect">
            <a:avLst/>
          </a:prstGeom>
          <a:noFill/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</p:pic>
      <p:sp>
        <p:nvSpPr>
          <p:cNvPr id="2036" name="Google Shape;2036;p36"/>
          <p:cNvSpPr/>
          <p:nvPr/>
        </p:nvSpPr>
        <p:spPr>
          <a:xfrm>
            <a:off x="3929050" y="2436113"/>
            <a:ext cx="45084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6D1311"/>
                </a:solidFill>
                <a:latin typeface="Calibri"/>
                <a:ea typeface="Calibri"/>
                <a:cs typeface="Calibri"/>
                <a:sym typeface="Calibri"/>
              </a:rPr>
              <a:t>Результаты восстания</a:t>
            </a:r>
            <a:endParaRPr b="1" sz="2700">
              <a:solidFill>
                <a:srgbClr val="6D13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7" name="Google Shape;2037;p36"/>
          <p:cNvSpPr txBox="1"/>
          <p:nvPr/>
        </p:nvSpPr>
        <p:spPr>
          <a:xfrm>
            <a:off x="3313125" y="3072725"/>
            <a:ext cx="54993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Восстание подавлено; </a:t>
            </a:r>
            <a:endParaRPr sz="1100"/>
          </a:p>
          <a:p>
            <a:pPr indent="-37465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Проведение губернской реформы 1775г.;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  Укрепление абсолютизма;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2" name="Google Shape;204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675" y="1325"/>
            <a:ext cx="8401574" cy="514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7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900igr.net/datai/istorija/Pugachjov-Emeljan/0007-006-Krestjanskaja-vojna-1773-1775.jpg" id="2048" name="Google Shape;204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450" y="423725"/>
            <a:ext cx="8314799" cy="46727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49" name="Google Shape;2049;p38"/>
          <p:cNvSpPr/>
          <p:nvPr/>
        </p:nvSpPr>
        <p:spPr>
          <a:xfrm>
            <a:off x="5544108" y="2679762"/>
            <a:ext cx="540060" cy="594066"/>
          </a:xfrm>
          <a:prstGeom prst="star4">
            <a:avLst>
              <a:gd fmla="val 12500" name="adj"/>
            </a:avLst>
          </a:prstGeom>
          <a:solidFill>
            <a:srgbClr val="953734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0" name="Google Shape;2050;p38"/>
          <p:cNvSpPr/>
          <p:nvPr/>
        </p:nvSpPr>
        <p:spPr>
          <a:xfrm>
            <a:off x="1120689" y="1"/>
            <a:ext cx="6880312" cy="438581"/>
          </a:xfrm>
          <a:prstGeom prst="rect">
            <a:avLst/>
          </a:prstGeom>
          <a:solidFill>
            <a:srgbClr val="FFFFBD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Первый этап войны: </a:t>
            </a:r>
            <a:r>
              <a:rPr b="1" i="1" lang="ru" sz="2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сентябрь 1773 – март 1774   </a:t>
            </a:r>
            <a:endParaRPr sz="1100"/>
          </a:p>
        </p:txBody>
      </p:sp>
      <p:sp>
        <p:nvSpPr>
          <p:cNvPr id="2051" name="Google Shape;2051;p38"/>
          <p:cNvSpPr/>
          <p:nvPr/>
        </p:nvSpPr>
        <p:spPr>
          <a:xfrm>
            <a:off x="1223628" y="3867894"/>
            <a:ext cx="6746199" cy="118943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953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Первый поход армии Пугачёва начался </a:t>
            </a:r>
            <a:r>
              <a:rPr b="1" lang="ru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 сентября 1773 года.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Пугачев </a:t>
            </a:r>
            <a:r>
              <a:rPr b="1" lang="ru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осадил Оренбург. </a:t>
            </a:r>
            <a:r>
              <a:rPr b="1" lang="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Осада длилась полгода и была неудачной для восставших.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 марта 1774 года </a:t>
            </a:r>
            <a:r>
              <a:rPr b="1" lang="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 Татищевой крепостью войско Пугачёва разбито царскими войсками.                                                                                              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5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900igr.net/datai/istorija/Pugachjov-Emeljan/0007-006-Krestjanskaja-vojna-1773-1775.jpg" id="2056" name="Google Shape;205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775" y="432800"/>
            <a:ext cx="8086026" cy="47107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57" name="Google Shape;2057;p39"/>
          <p:cNvSpPr/>
          <p:nvPr/>
        </p:nvSpPr>
        <p:spPr>
          <a:xfrm>
            <a:off x="4085946" y="889916"/>
            <a:ext cx="540060" cy="594066"/>
          </a:xfrm>
          <a:prstGeom prst="star4">
            <a:avLst>
              <a:gd fmla="val 12500" name="adj"/>
            </a:avLst>
          </a:prstGeom>
          <a:solidFill>
            <a:srgbClr val="953734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8" name="Google Shape;2058;p39"/>
          <p:cNvSpPr/>
          <p:nvPr/>
        </p:nvSpPr>
        <p:spPr>
          <a:xfrm>
            <a:off x="1143000" y="-5771"/>
            <a:ext cx="6858000" cy="438581"/>
          </a:xfrm>
          <a:prstGeom prst="rect">
            <a:avLst/>
          </a:prstGeom>
          <a:solidFill>
            <a:srgbClr val="FFFFBD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Второй этап войны: </a:t>
            </a:r>
            <a:r>
              <a:rPr b="1" i="1" lang="ru" sz="2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апреля по июль 1774 года</a:t>
            </a:r>
            <a:endParaRPr b="1" i="1" sz="21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9" name="Google Shape;2059;p39"/>
          <p:cNvSpPr/>
          <p:nvPr/>
        </p:nvSpPr>
        <p:spPr>
          <a:xfrm>
            <a:off x="1210317" y="3837320"/>
            <a:ext cx="6723366" cy="124213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953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Пугачёв снял осаду с Оренбурга и отошёл на восток (на территории Башкирии и Южного Урала).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Вскоре численность повстанцев составляла уже 20 тысяч человек.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Пугачёв повёл своё войско на Казань.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июле 1774 он сумел взять окраины города.</a:t>
            </a:r>
            <a:endParaRPr sz="1100"/>
          </a:p>
        </p:txBody>
      </p:sp>
      <p:sp>
        <p:nvSpPr>
          <p:cNvPr id="2060" name="Google Shape;2060;p39"/>
          <p:cNvSpPr/>
          <p:nvPr/>
        </p:nvSpPr>
        <p:spPr>
          <a:xfrm>
            <a:off x="4301970" y="3884596"/>
            <a:ext cx="3523701" cy="114758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953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Здесь же армию Пугачёва пополнили уральские работные люди, которые привезли с собой пушки.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61" name="Google Shape;206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2928" y="3858107"/>
            <a:ext cx="2811030" cy="1174076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953734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6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900igr.net/datai/istorija/Pugachjov-Emeljan/0007-006-Krestjanskaja-vojna-1773-1775.jpg" id="2067" name="Google Shape;206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000" y="414775"/>
            <a:ext cx="8354251" cy="47152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68" name="Google Shape;2068;p40"/>
          <p:cNvSpPr/>
          <p:nvPr/>
        </p:nvSpPr>
        <p:spPr>
          <a:xfrm>
            <a:off x="2249742" y="3489852"/>
            <a:ext cx="540060" cy="594066"/>
          </a:xfrm>
          <a:prstGeom prst="star4">
            <a:avLst>
              <a:gd fmla="val 12500" name="adj"/>
            </a:avLst>
          </a:prstGeom>
          <a:solidFill>
            <a:srgbClr val="953734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9" name="Google Shape;2069;p40"/>
          <p:cNvSpPr/>
          <p:nvPr/>
        </p:nvSpPr>
        <p:spPr>
          <a:xfrm>
            <a:off x="1143000" y="-23795"/>
            <a:ext cx="6858000" cy="438581"/>
          </a:xfrm>
          <a:prstGeom prst="rect">
            <a:avLst/>
          </a:prstGeom>
          <a:solidFill>
            <a:srgbClr val="FFFFBD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Третий этап войны: </a:t>
            </a:r>
            <a:r>
              <a:rPr b="1" i="1" lang="ru" sz="2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июль 1774 – январь 1775 гг.</a:t>
            </a:r>
            <a:endParaRPr sz="1100"/>
          </a:p>
        </p:txBody>
      </p:sp>
      <p:sp>
        <p:nvSpPr>
          <p:cNvPr id="2070" name="Google Shape;2070;p40"/>
          <p:cNvSpPr/>
          <p:nvPr/>
        </p:nvSpPr>
        <p:spPr>
          <a:xfrm>
            <a:off x="5971935" y="1669449"/>
            <a:ext cx="2808300" cy="3403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953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31 июля 1774 года Пугачёв издаёт Манифест, </a:t>
            </a:r>
            <a:r>
              <a:rPr b="1"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котором освобождает крестьян их от крепостной зависимости и налогов.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Пугачёв подошёл к Царицыну, но овладеть им не смог и был разгромлен. Он переправился на левый берег Волги с небольшим отрядом. 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сентября 1774 г. </a:t>
            </a:r>
            <a:r>
              <a:rPr b="1"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яицкие казаки выдали Пугачёва властям. 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января  1775 г. </a:t>
            </a:r>
            <a:r>
              <a:rPr b="1"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Емельяна Пугачева казнили в Москве на Болотной площади. </a:t>
            </a:r>
            <a:endParaRPr sz="1100"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5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1"/>
          <p:cNvSpPr txBox="1"/>
          <p:nvPr>
            <p:ph idx="4294967295" type="title"/>
          </p:nvPr>
        </p:nvSpPr>
        <p:spPr>
          <a:xfrm>
            <a:off x="1143000" y="86917"/>
            <a:ext cx="3509963" cy="5357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i="1" lang="ru" sz="2400">
                <a:latin typeface="Times New Roman"/>
                <a:ea typeface="Times New Roman"/>
                <a:cs typeface="Times New Roman"/>
                <a:sym typeface="Times New Roman"/>
              </a:rPr>
              <a:t>Расправа с восставшими </a:t>
            </a:r>
            <a:endParaRPr/>
          </a:p>
        </p:txBody>
      </p:sp>
      <p:pic>
        <p:nvPicPr>
          <p:cNvPr id="2077" name="Google Shape;207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619" y="551697"/>
            <a:ext cx="3452469" cy="25895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78" name="Google Shape;2078;p41"/>
          <p:cNvSpPr/>
          <p:nvPr/>
        </p:nvSpPr>
        <p:spPr>
          <a:xfrm>
            <a:off x="4719188" y="596987"/>
            <a:ext cx="2970330" cy="156617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953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Суд приговорил Е.И.Пугачева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четвертованию.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 по приказу императрицы во время казни палач «промахнулся»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отрубил Пугачёву сначала голову. Вместе с ним казнили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пятерых его сподвижников.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9" name="Google Shape;207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5977" y="2409732"/>
            <a:ext cx="3545855" cy="25839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80" name="Google Shape;2080;p41"/>
          <p:cNvSpPr/>
          <p:nvPr/>
        </p:nvSpPr>
        <p:spPr>
          <a:xfrm>
            <a:off x="756801" y="3474075"/>
            <a:ext cx="3510000" cy="1296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953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Волге в течение нескольких недель плыли плоты с виселицами.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 суда и следствия были казнены тысячи участников выступления.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42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6" name="Google Shape;2086;p42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7" name="Google Shape;2087;p42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8" name="Google Shape;2088;p42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9" name="Google Shape;2089;p42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0" name="Google Shape;2090;p42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p42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2" name="Google Shape;2092;p42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Google Shape;2093;p42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p42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5" name="Google Shape;2095;p42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6" name="Google Shape;2096;p42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7" name="Google Shape;2097;p42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8" name="Google Shape;2098;p42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9" name="Google Shape;2099;p42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0" name="Google Shape;2100;p42"/>
          <p:cNvSpPr/>
          <p:nvPr/>
        </p:nvSpPr>
        <p:spPr>
          <a:xfrm>
            <a:off x="1566458" y="188326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1" name="Google Shape;2101;p42"/>
          <p:cNvSpPr/>
          <p:nvPr/>
        </p:nvSpPr>
        <p:spPr>
          <a:xfrm>
            <a:off x="1303712" y="-40018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2" name="Google Shape;2102;p42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3" name="Google Shape;2103;p42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04" name="Google Shape;2104;p42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2105" name="Google Shape;2105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7" name="Google Shape;2107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8" name="Google Shape;2108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109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0" name="Google Shape;2110;p42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2111" name="Google Shape;2111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2" name="Google Shape;2112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3" name="Google Shape;2113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4" name="Google Shape;2114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6" name="Google Shape;2116;p42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2117" name="Google Shape;2117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0" name="Google Shape;2120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1" name="Google Shape;2121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2" name="Google Shape;2122;p42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2123" name="Google Shape;2123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4" name="Google Shape;2124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125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2127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8" name="Google Shape;2128;p42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2129" name="Google Shape;2129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2130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4" name="Google Shape;2134;p42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2135" name="Google Shape;2135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0" name="Google Shape;2140;p42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2141" name="Google Shape;2141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6" name="Google Shape;2146;p42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2147" name="Google Shape;2147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2" name="Google Shape;2152;p42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2153" name="Google Shape;2153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8" name="Google Shape;2158;p42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2159" name="Google Shape;2159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4" name="Google Shape;2164;p42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2165" name="Google Shape;2165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0" name="Google Shape;2170;p42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2171" name="Google Shape;2171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6" name="Google Shape;2176;p42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2177" name="Google Shape;2177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2" name="Google Shape;2182;p42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2183" name="Google Shape;2183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8" name="Google Shape;2188;p42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2189" name="Google Shape;2189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4" name="Google Shape;2194;p42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2195" name="Google Shape;2195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0" name="Google Shape;2200;p42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2201" name="Google Shape;2201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6" name="Google Shape;2206;p42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2207" name="Google Shape;2207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2" name="Google Shape;2212;p42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2213" name="Google Shape;2213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8" name="Google Shape;2218;p42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2219" name="Google Shape;2219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4" name="Google Shape;2224;p42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2225" name="Google Shape;2225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0" name="Google Shape;2230;p42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2231" name="Google Shape;2231;p4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2232;p4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2233;p4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2234;p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4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6" name="Google Shape;2236;p42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7" name="Google Shape;2237;p42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8" name="Google Shape;2238;p42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9" name="Google Shape;2239;p42"/>
          <p:cNvSpPr/>
          <p:nvPr/>
        </p:nvSpPr>
        <p:spPr>
          <a:xfrm>
            <a:off x="1571600" y="1525"/>
            <a:ext cx="65004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BDD1F9"/>
                </a:solidFill>
                <a:latin typeface="Calibri"/>
                <a:ea typeface="Calibri"/>
                <a:cs typeface="Calibri"/>
                <a:sym typeface="Calibri"/>
              </a:rPr>
              <a:t>Задачи внешней политики</a:t>
            </a:r>
            <a:endParaRPr b="1" sz="4100">
              <a:solidFill>
                <a:srgbClr val="BDD1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0" name="Google Shape;2240;p42"/>
          <p:cNvSpPr txBox="1"/>
          <p:nvPr/>
        </p:nvSpPr>
        <p:spPr>
          <a:xfrm>
            <a:off x="741550" y="824875"/>
            <a:ext cx="77154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Получить выход к Чёрному морю;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Утверждение господства на восточных землях Речи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Посполитой;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1" name="Google Shape;2241;p42"/>
          <p:cNvSpPr/>
          <p:nvPr/>
        </p:nvSpPr>
        <p:spPr>
          <a:xfrm>
            <a:off x="3575602" y="1466705"/>
            <a:ext cx="1912639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Результаты:</a:t>
            </a:r>
            <a:endParaRPr b="1" sz="27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2" name="Google Shape;2242;p42"/>
          <p:cNvSpPr txBox="1"/>
          <p:nvPr/>
        </p:nvSpPr>
        <p:spPr>
          <a:xfrm>
            <a:off x="433875" y="1994575"/>
            <a:ext cx="82203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 </a:t>
            </a:r>
            <a:r>
              <a:rPr b="1" lang="ru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1768-1774гг и 1787-1791 гг.-</a:t>
            </a:r>
            <a:r>
              <a:rPr lang="ru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русско-турецкие войны;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Присоединены земли: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" sz="2100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Северного Причерноморья и Кубань;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1783г</a:t>
            </a:r>
            <a:r>
              <a:rPr b="1" lang="ru" sz="2100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.- ликвидация Крымского ханства и присоединение Крыма к России;</a:t>
            </a:r>
            <a:endParaRPr sz="1100"/>
          </a:p>
          <a:p>
            <a:pPr indent="-374650" lvl="0" marL="3810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AutoNum type="arabicPeriod" startAt="2"/>
            </a:pPr>
            <a:r>
              <a:rPr b="1" lang="ru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1772, 1793, 1795гг.-</a:t>
            </a:r>
            <a:r>
              <a:rPr lang="ru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к России отошли Правобережная Украина, белорусские земли, Волынь, Литва и Курляндия (историческая область Латвии</a:t>
            </a:r>
            <a:r>
              <a:rPr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6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43"/>
          <p:cNvSpPr/>
          <p:nvPr/>
        </p:nvSpPr>
        <p:spPr>
          <a:xfrm>
            <a:off x="1303712" y="1573216"/>
            <a:ext cx="6681053" cy="2363967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Период правления Екатерины II был действительно «золотым веком» для русского дворянства. 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Однако его привилегии во многом расширялись за счет усиления крестьянской зависимости от помещиков. 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Народное восстание Емельяна Пугачева явилось серьезным испытанием для самодержавной царской власти. 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Во внешней политике Екатерина II была прямой </a:t>
            </a:r>
            <a:r>
              <a:rPr b="1"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</a:t>
            </a:r>
            <a:r>
              <a:rPr b="1"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оследовательницей Петра Великого. 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Она успешно продолжила его дело и завершила</a:t>
            </a:r>
            <a:endParaRPr sz="11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превращение Российской империи в великую мировую державу.</a:t>
            </a:r>
            <a:endParaRPr sz="1100"/>
          </a:p>
        </p:txBody>
      </p:sp>
      <p:sp>
        <p:nvSpPr>
          <p:cNvPr id="2248" name="Google Shape;2248;p43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9" name="Google Shape;2249;p43"/>
          <p:cNvSpPr/>
          <p:nvPr/>
        </p:nvSpPr>
        <p:spPr>
          <a:xfrm>
            <a:off x="1566458" y="188326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0" name="Google Shape;2250;p43"/>
          <p:cNvSpPr/>
          <p:nvPr/>
        </p:nvSpPr>
        <p:spPr>
          <a:xfrm>
            <a:off x="1303712" y="-40018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1" name="Google Shape;2251;p43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2" name="Google Shape;2252;p43"/>
          <p:cNvSpPr/>
          <p:nvPr/>
        </p:nvSpPr>
        <p:spPr>
          <a:xfrm>
            <a:off x="1156500" y="-1114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53" name="Google Shape;2253;p43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2254" name="Google Shape;2254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5" name="Google Shape;2255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6" name="Google Shape;2256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7" name="Google Shape;2257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2258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9" name="Google Shape;2259;p43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2260" name="Google Shape;2260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2261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5" name="Google Shape;2265;p43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2266" name="Google Shape;2266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1" name="Google Shape;2271;p43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2272" name="Google Shape;2272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7" name="Google Shape;2277;p43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2278" name="Google Shape;2278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3" name="Google Shape;2283;p43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2284" name="Google Shape;2284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9" name="Google Shape;2289;p43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2290" name="Google Shape;2290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5" name="Google Shape;2295;p43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2296" name="Google Shape;2296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9" name="Google Shape;2299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1" name="Google Shape;2301;p43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2302" name="Google Shape;2302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3" name="Google Shape;2303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4" name="Google Shape;2304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305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7" name="Google Shape;2307;p43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2308" name="Google Shape;2308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3" name="Google Shape;2313;p43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2314" name="Google Shape;2314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9" name="Google Shape;2319;p43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2320" name="Google Shape;2320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2322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2323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5" name="Google Shape;2325;p43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2326" name="Google Shape;2326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2328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1" name="Google Shape;2331;p43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2332" name="Google Shape;2332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7" name="Google Shape;2337;p43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2338" name="Google Shape;2338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3" name="Google Shape;2343;p43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2344" name="Google Shape;2344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9" name="Google Shape;2349;p43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2350" name="Google Shape;2350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5" name="Google Shape;2355;p43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2356" name="Google Shape;2356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1" name="Google Shape;2361;p43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2362" name="Google Shape;2362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7" name="Google Shape;2367;p43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2368" name="Google Shape;2368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3" name="Google Shape;2373;p43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2374" name="Google Shape;2374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5" name="Google Shape;2375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6" name="Google Shape;2376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8" name="Google Shape;2378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9" name="Google Shape;2379;p43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2380" name="Google Shape;2380;p4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1" name="Google Shape;2381;p4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2" name="Google Shape;2382;p4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3" name="Google Shape;2383;p4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4" name="Google Shape;2384;p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5" name="Google Shape;2385;p43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6" name="Google Shape;2386;p43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7" name="Google Shape;2387;p43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8" name="Google Shape;2388;p43"/>
          <p:cNvSpPr/>
          <p:nvPr/>
        </p:nvSpPr>
        <p:spPr>
          <a:xfrm>
            <a:off x="2295845" y="-9522"/>
            <a:ext cx="4617732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Основные выводы:</a:t>
            </a:r>
            <a:endParaRPr b="1" sz="41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6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6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6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6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6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6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6"/>
          <p:cNvSpPr/>
          <p:nvPr/>
        </p:nvSpPr>
        <p:spPr>
          <a:xfrm>
            <a:off x="1128713" y="-163603"/>
            <a:ext cx="1809354" cy="4021237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6"/>
          <p:cNvSpPr/>
          <p:nvPr/>
        </p:nvSpPr>
        <p:spPr>
          <a:xfrm>
            <a:off x="1128713" y="-107174"/>
            <a:ext cx="1627558" cy="4083081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6"/>
          <p:cNvSpPr/>
          <p:nvPr/>
        </p:nvSpPr>
        <p:spPr>
          <a:xfrm>
            <a:off x="1128713" y="-173403"/>
            <a:ext cx="1734715" cy="4257321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1128713" y="-201167"/>
            <a:ext cx="1841873" cy="4380273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1128713" y="-225545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6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6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6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6"/>
          <p:cNvSpPr/>
          <p:nvPr/>
        </p:nvSpPr>
        <p:spPr>
          <a:xfrm>
            <a:off x="1143000" y="4179105"/>
            <a:ext cx="6858000" cy="482206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6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6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0" name="Google Shape;290;p26"/>
          <p:cNvGrpSpPr/>
          <p:nvPr/>
        </p:nvGrpSpPr>
        <p:grpSpPr>
          <a:xfrm>
            <a:off x="1196555" y="4286262"/>
            <a:ext cx="134157" cy="241314"/>
            <a:chOff x="642910" y="5500702"/>
            <a:chExt cx="178876" cy="321752"/>
          </a:xfrm>
        </p:grpSpPr>
        <p:sp>
          <p:nvSpPr>
            <p:cNvPr id="291" name="Google Shape;291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26"/>
          <p:cNvGrpSpPr/>
          <p:nvPr/>
        </p:nvGrpSpPr>
        <p:grpSpPr>
          <a:xfrm>
            <a:off x="1357290" y="4286262"/>
            <a:ext cx="134157" cy="241314"/>
            <a:chOff x="642910" y="5500702"/>
            <a:chExt cx="178876" cy="321752"/>
          </a:xfrm>
        </p:grpSpPr>
        <p:sp>
          <p:nvSpPr>
            <p:cNvPr id="297" name="Google Shape;297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26"/>
          <p:cNvGrpSpPr/>
          <p:nvPr/>
        </p:nvGrpSpPr>
        <p:grpSpPr>
          <a:xfrm>
            <a:off x="1518026" y="4286262"/>
            <a:ext cx="134157" cy="241314"/>
            <a:chOff x="642910" y="5500702"/>
            <a:chExt cx="178876" cy="321752"/>
          </a:xfrm>
        </p:grpSpPr>
        <p:sp>
          <p:nvSpPr>
            <p:cNvPr id="303" name="Google Shape;303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26"/>
          <p:cNvGrpSpPr/>
          <p:nvPr/>
        </p:nvGrpSpPr>
        <p:grpSpPr>
          <a:xfrm>
            <a:off x="1678761" y="4286262"/>
            <a:ext cx="134157" cy="241314"/>
            <a:chOff x="642910" y="5500702"/>
            <a:chExt cx="178876" cy="321752"/>
          </a:xfrm>
        </p:grpSpPr>
        <p:sp>
          <p:nvSpPr>
            <p:cNvPr id="309" name="Google Shape;309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26"/>
          <p:cNvGrpSpPr/>
          <p:nvPr/>
        </p:nvGrpSpPr>
        <p:grpSpPr>
          <a:xfrm>
            <a:off x="1839496" y="4286262"/>
            <a:ext cx="134157" cy="241314"/>
            <a:chOff x="642910" y="5500702"/>
            <a:chExt cx="178876" cy="321752"/>
          </a:xfrm>
        </p:grpSpPr>
        <p:sp>
          <p:nvSpPr>
            <p:cNvPr id="315" name="Google Shape;315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6"/>
          <p:cNvGrpSpPr/>
          <p:nvPr/>
        </p:nvGrpSpPr>
        <p:grpSpPr>
          <a:xfrm>
            <a:off x="2000232" y="4286262"/>
            <a:ext cx="134157" cy="241314"/>
            <a:chOff x="642910" y="5500702"/>
            <a:chExt cx="178876" cy="321752"/>
          </a:xfrm>
        </p:grpSpPr>
        <p:sp>
          <p:nvSpPr>
            <p:cNvPr id="321" name="Google Shape;321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26"/>
          <p:cNvGrpSpPr/>
          <p:nvPr/>
        </p:nvGrpSpPr>
        <p:grpSpPr>
          <a:xfrm>
            <a:off x="2160968" y="4286262"/>
            <a:ext cx="134157" cy="241314"/>
            <a:chOff x="642910" y="5500702"/>
            <a:chExt cx="178876" cy="321752"/>
          </a:xfrm>
        </p:grpSpPr>
        <p:sp>
          <p:nvSpPr>
            <p:cNvPr id="327" name="Google Shape;327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6"/>
          <p:cNvGrpSpPr/>
          <p:nvPr/>
        </p:nvGrpSpPr>
        <p:grpSpPr>
          <a:xfrm>
            <a:off x="2321703" y="4286262"/>
            <a:ext cx="134157" cy="241314"/>
            <a:chOff x="642910" y="5500702"/>
            <a:chExt cx="178876" cy="321752"/>
          </a:xfrm>
        </p:grpSpPr>
        <p:sp>
          <p:nvSpPr>
            <p:cNvPr id="333" name="Google Shape;333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6"/>
          <p:cNvGrpSpPr/>
          <p:nvPr/>
        </p:nvGrpSpPr>
        <p:grpSpPr>
          <a:xfrm>
            <a:off x="2482439" y="4286262"/>
            <a:ext cx="134157" cy="241314"/>
            <a:chOff x="642910" y="5500702"/>
            <a:chExt cx="178876" cy="321752"/>
          </a:xfrm>
        </p:grpSpPr>
        <p:sp>
          <p:nvSpPr>
            <p:cNvPr id="339" name="Google Shape;339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6"/>
          <p:cNvGrpSpPr/>
          <p:nvPr/>
        </p:nvGrpSpPr>
        <p:grpSpPr>
          <a:xfrm>
            <a:off x="2643174" y="4286262"/>
            <a:ext cx="134157" cy="241314"/>
            <a:chOff x="642910" y="5500702"/>
            <a:chExt cx="178876" cy="321752"/>
          </a:xfrm>
        </p:grpSpPr>
        <p:sp>
          <p:nvSpPr>
            <p:cNvPr id="345" name="Google Shape;345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26"/>
          <p:cNvGrpSpPr/>
          <p:nvPr/>
        </p:nvGrpSpPr>
        <p:grpSpPr>
          <a:xfrm>
            <a:off x="2803909" y="4286262"/>
            <a:ext cx="134157" cy="241314"/>
            <a:chOff x="642910" y="5500702"/>
            <a:chExt cx="178876" cy="321752"/>
          </a:xfrm>
        </p:grpSpPr>
        <p:sp>
          <p:nvSpPr>
            <p:cNvPr id="351" name="Google Shape;351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26"/>
          <p:cNvGrpSpPr/>
          <p:nvPr/>
        </p:nvGrpSpPr>
        <p:grpSpPr>
          <a:xfrm>
            <a:off x="2964645" y="4286262"/>
            <a:ext cx="134157" cy="241314"/>
            <a:chOff x="642910" y="5500702"/>
            <a:chExt cx="178876" cy="321752"/>
          </a:xfrm>
        </p:grpSpPr>
        <p:sp>
          <p:nvSpPr>
            <p:cNvPr id="357" name="Google Shape;357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26"/>
          <p:cNvGrpSpPr/>
          <p:nvPr/>
        </p:nvGrpSpPr>
        <p:grpSpPr>
          <a:xfrm>
            <a:off x="3125381" y="4286262"/>
            <a:ext cx="134157" cy="241314"/>
            <a:chOff x="642910" y="5500702"/>
            <a:chExt cx="178876" cy="321752"/>
          </a:xfrm>
        </p:grpSpPr>
        <p:sp>
          <p:nvSpPr>
            <p:cNvPr id="363" name="Google Shape;363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26"/>
          <p:cNvGrpSpPr/>
          <p:nvPr/>
        </p:nvGrpSpPr>
        <p:grpSpPr>
          <a:xfrm>
            <a:off x="3286116" y="4286262"/>
            <a:ext cx="134157" cy="241314"/>
            <a:chOff x="642910" y="5500702"/>
            <a:chExt cx="178876" cy="321752"/>
          </a:xfrm>
        </p:grpSpPr>
        <p:sp>
          <p:nvSpPr>
            <p:cNvPr id="369" name="Google Shape;369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26"/>
          <p:cNvGrpSpPr/>
          <p:nvPr/>
        </p:nvGrpSpPr>
        <p:grpSpPr>
          <a:xfrm>
            <a:off x="3446852" y="4286262"/>
            <a:ext cx="134157" cy="241314"/>
            <a:chOff x="642910" y="5500702"/>
            <a:chExt cx="178876" cy="321752"/>
          </a:xfrm>
        </p:grpSpPr>
        <p:sp>
          <p:nvSpPr>
            <p:cNvPr id="375" name="Google Shape;375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26"/>
          <p:cNvGrpSpPr/>
          <p:nvPr/>
        </p:nvGrpSpPr>
        <p:grpSpPr>
          <a:xfrm>
            <a:off x="3607587" y="4286262"/>
            <a:ext cx="134157" cy="241314"/>
            <a:chOff x="642910" y="5500702"/>
            <a:chExt cx="178876" cy="321752"/>
          </a:xfrm>
        </p:grpSpPr>
        <p:sp>
          <p:nvSpPr>
            <p:cNvPr id="381" name="Google Shape;381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26"/>
          <p:cNvGrpSpPr/>
          <p:nvPr/>
        </p:nvGrpSpPr>
        <p:grpSpPr>
          <a:xfrm>
            <a:off x="3768322" y="4286262"/>
            <a:ext cx="134157" cy="241314"/>
            <a:chOff x="642910" y="5500702"/>
            <a:chExt cx="178876" cy="321752"/>
          </a:xfrm>
        </p:grpSpPr>
        <p:sp>
          <p:nvSpPr>
            <p:cNvPr id="387" name="Google Shape;387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26"/>
          <p:cNvGrpSpPr/>
          <p:nvPr/>
        </p:nvGrpSpPr>
        <p:grpSpPr>
          <a:xfrm>
            <a:off x="3929058" y="4286262"/>
            <a:ext cx="134157" cy="241314"/>
            <a:chOff x="642910" y="5500702"/>
            <a:chExt cx="178876" cy="321752"/>
          </a:xfrm>
        </p:grpSpPr>
        <p:sp>
          <p:nvSpPr>
            <p:cNvPr id="393" name="Google Shape;393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26"/>
          <p:cNvGrpSpPr/>
          <p:nvPr/>
        </p:nvGrpSpPr>
        <p:grpSpPr>
          <a:xfrm>
            <a:off x="4089794" y="4286262"/>
            <a:ext cx="134157" cy="241314"/>
            <a:chOff x="642910" y="5500702"/>
            <a:chExt cx="178876" cy="321752"/>
          </a:xfrm>
        </p:grpSpPr>
        <p:sp>
          <p:nvSpPr>
            <p:cNvPr id="399" name="Google Shape;399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26"/>
          <p:cNvGrpSpPr/>
          <p:nvPr/>
        </p:nvGrpSpPr>
        <p:grpSpPr>
          <a:xfrm>
            <a:off x="4250529" y="4286262"/>
            <a:ext cx="134157" cy="241314"/>
            <a:chOff x="642910" y="5500702"/>
            <a:chExt cx="178876" cy="321752"/>
          </a:xfrm>
        </p:grpSpPr>
        <p:sp>
          <p:nvSpPr>
            <p:cNvPr id="405" name="Google Shape;405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26"/>
          <p:cNvGrpSpPr/>
          <p:nvPr/>
        </p:nvGrpSpPr>
        <p:grpSpPr>
          <a:xfrm>
            <a:off x="4411265" y="4286262"/>
            <a:ext cx="134157" cy="241314"/>
            <a:chOff x="642910" y="5500702"/>
            <a:chExt cx="178876" cy="321752"/>
          </a:xfrm>
        </p:grpSpPr>
        <p:sp>
          <p:nvSpPr>
            <p:cNvPr id="411" name="Google Shape;411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26"/>
          <p:cNvGrpSpPr/>
          <p:nvPr/>
        </p:nvGrpSpPr>
        <p:grpSpPr>
          <a:xfrm>
            <a:off x="4572000" y="4286262"/>
            <a:ext cx="134157" cy="241314"/>
            <a:chOff x="642910" y="5500702"/>
            <a:chExt cx="178876" cy="321752"/>
          </a:xfrm>
        </p:grpSpPr>
        <p:sp>
          <p:nvSpPr>
            <p:cNvPr id="417" name="Google Shape;417;p26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26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6"/>
          <p:cNvSpPr/>
          <p:nvPr>
            <p:ph type="ctrTitle"/>
          </p:nvPr>
        </p:nvSpPr>
        <p:spPr>
          <a:xfrm>
            <a:off x="1303712" y="7126"/>
            <a:ext cx="6427642" cy="4164817"/>
          </a:xfrm>
          <a:prstGeom prst="round2SameRect">
            <a:avLst>
              <a:gd fmla="val 20908" name="adj1"/>
              <a:gd fmla="val 50000" name="adj2"/>
            </a:avLst>
          </a:prstGeom>
          <a:noFill/>
          <a:ln cap="flat" cmpd="sng" w="19050">
            <a:solidFill>
              <a:schemeClr val="dk1">
                <a:alpha val="52941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b="1" lang="ru" sz="3600">
                <a:solidFill>
                  <a:srgbClr val="BDD1F9"/>
                </a:solidFill>
              </a:rPr>
              <a:t>Домашнее задание:</a:t>
            </a:r>
            <a:br>
              <a:rPr b="1" lang="ru" sz="3600">
                <a:solidFill>
                  <a:srgbClr val="BDD1F9"/>
                </a:solidFill>
              </a:rPr>
            </a:br>
            <a:br>
              <a:rPr b="1" lang="ru" sz="3600">
                <a:solidFill>
                  <a:srgbClr val="BDD1F9"/>
                </a:solidFill>
              </a:rPr>
            </a:br>
            <a:r>
              <a:rPr b="1" lang="ru" sz="3600">
                <a:solidFill>
                  <a:srgbClr val="632423"/>
                </a:solidFill>
              </a:rPr>
              <a:t>§ 25,</a:t>
            </a:r>
            <a:br>
              <a:rPr b="1" lang="ru" sz="3600">
                <a:solidFill>
                  <a:srgbClr val="632423"/>
                </a:solidFill>
              </a:rPr>
            </a:br>
            <a:r>
              <a:rPr b="1" lang="ru" sz="3000">
                <a:solidFill>
                  <a:schemeClr val="lt1"/>
                </a:solidFill>
              </a:rPr>
              <a:t>подготовить презентации</a:t>
            </a:r>
            <a:br>
              <a:rPr b="1" lang="ru" sz="3000">
                <a:solidFill>
                  <a:schemeClr val="lt1"/>
                </a:solidFill>
              </a:rPr>
            </a:br>
            <a:r>
              <a:rPr b="1" lang="ru" sz="3000">
                <a:solidFill>
                  <a:schemeClr val="lt1"/>
                </a:solidFill>
              </a:rPr>
              <a:t>к уроку</a:t>
            </a:r>
            <a:br>
              <a:rPr b="1" lang="ru" sz="3000">
                <a:solidFill>
                  <a:schemeClr val="lt1"/>
                </a:solidFill>
              </a:rPr>
            </a:br>
            <a:r>
              <a:rPr b="1" lang="ru" sz="3000">
                <a:solidFill>
                  <a:schemeClr val="lt1"/>
                </a:solidFill>
              </a:rPr>
              <a:t>«Русская культура XVI-XVIIIвв.</a:t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7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7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7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7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7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7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7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7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7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7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7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7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7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7"/>
          <p:cNvSpPr/>
          <p:nvPr/>
        </p:nvSpPr>
        <p:spPr>
          <a:xfrm>
            <a:off x="1088738" y="-31917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7"/>
          <p:cNvSpPr/>
          <p:nvPr/>
        </p:nvSpPr>
        <p:spPr>
          <a:xfrm>
            <a:off x="1190615" y="-219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7"/>
          <p:cNvSpPr/>
          <p:nvPr/>
        </p:nvSpPr>
        <p:spPr>
          <a:xfrm>
            <a:off x="1125099" y="-25988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7"/>
          <p:cNvSpPr/>
          <p:nvPr/>
        </p:nvSpPr>
        <p:spPr>
          <a:xfrm>
            <a:off x="1124240" y="52999"/>
            <a:ext cx="1934766" cy="4394561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7"/>
          <p:cNvSpPr/>
          <p:nvPr/>
        </p:nvSpPr>
        <p:spPr>
          <a:xfrm>
            <a:off x="1370790" y="5299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7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7" name="Google Shape;447;p27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448" name="Google Shape;448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27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454" name="Google Shape;454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9" name="Google Shape;459;p27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460" name="Google Shape;460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65;p27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466" name="Google Shape;466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7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472" name="Google Shape;472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27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478" name="Google Shape;478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27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484" name="Google Shape;484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9" name="Google Shape;489;p27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490" name="Google Shape;490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5" name="Google Shape;495;p27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496" name="Google Shape;496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27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502" name="Google Shape;502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27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508" name="Google Shape;508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3" name="Google Shape;513;p27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514" name="Google Shape;514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9" name="Google Shape;519;p27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520" name="Google Shape;520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27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526" name="Google Shape;526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27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532" name="Google Shape;532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7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538" name="Google Shape;538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7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544" name="Google Shape;544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27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550" name="Google Shape;550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27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556" name="Google Shape;556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27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562" name="Google Shape;562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7" name="Google Shape;567;p27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568" name="Google Shape;568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27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574" name="Google Shape;574;p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9" name="Google Shape;579;p27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7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7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7"/>
          <p:cNvSpPr/>
          <p:nvPr/>
        </p:nvSpPr>
        <p:spPr>
          <a:xfrm>
            <a:off x="2138020" y="-5843"/>
            <a:ext cx="4975113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solidFill>
                  <a:srgbClr val="BDD1F9"/>
                </a:solidFill>
                <a:latin typeface="Calibri"/>
                <a:ea typeface="Calibri"/>
                <a:cs typeface="Calibri"/>
                <a:sym typeface="Calibri"/>
              </a:rPr>
              <a:t>Давайте повторим.</a:t>
            </a:r>
            <a:endParaRPr b="1" sz="4500">
              <a:solidFill>
                <a:srgbClr val="BDD1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7"/>
          <p:cNvSpPr txBox="1"/>
          <p:nvPr/>
        </p:nvSpPr>
        <p:spPr>
          <a:xfrm>
            <a:off x="547075" y="1380950"/>
            <a:ext cx="81570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Какой период истории российского  государства принято именовать «смутным временем»?</a:t>
            </a:r>
            <a:endParaRPr sz="1100"/>
          </a:p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Перечислить предпосылки реформ Петра I.</a:t>
            </a:r>
            <a:endParaRPr sz="1100"/>
          </a:p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Каковы цели проведения реформ?</a:t>
            </a:r>
            <a:endParaRPr sz="1100"/>
          </a:p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Каково основное содержание реформ?</a:t>
            </a:r>
            <a:endParaRPr sz="1100"/>
          </a:p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Назвать причины и результаты Северной войны.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  Каковы итоги эпохи Петра Великого?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8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28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8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28"/>
          <p:cNvSpPr/>
          <p:nvPr/>
        </p:nvSpPr>
        <p:spPr>
          <a:xfrm>
            <a:off x="1183707" y="80486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28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28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8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8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8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28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28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28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28"/>
          <p:cNvSpPr/>
          <p:nvPr/>
        </p:nvSpPr>
        <p:spPr>
          <a:xfrm>
            <a:off x="1411284" y="189071"/>
            <a:ext cx="2180067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8"/>
          <p:cNvSpPr/>
          <p:nvPr/>
        </p:nvSpPr>
        <p:spPr>
          <a:xfrm>
            <a:off x="1566458" y="188326"/>
            <a:ext cx="1971314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1349340" y="-49042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28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28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7" name="Google Shape;607;p28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608" name="Google Shape;608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3" name="Google Shape;613;p28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614" name="Google Shape;614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8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620" name="Google Shape;620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5" name="Google Shape;625;p28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626" name="Google Shape;626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28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632" name="Google Shape;632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7" name="Google Shape;637;p28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638" name="Google Shape;638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3" name="Google Shape;643;p28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644" name="Google Shape;644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9" name="Google Shape;649;p28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650" name="Google Shape;650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5" name="Google Shape;655;p28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656" name="Google Shape;656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1" name="Google Shape;661;p28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662" name="Google Shape;662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28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668" name="Google Shape;668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674" name="Google Shape;674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680" name="Google Shape;680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5" name="Google Shape;685;p28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686" name="Google Shape;686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28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692" name="Google Shape;692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7" name="Google Shape;697;p28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698" name="Google Shape;698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3" name="Google Shape;703;p28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704" name="Google Shape;704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9" name="Google Shape;709;p28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710" name="Google Shape;710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716" name="Google Shape;716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1" name="Google Shape;721;p28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722" name="Google Shape;722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7" name="Google Shape;727;p28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728" name="Google Shape;728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3" name="Google Shape;733;p28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734" name="Google Shape;734;p28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9" name="Google Shape;739;p28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28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28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28"/>
          <p:cNvSpPr/>
          <p:nvPr/>
        </p:nvSpPr>
        <p:spPr>
          <a:xfrm>
            <a:off x="574616" y="1760451"/>
            <a:ext cx="35688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ПРАВЛЕНИЕ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ЕКАТЕРИНЫ II</a:t>
            </a:r>
            <a:endParaRPr b="1" sz="4500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3" name="Google Shape;74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3284" y="926059"/>
            <a:ext cx="2907005" cy="3615257"/>
          </a:xfrm>
          <a:prstGeom prst="rect">
            <a:avLst/>
          </a:prstGeom>
          <a:noFill/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9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29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9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29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29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29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29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9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9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29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9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9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9"/>
          <p:cNvSpPr/>
          <p:nvPr/>
        </p:nvSpPr>
        <p:spPr>
          <a:xfrm>
            <a:off x="1566458" y="188326"/>
            <a:ext cx="6245909" cy="519173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9"/>
          <p:cNvSpPr/>
          <p:nvPr/>
        </p:nvSpPr>
        <p:spPr>
          <a:xfrm>
            <a:off x="662650" y="889750"/>
            <a:ext cx="7113490" cy="988457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Крепостное право в России утвердилось  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окончательно на основании Соборного Уложения Алексея Михайловича 1649г.</a:t>
            </a:r>
            <a:endParaRPr sz="1100"/>
          </a:p>
        </p:txBody>
      </p:sp>
      <p:sp>
        <p:nvSpPr>
          <p:cNvPr id="765" name="Google Shape;765;p29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9"/>
          <p:cNvSpPr/>
          <p:nvPr/>
        </p:nvSpPr>
        <p:spPr>
          <a:xfrm>
            <a:off x="1164618" y="-5299"/>
            <a:ext cx="6836382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7" name="Google Shape;767;p29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768" name="Google Shape;768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73;p29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774" name="Google Shape;774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9" name="Google Shape;779;p29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780" name="Google Shape;780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29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786" name="Google Shape;786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1" name="Google Shape;791;p29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792" name="Google Shape;792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7" name="Google Shape;797;p29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798" name="Google Shape;798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3" name="Google Shape;803;p29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804" name="Google Shape;804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29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810" name="Google Shape;810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p29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816" name="Google Shape;816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29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822" name="Google Shape;822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7" name="Google Shape;827;p29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828" name="Google Shape;828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834" name="Google Shape;834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9" name="Google Shape;839;p29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840" name="Google Shape;840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5" name="Google Shape;845;p29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846" name="Google Shape;846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1" name="Google Shape;851;p29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852" name="Google Shape;852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7" name="Google Shape;857;p29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858" name="Google Shape;858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3" name="Google Shape;863;p29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864" name="Google Shape;864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9" name="Google Shape;869;p29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870" name="Google Shape;870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5" name="Google Shape;875;p29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876" name="Google Shape;876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1" name="Google Shape;881;p29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882" name="Google Shape;882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7" name="Google Shape;887;p29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888" name="Google Shape;888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3" name="Google Shape;893;p29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894" name="Google Shape;894;p2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9" name="Google Shape;899;p29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29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29"/>
          <p:cNvSpPr/>
          <p:nvPr/>
        </p:nvSpPr>
        <p:spPr>
          <a:xfrm>
            <a:off x="2375275" y="42275"/>
            <a:ext cx="42276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Вспомните!</a:t>
            </a:r>
            <a:endParaRPr b="1" sz="41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29"/>
          <p:cNvSpPr txBox="1"/>
          <p:nvPr/>
        </p:nvSpPr>
        <p:spPr>
          <a:xfrm>
            <a:off x="635975" y="859653"/>
            <a:ext cx="79518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Каким документом XVII века было окончательно оформлено крепостное право в России?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2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Назовите итоги внешней политики Петра I.</a:t>
            </a:r>
            <a:endParaRPr sz="1100"/>
          </a:p>
          <a:p>
            <a:pPr indent="-2286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 Какие идеи отстаивали европейские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просветители XVIII века?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29"/>
          <p:cNvSpPr/>
          <p:nvPr/>
        </p:nvSpPr>
        <p:spPr>
          <a:xfrm>
            <a:off x="583775" y="1871750"/>
            <a:ext cx="72354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Россия получила выход к Балтийскому морю. </a:t>
            </a:r>
            <a:endParaRPr sz="1100"/>
          </a:p>
        </p:txBody>
      </p:sp>
      <p:sp>
        <p:nvSpPr>
          <p:cNvPr id="904" name="Google Shape;904;p29"/>
          <p:cNvSpPr/>
          <p:nvPr/>
        </p:nvSpPr>
        <p:spPr>
          <a:xfrm>
            <a:off x="710000" y="2588150"/>
            <a:ext cx="69837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Идеи естественного права, а Вольтер отстаивал идею Просвещенного абсолютизма, правления монарха, готового к переменам и союзу с философами. 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0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30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30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30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30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30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30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30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30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30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30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30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30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30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30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30"/>
          <p:cNvSpPr/>
          <p:nvPr/>
        </p:nvSpPr>
        <p:spPr>
          <a:xfrm>
            <a:off x="1566458" y="188326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30"/>
          <p:cNvSpPr/>
          <p:nvPr/>
        </p:nvSpPr>
        <p:spPr>
          <a:xfrm>
            <a:off x="1303712" y="-40018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30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30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8" name="Google Shape;928;p30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929" name="Google Shape;929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4" name="Google Shape;934;p30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935" name="Google Shape;935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0" name="Google Shape;940;p30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941" name="Google Shape;941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6" name="Google Shape;946;p30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947" name="Google Shape;947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2" name="Google Shape;952;p30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953" name="Google Shape;953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8" name="Google Shape;958;p30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959" name="Google Shape;959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4" name="Google Shape;964;p30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965" name="Google Shape;965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0" name="Google Shape;970;p30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971" name="Google Shape;971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6" name="Google Shape;976;p30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977" name="Google Shape;977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2" name="Google Shape;982;p30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983" name="Google Shape;983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8" name="Google Shape;988;p30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989" name="Google Shape;989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4" name="Google Shape;994;p30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995" name="Google Shape;995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0" name="Google Shape;1000;p30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1001" name="Google Shape;1001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6" name="Google Shape;1006;p30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1007" name="Google Shape;1007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2" name="Google Shape;1012;p30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1013" name="Google Shape;1013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8" name="Google Shape;1018;p30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1019" name="Google Shape;1019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4" name="Google Shape;1024;p30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1025" name="Google Shape;1025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0" name="Google Shape;1030;p30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1031" name="Google Shape;1031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6" name="Google Shape;1036;p30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1037" name="Google Shape;1037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2" name="Google Shape;1042;p30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1043" name="Google Shape;1043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8" name="Google Shape;1048;p30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1049" name="Google Shape;1049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4" name="Google Shape;1054;p30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1055" name="Google Shape;1055;p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0" name="Google Shape;1060;p30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30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30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30"/>
          <p:cNvSpPr/>
          <p:nvPr/>
        </p:nvSpPr>
        <p:spPr>
          <a:xfrm>
            <a:off x="1126900" y="65975"/>
            <a:ext cx="68580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 cap="none">
                <a:solidFill>
                  <a:srgbClr val="3A1A62"/>
                </a:solidFill>
                <a:latin typeface="Calibri"/>
                <a:ea typeface="Calibri"/>
                <a:cs typeface="Calibri"/>
                <a:sym typeface="Calibri"/>
              </a:rPr>
              <a:t>ПРОБЛЕМНОЕ ЗАДАНИЕ!</a:t>
            </a:r>
            <a:endParaRPr b="1" sz="4100" cap="none">
              <a:solidFill>
                <a:srgbClr val="3A1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30"/>
          <p:cNvSpPr/>
          <p:nvPr/>
        </p:nvSpPr>
        <p:spPr>
          <a:xfrm>
            <a:off x="1717544" y="861990"/>
            <a:ext cx="57090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220011"/>
                </a:solidFill>
                <a:latin typeface="Calibri"/>
                <a:ea typeface="Calibri"/>
                <a:cs typeface="Calibri"/>
                <a:sym typeface="Calibri"/>
              </a:rPr>
              <a:t>Каковы причины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220011"/>
                </a:solidFill>
                <a:latin typeface="Calibri"/>
                <a:ea typeface="Calibri"/>
                <a:cs typeface="Calibri"/>
                <a:sym typeface="Calibri"/>
              </a:rPr>
              <a:t>дворцовых переворотов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220011"/>
                </a:solidFill>
                <a:latin typeface="Calibri"/>
                <a:ea typeface="Calibri"/>
                <a:cs typeface="Calibri"/>
                <a:sym typeface="Calibri"/>
              </a:rPr>
              <a:t>1725-1762гг.?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220011"/>
                </a:solidFill>
                <a:latin typeface="Calibri"/>
                <a:ea typeface="Calibri"/>
                <a:cs typeface="Calibri"/>
                <a:sym typeface="Calibri"/>
              </a:rPr>
              <a:t>Стр.171</a:t>
            </a:r>
            <a:endParaRPr b="1" sz="4100">
              <a:solidFill>
                <a:srgbClr val="2200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5" name="Google Shape;106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681" y="620105"/>
            <a:ext cx="1212600" cy="151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6" name="Google Shape;106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700" y="2139300"/>
            <a:ext cx="1310100" cy="172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7" name="Google Shape;106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5750" y="2823075"/>
            <a:ext cx="1416600" cy="180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8" name="Google Shape;1068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26549" y="2099875"/>
            <a:ext cx="1310100" cy="1634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9" name="Google Shape;1069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675" y="620100"/>
            <a:ext cx="1285800" cy="14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0" name="Google Shape;1070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47723" y="2930613"/>
            <a:ext cx="1509300" cy="1746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1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31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31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31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31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31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31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31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31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4" name="Google Shape;1084;p31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p31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31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31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31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31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31"/>
          <p:cNvSpPr/>
          <p:nvPr/>
        </p:nvSpPr>
        <p:spPr>
          <a:xfrm>
            <a:off x="1566458" y="188326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31"/>
          <p:cNvSpPr/>
          <p:nvPr/>
        </p:nvSpPr>
        <p:spPr>
          <a:xfrm>
            <a:off x="1303712" y="-40018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31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31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4" name="Google Shape;1094;p31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1095" name="Google Shape;1095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0" name="Google Shape;1100;p31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1101" name="Google Shape;1101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6" name="Google Shape;1106;p31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1107" name="Google Shape;1107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2" name="Google Shape;1112;p31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1113" name="Google Shape;1113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8" name="Google Shape;1118;p31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1119" name="Google Shape;1119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1125" name="Google Shape;1125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1131" name="Google Shape;1131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6" name="Google Shape;1136;p31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1137" name="Google Shape;1137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2" name="Google Shape;1142;p31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1143" name="Google Shape;1143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8" name="Google Shape;1148;p31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1149" name="Google Shape;1149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4" name="Google Shape;1154;p31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1155" name="Google Shape;1155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0" name="Google Shape;1160;p31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1161" name="Google Shape;1161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6" name="Google Shape;1166;p31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1167" name="Google Shape;1167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2" name="Google Shape;1172;p31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1173" name="Google Shape;1173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8" name="Google Shape;1178;p31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1179" name="Google Shape;1179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4" name="Google Shape;1184;p31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1185" name="Google Shape;1185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0" name="Google Shape;1190;p31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1191" name="Google Shape;1191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6" name="Google Shape;1196;p31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1197" name="Google Shape;1197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2" name="Google Shape;1202;p31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1203" name="Google Shape;1203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8" name="Google Shape;1208;p31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1209" name="Google Shape;1209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4" name="Google Shape;1214;p31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1215" name="Google Shape;1215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31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1221" name="Google Shape;1221;p3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6" name="Google Shape;1226;p31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p31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8" name="Google Shape;1228;p31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31"/>
          <p:cNvSpPr/>
          <p:nvPr/>
        </p:nvSpPr>
        <p:spPr>
          <a:xfrm>
            <a:off x="1953575" y="-2925"/>
            <a:ext cx="60591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Причины переворотов</a:t>
            </a:r>
            <a:endParaRPr b="1" sz="4100"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0" name="Google Shape;1230;p31"/>
          <p:cNvSpPr/>
          <p:nvPr/>
        </p:nvSpPr>
        <p:spPr>
          <a:xfrm>
            <a:off x="3313125" y="1756938"/>
            <a:ext cx="5751000" cy="18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Отсутствие завещания о преемнике;</a:t>
            </a:r>
            <a:endParaRPr sz="1100"/>
          </a:p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Борьба за власть среди высшей знати;</a:t>
            </a:r>
            <a:endParaRPr sz="1100"/>
          </a:p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Ограничение дворянских привилегий;</a:t>
            </a:r>
            <a:endParaRPr sz="1100"/>
          </a:p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Высокая роль гвардии при дворе;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1" name="Google Shape;123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71" y="910300"/>
            <a:ext cx="2740310" cy="2165729"/>
          </a:xfrm>
          <a:prstGeom prst="rect">
            <a:avLst/>
          </a:prstGeom>
          <a:noFill/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</p:pic>
      <p:pic>
        <p:nvPicPr>
          <p:cNvPr id="1232" name="Google Shape;123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417" y="3129076"/>
            <a:ext cx="2408509" cy="1763627"/>
          </a:xfrm>
          <a:prstGeom prst="rect">
            <a:avLst/>
          </a:prstGeom>
          <a:noFill/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32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Google Shape;1238;p32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Google Shape;1239;p32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0" name="Google Shape;1240;p32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32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Google Shape;1242;p32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32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32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32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32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32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p32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p32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32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1" name="Google Shape;1251;p32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p32"/>
          <p:cNvSpPr/>
          <p:nvPr/>
        </p:nvSpPr>
        <p:spPr>
          <a:xfrm>
            <a:off x="1566458" y="188326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32"/>
          <p:cNvSpPr/>
          <p:nvPr/>
        </p:nvSpPr>
        <p:spPr>
          <a:xfrm>
            <a:off x="1303712" y="-40018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p32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32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6" name="Google Shape;1256;p32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1257" name="Google Shape;1257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2" name="Google Shape;1262;p32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1263" name="Google Shape;1263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8" name="Google Shape;1268;p32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1269" name="Google Shape;1269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4" name="Google Shape;1274;p32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1275" name="Google Shape;1275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0" name="Google Shape;1280;p32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1281" name="Google Shape;1281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6" name="Google Shape;1286;p32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1287" name="Google Shape;1287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2" name="Google Shape;1292;p32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1293" name="Google Shape;1293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8" name="Google Shape;1298;p32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1299" name="Google Shape;1299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4" name="Google Shape;1304;p32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1305" name="Google Shape;1305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0" name="Google Shape;1310;p32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1311" name="Google Shape;1311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6" name="Google Shape;1316;p32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1317" name="Google Shape;1317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2" name="Google Shape;1322;p32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1323" name="Google Shape;1323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8" name="Google Shape;1328;p32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1329" name="Google Shape;1329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4" name="Google Shape;1334;p32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1335" name="Google Shape;1335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0" name="Google Shape;1340;p32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1341" name="Google Shape;1341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6" name="Google Shape;1346;p32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1347" name="Google Shape;1347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2" name="Google Shape;1352;p32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1353" name="Google Shape;1353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8" name="Google Shape;1358;p32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1359" name="Google Shape;1359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4" name="Google Shape;1364;p32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1365" name="Google Shape;1365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0" name="Google Shape;1370;p32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1371" name="Google Shape;1371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6" name="Google Shape;1376;p32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1377" name="Google Shape;1377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2" name="Google Shape;1382;p32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1383" name="Google Shape;1383;p32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8" name="Google Shape;1388;p32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32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0" name="Google Shape;1390;p32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1" name="Google Shape;139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882" y="99997"/>
            <a:ext cx="3600450" cy="4762500"/>
          </a:xfrm>
          <a:prstGeom prst="rect">
            <a:avLst/>
          </a:prstGeom>
          <a:noFill/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</p:pic>
      <p:sp>
        <p:nvSpPr>
          <p:cNvPr id="1392" name="Google Shape;1392;p32"/>
          <p:cNvSpPr/>
          <p:nvPr/>
        </p:nvSpPr>
        <p:spPr>
          <a:xfrm>
            <a:off x="3821900" y="1022600"/>
            <a:ext cx="5238000" cy="27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22 сентября 1762г.-</a:t>
            </a:r>
            <a:endParaRPr b="1" sz="4100"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b="1" lang="ru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коронация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Москве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ЕкатериныII</a:t>
            </a:r>
            <a:endParaRPr b="1"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3"/>
          <p:cNvSpPr/>
          <p:nvPr/>
        </p:nvSpPr>
        <p:spPr>
          <a:xfrm>
            <a:off x="1143001" y="1285866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33"/>
          <p:cNvSpPr/>
          <p:nvPr/>
        </p:nvSpPr>
        <p:spPr>
          <a:xfrm>
            <a:off x="1143001" y="1178709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33"/>
          <p:cNvSpPr/>
          <p:nvPr/>
        </p:nvSpPr>
        <p:spPr>
          <a:xfrm>
            <a:off x="1143001" y="1393023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33"/>
          <p:cNvSpPr/>
          <p:nvPr/>
        </p:nvSpPr>
        <p:spPr>
          <a:xfrm>
            <a:off x="1143001" y="750081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33"/>
          <p:cNvSpPr/>
          <p:nvPr/>
        </p:nvSpPr>
        <p:spPr>
          <a:xfrm>
            <a:off x="1143001" y="857238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33"/>
          <p:cNvSpPr/>
          <p:nvPr/>
        </p:nvSpPr>
        <p:spPr>
          <a:xfrm>
            <a:off x="1143001" y="964395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33"/>
          <p:cNvSpPr/>
          <p:nvPr/>
        </p:nvSpPr>
        <p:spPr>
          <a:xfrm>
            <a:off x="1143001" y="1071552"/>
            <a:ext cx="6937744" cy="1928826"/>
          </a:xfrm>
          <a:custGeom>
            <a:rect b="b" l="l" r="r" t="t"/>
            <a:pathLst>
              <a:path extrusionOk="0" h="841745" w="925032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ctr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33"/>
          <p:cNvSpPr/>
          <p:nvPr/>
        </p:nvSpPr>
        <p:spPr>
          <a:xfrm>
            <a:off x="3929058" y="-18"/>
            <a:ext cx="4083627" cy="4263533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33"/>
          <p:cNvSpPr/>
          <p:nvPr/>
        </p:nvSpPr>
        <p:spPr>
          <a:xfrm>
            <a:off x="3929058" y="-18"/>
            <a:ext cx="4083627" cy="473727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33"/>
          <p:cNvSpPr/>
          <p:nvPr/>
        </p:nvSpPr>
        <p:spPr>
          <a:xfrm>
            <a:off x="3901137" y="0"/>
            <a:ext cx="4083627" cy="5143518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33"/>
          <p:cNvSpPr/>
          <p:nvPr/>
        </p:nvSpPr>
        <p:spPr>
          <a:xfrm>
            <a:off x="3917397" y="7126"/>
            <a:ext cx="4083627" cy="3451394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33"/>
          <p:cNvSpPr/>
          <p:nvPr/>
        </p:nvSpPr>
        <p:spPr>
          <a:xfrm>
            <a:off x="3929058" y="-18"/>
            <a:ext cx="4083627" cy="3857652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33"/>
          <p:cNvSpPr/>
          <p:nvPr/>
        </p:nvSpPr>
        <p:spPr>
          <a:xfrm>
            <a:off x="3929058" y="-18"/>
            <a:ext cx="4083627" cy="3053975"/>
          </a:xfrm>
          <a:custGeom>
            <a:rect b="b" l="l" r="r" t="t"/>
            <a:pathLst>
              <a:path extrusionOk="0" h="6816436" w="54448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noFill/>
          <a:ln cap="flat" cmpd="sng" w="28575">
            <a:solidFill>
              <a:schemeClr val="lt1">
                <a:alpha val="33725"/>
              </a:schemeClr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103000" rotWithShape="0" algn="ctr" dist="203200" sy="1030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33"/>
          <p:cNvSpPr/>
          <p:nvPr/>
        </p:nvSpPr>
        <p:spPr>
          <a:xfrm>
            <a:off x="1164036" y="263468"/>
            <a:ext cx="1934766" cy="407196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33"/>
          <p:cNvSpPr/>
          <p:nvPr/>
        </p:nvSpPr>
        <p:spPr>
          <a:xfrm>
            <a:off x="1411284" y="189071"/>
            <a:ext cx="1934766" cy="4225558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33"/>
          <p:cNvSpPr/>
          <p:nvPr/>
        </p:nvSpPr>
        <p:spPr>
          <a:xfrm>
            <a:off x="1566458" y="188326"/>
            <a:ext cx="1934766" cy="4338220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33"/>
          <p:cNvSpPr/>
          <p:nvPr/>
        </p:nvSpPr>
        <p:spPr>
          <a:xfrm>
            <a:off x="1303712" y="-40018"/>
            <a:ext cx="1654897" cy="4303532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33"/>
          <p:cNvSpPr/>
          <p:nvPr/>
        </p:nvSpPr>
        <p:spPr>
          <a:xfrm>
            <a:off x="1277133" y="-40018"/>
            <a:ext cx="1934766" cy="4454646"/>
          </a:xfrm>
          <a:custGeom>
            <a:rect b="b" l="l" r="r" t="t"/>
            <a:pathLst>
              <a:path extrusionOk="0" h="5648325" w="2579688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noFill/>
          <a:ln cap="flat" cmpd="sng" w="952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algn="ctr" dir="12180000" dist="50800">
              <a:schemeClr val="lt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p33"/>
          <p:cNvSpPr/>
          <p:nvPr/>
        </p:nvSpPr>
        <p:spPr>
          <a:xfrm>
            <a:off x="1143000" y="0"/>
            <a:ext cx="6858000" cy="85723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6" name="Google Shape;1416;p33"/>
          <p:cNvGrpSpPr/>
          <p:nvPr/>
        </p:nvGrpSpPr>
        <p:grpSpPr>
          <a:xfrm>
            <a:off x="1250133" y="267875"/>
            <a:ext cx="134157" cy="241314"/>
            <a:chOff x="642910" y="5500702"/>
            <a:chExt cx="178876" cy="321752"/>
          </a:xfrm>
        </p:grpSpPr>
        <p:sp>
          <p:nvSpPr>
            <p:cNvPr id="1417" name="Google Shape;1417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2" name="Google Shape;1422;p33"/>
          <p:cNvGrpSpPr/>
          <p:nvPr/>
        </p:nvGrpSpPr>
        <p:grpSpPr>
          <a:xfrm>
            <a:off x="1410869" y="267875"/>
            <a:ext cx="134157" cy="241314"/>
            <a:chOff x="642910" y="5500702"/>
            <a:chExt cx="178876" cy="321752"/>
          </a:xfrm>
        </p:grpSpPr>
        <p:sp>
          <p:nvSpPr>
            <p:cNvPr id="1423" name="Google Shape;1423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8" name="Google Shape;1428;p33"/>
          <p:cNvGrpSpPr/>
          <p:nvPr/>
        </p:nvGrpSpPr>
        <p:grpSpPr>
          <a:xfrm>
            <a:off x="1571604" y="267875"/>
            <a:ext cx="134157" cy="241314"/>
            <a:chOff x="642910" y="5500702"/>
            <a:chExt cx="178876" cy="321752"/>
          </a:xfrm>
        </p:grpSpPr>
        <p:sp>
          <p:nvSpPr>
            <p:cNvPr id="1429" name="Google Shape;1429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1433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4" name="Google Shape;1434;p33"/>
          <p:cNvGrpSpPr/>
          <p:nvPr/>
        </p:nvGrpSpPr>
        <p:grpSpPr>
          <a:xfrm>
            <a:off x="1732339" y="267875"/>
            <a:ext cx="134157" cy="241314"/>
            <a:chOff x="642910" y="5500702"/>
            <a:chExt cx="178876" cy="321752"/>
          </a:xfrm>
        </p:grpSpPr>
        <p:sp>
          <p:nvSpPr>
            <p:cNvPr id="1435" name="Google Shape;1435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0" name="Google Shape;1440;p33"/>
          <p:cNvGrpSpPr/>
          <p:nvPr/>
        </p:nvGrpSpPr>
        <p:grpSpPr>
          <a:xfrm>
            <a:off x="1893075" y="267875"/>
            <a:ext cx="134157" cy="241314"/>
            <a:chOff x="642910" y="5500702"/>
            <a:chExt cx="178876" cy="321752"/>
          </a:xfrm>
        </p:grpSpPr>
        <p:sp>
          <p:nvSpPr>
            <p:cNvPr id="1441" name="Google Shape;1441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6" name="Google Shape;1446;p33"/>
          <p:cNvGrpSpPr/>
          <p:nvPr/>
        </p:nvGrpSpPr>
        <p:grpSpPr>
          <a:xfrm>
            <a:off x="2053810" y="267875"/>
            <a:ext cx="134157" cy="241314"/>
            <a:chOff x="642910" y="5500702"/>
            <a:chExt cx="178876" cy="321752"/>
          </a:xfrm>
        </p:grpSpPr>
        <p:sp>
          <p:nvSpPr>
            <p:cNvPr id="1447" name="Google Shape;1447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1451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2" name="Google Shape;1452;p33"/>
          <p:cNvGrpSpPr/>
          <p:nvPr/>
        </p:nvGrpSpPr>
        <p:grpSpPr>
          <a:xfrm>
            <a:off x="2214546" y="267875"/>
            <a:ext cx="134157" cy="241314"/>
            <a:chOff x="642910" y="5500702"/>
            <a:chExt cx="178876" cy="321752"/>
          </a:xfrm>
        </p:grpSpPr>
        <p:sp>
          <p:nvSpPr>
            <p:cNvPr id="1453" name="Google Shape;1453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8" name="Google Shape;1458;p33"/>
          <p:cNvGrpSpPr/>
          <p:nvPr/>
        </p:nvGrpSpPr>
        <p:grpSpPr>
          <a:xfrm>
            <a:off x="2375282" y="267875"/>
            <a:ext cx="134157" cy="241314"/>
            <a:chOff x="642910" y="5500702"/>
            <a:chExt cx="178876" cy="321752"/>
          </a:xfrm>
        </p:grpSpPr>
        <p:sp>
          <p:nvSpPr>
            <p:cNvPr id="1459" name="Google Shape;1459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462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463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4" name="Google Shape;1464;p33"/>
          <p:cNvGrpSpPr/>
          <p:nvPr/>
        </p:nvGrpSpPr>
        <p:grpSpPr>
          <a:xfrm>
            <a:off x="2536017" y="267875"/>
            <a:ext cx="134157" cy="241314"/>
            <a:chOff x="642910" y="5500702"/>
            <a:chExt cx="178876" cy="321752"/>
          </a:xfrm>
        </p:grpSpPr>
        <p:sp>
          <p:nvSpPr>
            <p:cNvPr id="1465" name="Google Shape;1465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0" name="Google Shape;1470;p33"/>
          <p:cNvGrpSpPr/>
          <p:nvPr/>
        </p:nvGrpSpPr>
        <p:grpSpPr>
          <a:xfrm>
            <a:off x="2696752" y="267875"/>
            <a:ext cx="134157" cy="241314"/>
            <a:chOff x="642910" y="5500702"/>
            <a:chExt cx="178876" cy="321752"/>
          </a:xfrm>
        </p:grpSpPr>
        <p:sp>
          <p:nvSpPr>
            <p:cNvPr id="1471" name="Google Shape;1471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6" name="Google Shape;1476;p33"/>
          <p:cNvGrpSpPr/>
          <p:nvPr/>
        </p:nvGrpSpPr>
        <p:grpSpPr>
          <a:xfrm>
            <a:off x="2857488" y="267875"/>
            <a:ext cx="134157" cy="241314"/>
            <a:chOff x="642910" y="5500702"/>
            <a:chExt cx="178876" cy="321752"/>
          </a:xfrm>
        </p:grpSpPr>
        <p:sp>
          <p:nvSpPr>
            <p:cNvPr id="1477" name="Google Shape;1477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33"/>
          <p:cNvGrpSpPr/>
          <p:nvPr/>
        </p:nvGrpSpPr>
        <p:grpSpPr>
          <a:xfrm>
            <a:off x="3018223" y="267875"/>
            <a:ext cx="134157" cy="241314"/>
            <a:chOff x="642910" y="5500702"/>
            <a:chExt cx="178876" cy="321752"/>
          </a:xfrm>
        </p:grpSpPr>
        <p:sp>
          <p:nvSpPr>
            <p:cNvPr id="1483" name="Google Shape;1483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8" name="Google Shape;1488;p33"/>
          <p:cNvGrpSpPr/>
          <p:nvPr/>
        </p:nvGrpSpPr>
        <p:grpSpPr>
          <a:xfrm>
            <a:off x="3178959" y="267875"/>
            <a:ext cx="134157" cy="241314"/>
            <a:chOff x="642910" y="5500702"/>
            <a:chExt cx="178876" cy="321752"/>
          </a:xfrm>
        </p:grpSpPr>
        <p:sp>
          <p:nvSpPr>
            <p:cNvPr id="1489" name="Google Shape;1489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4" name="Google Shape;1494;p33"/>
          <p:cNvGrpSpPr/>
          <p:nvPr/>
        </p:nvGrpSpPr>
        <p:grpSpPr>
          <a:xfrm>
            <a:off x="3339695" y="267875"/>
            <a:ext cx="134157" cy="241314"/>
            <a:chOff x="642910" y="5500702"/>
            <a:chExt cx="178876" cy="321752"/>
          </a:xfrm>
        </p:grpSpPr>
        <p:sp>
          <p:nvSpPr>
            <p:cNvPr id="1495" name="Google Shape;1495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0" name="Google Shape;1500;p33"/>
          <p:cNvGrpSpPr/>
          <p:nvPr/>
        </p:nvGrpSpPr>
        <p:grpSpPr>
          <a:xfrm>
            <a:off x="3500430" y="267875"/>
            <a:ext cx="134157" cy="241314"/>
            <a:chOff x="642910" y="5500702"/>
            <a:chExt cx="178876" cy="321752"/>
          </a:xfrm>
        </p:grpSpPr>
        <p:sp>
          <p:nvSpPr>
            <p:cNvPr id="1501" name="Google Shape;1501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>
            <a:off x="3661166" y="267875"/>
            <a:ext cx="134157" cy="241314"/>
            <a:chOff x="642910" y="5500702"/>
            <a:chExt cx="178876" cy="321752"/>
          </a:xfrm>
        </p:grpSpPr>
        <p:sp>
          <p:nvSpPr>
            <p:cNvPr id="1507" name="Google Shape;1507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2" name="Google Shape;1512;p33"/>
          <p:cNvGrpSpPr/>
          <p:nvPr/>
        </p:nvGrpSpPr>
        <p:grpSpPr>
          <a:xfrm>
            <a:off x="3821901" y="267875"/>
            <a:ext cx="134157" cy="241314"/>
            <a:chOff x="642910" y="5500702"/>
            <a:chExt cx="178876" cy="321752"/>
          </a:xfrm>
        </p:grpSpPr>
        <p:sp>
          <p:nvSpPr>
            <p:cNvPr id="1513" name="Google Shape;1513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8" name="Google Shape;1518;p33"/>
          <p:cNvGrpSpPr/>
          <p:nvPr/>
        </p:nvGrpSpPr>
        <p:grpSpPr>
          <a:xfrm>
            <a:off x="3982636" y="267875"/>
            <a:ext cx="134157" cy="241314"/>
            <a:chOff x="642910" y="5500702"/>
            <a:chExt cx="178876" cy="321752"/>
          </a:xfrm>
        </p:grpSpPr>
        <p:sp>
          <p:nvSpPr>
            <p:cNvPr id="1519" name="Google Shape;1519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4" name="Google Shape;1524;p33"/>
          <p:cNvGrpSpPr/>
          <p:nvPr/>
        </p:nvGrpSpPr>
        <p:grpSpPr>
          <a:xfrm>
            <a:off x="4143372" y="267875"/>
            <a:ext cx="134157" cy="241314"/>
            <a:chOff x="642910" y="5500702"/>
            <a:chExt cx="178876" cy="321752"/>
          </a:xfrm>
        </p:grpSpPr>
        <p:sp>
          <p:nvSpPr>
            <p:cNvPr id="1525" name="Google Shape;1525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0" name="Google Shape;1530;p33"/>
          <p:cNvGrpSpPr/>
          <p:nvPr/>
        </p:nvGrpSpPr>
        <p:grpSpPr>
          <a:xfrm>
            <a:off x="4304108" y="267875"/>
            <a:ext cx="134157" cy="241314"/>
            <a:chOff x="642910" y="5500702"/>
            <a:chExt cx="178876" cy="321752"/>
          </a:xfrm>
        </p:grpSpPr>
        <p:sp>
          <p:nvSpPr>
            <p:cNvPr id="1531" name="Google Shape;1531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6" name="Google Shape;1536;p33"/>
          <p:cNvGrpSpPr/>
          <p:nvPr/>
        </p:nvGrpSpPr>
        <p:grpSpPr>
          <a:xfrm>
            <a:off x="4464843" y="267875"/>
            <a:ext cx="134157" cy="241314"/>
            <a:chOff x="642910" y="5500702"/>
            <a:chExt cx="178876" cy="321752"/>
          </a:xfrm>
        </p:grpSpPr>
        <p:sp>
          <p:nvSpPr>
            <p:cNvPr id="1537" name="Google Shape;1537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4625579" y="267875"/>
            <a:ext cx="134157" cy="241314"/>
            <a:chOff x="642910" y="5500702"/>
            <a:chExt cx="178876" cy="321752"/>
          </a:xfrm>
        </p:grpSpPr>
        <p:sp>
          <p:nvSpPr>
            <p:cNvPr id="1543" name="Google Shape;1543;p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8" name="Google Shape;1548;p33"/>
          <p:cNvSpPr/>
          <p:nvPr/>
        </p:nvSpPr>
        <p:spPr>
          <a:xfrm>
            <a:off x="1143000" y="4661312"/>
            <a:ext cx="6858000" cy="482188"/>
          </a:xfrm>
          <a:prstGeom prst="rect">
            <a:avLst/>
          </a:prstGeom>
          <a:gradFill>
            <a:gsLst>
              <a:gs pos="0">
                <a:srgbClr val="EBB075"/>
              </a:gs>
              <a:gs pos="8000">
                <a:srgbClr val="FEE9E2"/>
              </a:gs>
              <a:gs pos="19000">
                <a:srgbClr val="E79379"/>
              </a:gs>
              <a:gs pos="70000">
                <a:srgbClr val="E4643C"/>
              </a:gs>
              <a:gs pos="100000">
                <a:srgbClr val="6D1311"/>
              </a:gs>
            </a:gsLst>
            <a:lin ang="5400000" scaled="0"/>
          </a:gradFill>
          <a:ln>
            <a:noFill/>
          </a:ln>
          <a:effectLst>
            <a:outerShdw blurRad="101600" rotWithShape="0" algn="ctr">
              <a:schemeClr val="dk1"/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9" name="Google Shape;1549;p33">
            <a:hlinkClick action="ppaction://hlinkshowjump?jump=nextslide"/>
          </p:cNvPr>
          <p:cNvSpPr/>
          <p:nvPr/>
        </p:nvSpPr>
        <p:spPr>
          <a:xfrm rot="-7911812">
            <a:off x="7445574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33">
            <a:hlinkClick action="ppaction://hlinkshowjump?jump=previousslide"/>
          </p:cNvPr>
          <p:cNvSpPr/>
          <p:nvPr/>
        </p:nvSpPr>
        <p:spPr>
          <a:xfrm flipH="1" rot="7911812">
            <a:off x="7246437" y="4755665"/>
            <a:ext cx="218111" cy="243163"/>
          </a:xfrm>
          <a:prstGeom prst="corner">
            <a:avLst>
              <a:gd fmla="val 51886" name="adj1"/>
              <a:gd fmla="val 36977" name="adj2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1164025" y="57575"/>
            <a:ext cx="68580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 cap="none">
                <a:solidFill>
                  <a:srgbClr val="3A1A62"/>
                </a:solidFill>
                <a:latin typeface="Calibri"/>
                <a:ea typeface="Calibri"/>
                <a:cs typeface="Calibri"/>
                <a:sym typeface="Calibri"/>
              </a:rPr>
              <a:t>ПРОБЛЕМНОЕ ЗАДАНИЕ!</a:t>
            </a:r>
            <a:endParaRPr b="1" sz="4100" cap="none">
              <a:solidFill>
                <a:srgbClr val="3A1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415825" y="750075"/>
            <a:ext cx="8354400" cy="3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Докажите что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«Манифест о вольности дворянства»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подтверждённый в1762г. и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«Жалованная грамота дворянству»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изданная в 1785г. были направлены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на расширение дворянских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привилегий.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Стр.172-173.</a:t>
            </a:r>
            <a:r>
              <a:rPr b="1" lang="ru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1"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P101898585_templat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