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68" r:id="rId5"/>
    <p:sldId id="269" r:id="rId6"/>
    <p:sldId id="270" r:id="rId7"/>
    <p:sldId id="271" r:id="rId8"/>
    <p:sldId id="272" r:id="rId9"/>
    <p:sldId id="273" r:id="rId10"/>
    <p:sldId id="275" r:id="rId11"/>
    <p:sldId id="276" r:id="rId12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E57"/>
    <a:srgbClr val="184259"/>
    <a:srgbClr val="9C4E4E"/>
    <a:srgbClr val="700000"/>
    <a:srgbClr val="5E200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1" autoAdjust="0"/>
    <p:restoredTop sz="94652" autoAdjust="0"/>
  </p:normalViewPr>
  <p:slideViewPr>
    <p:cSldViewPr snapToGrid="0">
      <p:cViewPr varScale="1">
        <p:scale>
          <a:sx n="66" d="100"/>
          <a:sy n="66" d="100"/>
        </p:scale>
        <p:origin x="7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194FFE89-DD1A-434A-B46E-FC01616819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05BBA22-1009-4062-B497-20D4D1F420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003D6EC-8D86-40AE-BCDD-CB01875363F0}" type="datetime1">
              <a:rPr lang="ru-RU" smtClean="0"/>
              <a:t>17.02.2021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65305A3-EF7C-4109-870C-75957F87F8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A65183E6-2BF7-4148-8288-DCAD651FB9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6FCA6C9-E2E2-4922-B1A7-E6462166C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596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BC66B-B4AC-4633-A1A7-233B774CF881}" type="datetime1">
              <a:rPr lang="ru-RU" smtClean="0"/>
              <a:pPr/>
              <a:t>17.02.2021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2C70E52-1238-4A7F-867E-2F90BFCA0D6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3458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C70E52-1238-4A7F-867E-2F90BFCA0D6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336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 anchor="ctr" anchorCtr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685801" y="1869601"/>
            <a:ext cx="10840914" cy="3921600"/>
          </a:xfrm>
        </p:spPr>
        <p:txBody>
          <a:bodyPr rtlCol="0" anchor="t" anchorCtr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C2C154-9245-4EAA-8ADE-33D1A7EC5680}" type="datetime1">
              <a:rPr lang="ru-RU" noProof="0" smtClean="0"/>
              <a:t>17.02.2021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 7">
            <a:extLst>
              <a:ext uri="{FF2B5EF4-FFF2-40B4-BE49-F238E27FC236}">
                <a16:creationId xmlns:a16="http://schemas.microsoft.com/office/drawing/2014/main" xmlns="" id="{328F7C25-BFB6-430F-87B6-7D0D2C7493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2343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26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840913" cy="3124199"/>
          </a:xfrm>
        </p:spPr>
        <p:txBody>
          <a:bodyPr rtlCol="0" anchor="ctr">
            <a:normAutofit/>
          </a:bodyPr>
          <a:lstStyle>
            <a:lvl1pPr algn="l">
              <a:defRPr sz="30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3733800"/>
            <a:ext cx="10840914" cy="20574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70F7E0-5A37-4C1B-B001-12D253A333A6}" type="datetime1">
              <a:rPr lang="ru-RU" noProof="0" smtClean="0"/>
              <a:t>17.02.2021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332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 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E4AE4C-9F8E-41E2-89BA-C86A7744736A}" type="datetime1">
              <a:rPr lang="ru-RU" noProof="0" smtClean="0"/>
              <a:t>17.02.2021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1064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 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65BCD0-99CC-4906-918D-1116AF1A79A1}" type="datetime1">
              <a:rPr lang="ru-RU" noProof="0" smtClean="0"/>
              <a:t>17.02.2021</a:t>
            </a:fld>
            <a:endParaRPr lang="ru-RU" noProof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5370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1786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6500" y="2716272"/>
            <a:ext cx="8683625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2476500" y="5137736"/>
            <a:ext cx="8683625" cy="73284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9A8996FA-BFC3-4EAC-AAB9-45C2EF3838CE}" type="datetime1">
              <a:rPr lang="ru-RU" noProof="0" smtClean="0"/>
              <a:t>17.02.2021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62937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52450" y="1874308"/>
            <a:ext cx="3814235" cy="1260000"/>
          </a:xfrm>
        </p:spPr>
        <p:txBody>
          <a:bodyPr rtlCol="0" anchor="ctr" anchorCtr="0">
            <a:noAutofit/>
          </a:bodyPr>
          <a:lstStyle>
            <a:lvl1pPr algn="r">
              <a:defRPr sz="3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4648200" y="0"/>
            <a:ext cx="7543800" cy="6856214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552450" y="3134308"/>
            <a:ext cx="3814235" cy="20166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64A484-6A61-465E-A582-FF16A82B5833}" type="datetime1">
              <a:rPr lang="ru-RU" noProof="0" smtClean="0"/>
              <a:t>17.02.2021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0633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писание заголовка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elestia-R1---OverlayContentHD.png">
            <a:extLst>
              <a:ext uri="{FF2B5EF4-FFF2-40B4-BE49-F238E27FC236}">
                <a16:creationId xmlns:a16="http://schemas.microsoft.com/office/drawing/2014/main" xmlns="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840914" cy="1260000"/>
          </a:xfrm>
        </p:spPr>
        <p:txBody>
          <a:bodyPr rtlCol="0" anchor="ctr" anchorCtr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85799" y="1881824"/>
            <a:ext cx="10840914" cy="1032826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276643-78B9-443D-A21B-5D8D71E872B6}" type="datetime1">
              <a:rPr lang="ru-RU" noProof="0" smtClean="0"/>
              <a:t>17.02.2021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Текст 5">
            <a:extLst>
              <a:ext uri="{FF2B5EF4-FFF2-40B4-BE49-F238E27FC236}">
                <a16:creationId xmlns:a16="http://schemas.microsoft.com/office/drawing/2014/main" xmlns="" id="{B47DAE59-9D63-4159-8F3E-560C31F19A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6192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2" name="Текст 2">
            <a:extLst>
              <a:ext uri="{FF2B5EF4-FFF2-40B4-BE49-F238E27FC236}">
                <a16:creationId xmlns:a16="http://schemas.microsoft.com/office/drawing/2014/main" xmlns="" id="{4249143D-80A5-4E4C-BBFD-F253500CE2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5799" y="2914650"/>
            <a:ext cx="10840914" cy="50212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 5">
            <a:extLst>
              <a:ext uri="{FF2B5EF4-FFF2-40B4-BE49-F238E27FC236}">
                <a16:creationId xmlns:a16="http://schemas.microsoft.com/office/drawing/2014/main" xmlns="" id="{B06123F0-984B-4EF8-9945-3621C401B7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65366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Текст 5">
            <a:extLst>
              <a:ext uri="{FF2B5EF4-FFF2-40B4-BE49-F238E27FC236}">
                <a16:creationId xmlns:a16="http://schemas.microsoft.com/office/drawing/2014/main" xmlns="" id="{A669C074-A9BE-4B07-ACEE-3B34AAC8B9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48424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Текст 5">
            <a:extLst>
              <a:ext uri="{FF2B5EF4-FFF2-40B4-BE49-F238E27FC236}">
                <a16:creationId xmlns:a16="http://schemas.microsoft.com/office/drawing/2014/main" xmlns="" id="{84A40D78-D6DD-41A7-A132-9D48DF8649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2308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Текст 5">
            <a:extLst>
              <a:ext uri="{FF2B5EF4-FFF2-40B4-BE49-F238E27FC236}">
                <a16:creationId xmlns:a16="http://schemas.microsoft.com/office/drawing/2014/main" xmlns="" id="{4A9CFAA7-850F-4C92-A9BE-56452E5CA0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9250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cxnSp>
        <p:nvCxnSpPr>
          <p:cNvPr id="14" name="Прямая соединительная линия 13">
            <a:extLst>
              <a:ext uri="{FF2B5EF4-FFF2-40B4-BE49-F238E27FC236}">
                <a16:creationId xmlns:a16="http://schemas.microsoft.com/office/drawing/2014/main" xmlns="" id="{CC5A0CF1-9FE7-4149-97DC-5221639144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4248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3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rtlCol="0" anchor="ctr" anchorCtr="0">
            <a:noAutofit/>
          </a:bodyPr>
          <a:lstStyle>
            <a:lvl1pPr algn="r">
              <a:defRPr sz="3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Рисунок 2"/>
          <p:cNvSpPr>
            <a:spLocks noGrp="1" noChangeAspect="1"/>
          </p:cNvSpPr>
          <p:nvPr>
            <p:ph type="pic" idx="1" hasCustomPrompt="1"/>
          </p:nvPr>
        </p:nvSpPr>
        <p:spPr bwMode="blackGray">
          <a:xfrm>
            <a:off x="8014200" y="995968"/>
            <a:ext cx="3492000" cy="486606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085849" y="2255967"/>
            <a:ext cx="6610351" cy="3476618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ADD9B9-C473-4B24-8BB0-CAA4E6C33546}" type="datetime1">
              <a:rPr lang="ru-RU" noProof="0" smtClean="0"/>
              <a:t>17.02.2021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6938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прав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657974" y="995968"/>
            <a:ext cx="4848225" cy="1260000"/>
          </a:xfrm>
        </p:spPr>
        <p:txBody>
          <a:bodyPr rtlCol="0" anchor="ctr" anchorCtr="0">
            <a:normAutofit/>
          </a:bodyPr>
          <a:lstStyle>
            <a:lvl1pPr algn="l">
              <a:defRPr sz="3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Рисунок 2"/>
          <p:cNvSpPr>
            <a:spLocks noGrp="1" noChangeAspect="1"/>
          </p:cNvSpPr>
          <p:nvPr>
            <p:ph type="pic" idx="1" hasCustomPrompt="1"/>
          </p:nvPr>
        </p:nvSpPr>
        <p:spPr bwMode="blackGray">
          <a:xfrm>
            <a:off x="727574" y="914400"/>
            <a:ext cx="5749425" cy="4818185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657974" y="2255968"/>
            <a:ext cx="4848225" cy="347661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38CDBD-D89E-4D27-9D3E-D8C8B6B71053}" type="datetime1">
              <a:rPr lang="ru-RU" noProof="0" smtClean="0"/>
              <a:t>17.02.2021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3295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 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Надпись 14"/>
          <p:cNvSpPr txBox="1"/>
          <p:nvPr/>
        </p:nvSpPr>
        <p:spPr bwMode="white">
          <a:xfrm>
            <a:off x="10571243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»</a:t>
            </a:r>
          </a:p>
        </p:txBody>
      </p:sp>
      <p:sp>
        <p:nvSpPr>
          <p:cNvPr id="11" name="Надпись 10"/>
          <p:cNvSpPr txBox="1"/>
          <p:nvPr/>
        </p:nvSpPr>
        <p:spPr bwMode="white">
          <a:xfrm>
            <a:off x="100262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320801" y="609601"/>
            <a:ext cx="9550399" cy="2743199"/>
          </a:xfrm>
        </p:spPr>
        <p:txBody>
          <a:bodyPr rtlCol="0" anchor="ctr">
            <a:normAutofit/>
          </a:bodyPr>
          <a:lstStyle>
            <a:lvl1pPr algn="ctr">
              <a:defRPr sz="3000" b="0" i="1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 9"/>
          <p:cNvSpPr>
            <a:spLocks noGrp="1"/>
          </p:cNvSpPr>
          <p:nvPr>
            <p:ph type="body" sz="quarter" idx="13"/>
          </p:nvPr>
        </p:nvSpPr>
        <p:spPr>
          <a:xfrm>
            <a:off x="1426408" y="3352800"/>
            <a:ext cx="9339184" cy="3810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Прямоугольник: Скругленные углы 6">
            <a:extLst>
              <a:ext uri="{FF2B5EF4-FFF2-40B4-BE49-F238E27FC236}">
                <a16:creationId xmlns:a16="http://schemas.microsoft.com/office/drawing/2014/main" xmlns="" id="{1AD7857E-8E0E-4AC1-ABDC-E42462C788DE}"/>
              </a:ext>
            </a:extLst>
          </p:cNvPr>
          <p:cNvSpPr/>
          <p:nvPr userDrawn="1"/>
        </p:nvSpPr>
        <p:spPr>
          <a:xfrm>
            <a:off x="1750844" y="3962401"/>
            <a:ext cx="8690313" cy="1908173"/>
          </a:xfrm>
          <a:prstGeom prst="roundRect">
            <a:avLst>
              <a:gd name="adj" fmla="val 6552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57375" y="4021138"/>
            <a:ext cx="8486775" cy="176053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404BFC-187B-4B4A-9A90-8ECAA71AACA0}" type="datetime1">
              <a:rPr lang="ru-RU" noProof="0" smtClean="0"/>
              <a:t>17.02.2021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5340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elestia-R1---OverlayContentHD.png">
            <a:extLst>
              <a:ext uri="{FF2B5EF4-FFF2-40B4-BE49-F238E27FC236}">
                <a16:creationId xmlns:a16="http://schemas.microsoft.com/office/drawing/2014/main" xmlns="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1" y="609599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85799" y="1869599"/>
            <a:ext cx="5202071" cy="9162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85800" y="2870201"/>
            <a:ext cx="5202071" cy="2916000"/>
          </a:xfrm>
          <a:prstGeom prst="roundRect">
            <a:avLst>
              <a:gd name="adj" fmla="val 2496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298270" y="1869599"/>
            <a:ext cx="5228444" cy="9162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298270" y="2870201"/>
            <a:ext cx="5202071" cy="2916000"/>
          </a:xfrm>
          <a:prstGeom prst="roundRect">
            <a:avLst>
              <a:gd name="adj" fmla="val 2798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31448E-31CF-4ED5-B8E5-44B98EED9B66}" type="datetime1">
              <a:rPr lang="ru-RU" noProof="0" smtClean="0"/>
              <a:t>17.02.2021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2" name="Прямая соединительная линия 11">
            <a:extLst>
              <a:ext uri="{FF2B5EF4-FFF2-40B4-BE49-F238E27FC236}">
                <a16:creationId xmlns:a16="http://schemas.microsoft.com/office/drawing/2014/main" xmlns="" id="{8031B0A9-3E16-4C5B-A6CE-045BCB91A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3976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96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9" name="Прямоугольник: Скругленные углы 8">
            <a:extLst>
              <a:ext uri="{FF2B5EF4-FFF2-40B4-BE49-F238E27FC236}">
                <a16:creationId xmlns:a16="http://schemas.microsoft.com/office/drawing/2014/main" xmlns="" id="{E44449DE-635B-4B23-9B8B-C95A5B8764DB}"/>
              </a:ext>
            </a:extLst>
          </p:cNvPr>
          <p:cNvSpPr/>
          <p:nvPr userDrawn="1"/>
        </p:nvSpPr>
        <p:spPr>
          <a:xfrm>
            <a:off x="663356" y="1790228"/>
            <a:ext cx="10863358" cy="4080348"/>
          </a:xfrm>
          <a:prstGeom prst="roundRect">
            <a:avLst>
              <a:gd name="adj" fmla="val 2634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2" y="1869600"/>
            <a:ext cx="5040000" cy="3921601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rtlCol="0" anchor="t" anchorCtr="0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488644" y="1869601"/>
            <a:ext cx="5040000" cy="3921600"/>
          </a:xfrm>
          <a:prstGeom prst="roundRect">
            <a:avLst>
              <a:gd name="adj" fmla="val 2211"/>
            </a:avLst>
          </a:prstGeom>
          <a:ln w="28575">
            <a:noFill/>
          </a:ln>
          <a:effectLst/>
        </p:spPr>
        <p:txBody>
          <a:bodyPr rtlCol="0" anchor="t" anchorCtr="0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D5F7A5-016A-40DC-9267-CD570A4FFE11}" type="datetime1">
              <a:rPr lang="ru-RU" noProof="0" smtClean="0"/>
              <a:t>17.02.2021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8539E0A-8009-4A6E-A7A1-5AEFA5220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9691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 bwMode="white">
          <a:xfrm>
            <a:off x="685801" y="609600"/>
            <a:ext cx="10840914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 bwMode="white">
          <a:xfrm>
            <a:off x="685801" y="2142067"/>
            <a:ext cx="10840914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BC311F64-DBA9-4949-B98F-AC0ACC89C4D6}" type="datetime1">
              <a:rPr lang="ru-RU" noProof="0" smtClean="0"/>
              <a:t>17.02.2021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5D99DD2A-B520-4620-9B43-64B657BA2D4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09069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8" r:id="rId3"/>
    <p:sldLayoutId id="2147483679" r:id="rId4"/>
    <p:sldLayoutId id="2147483669" r:id="rId5"/>
    <p:sldLayoutId id="2147483680" r:id="rId6"/>
    <p:sldLayoutId id="2147483672" r:id="rId7"/>
    <p:sldLayoutId id="2147483665" r:id="rId8"/>
    <p:sldLayoutId id="2147483664" r:id="rId9"/>
    <p:sldLayoutId id="2147483671" r:id="rId10"/>
    <p:sldLayoutId id="2147483666" r:id="rId11"/>
    <p:sldLayoutId id="2147483667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 8" descr="Значок колонны">
            <a:extLst>
              <a:ext uri="{FF2B5EF4-FFF2-40B4-BE49-F238E27FC236}">
                <a16:creationId xmlns:a16="http://schemas.microsoft.com/office/drawing/2014/main" xmlns="" id="{FC7E2CCC-C53E-454B-9DE0-F2484BA0F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577705" y="1524000"/>
            <a:ext cx="1905000" cy="1905000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35B398-1E7F-44AD-8356-8345134C9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4629" y="3253300"/>
            <a:ext cx="9563554" cy="2421464"/>
          </a:xfrm>
        </p:spPr>
        <p:txBody>
          <a:bodyPr rtlCol="0">
            <a:normAutofit/>
          </a:bodyPr>
          <a:lstStyle/>
          <a:p>
            <a:pPr rtl="0"/>
            <a:r>
              <a:rPr lang="ru-RU" sz="6600" dirty="0" smtClean="0">
                <a:latin typeface="Bemount" panose="02000500000000000000" pitchFamily="2" charset="0"/>
              </a:rPr>
              <a:t>Легендарное </a:t>
            </a:r>
            <a:br>
              <a:rPr lang="ru-RU" sz="6600" dirty="0" smtClean="0">
                <a:latin typeface="Bemount" panose="02000500000000000000" pitchFamily="2" charset="0"/>
              </a:rPr>
            </a:br>
            <a:r>
              <a:rPr lang="ru-RU" sz="6600" dirty="0" smtClean="0">
                <a:latin typeface="Bemount" panose="02000500000000000000" pitchFamily="2" charset="0"/>
              </a:rPr>
              <a:t>начало Рима</a:t>
            </a:r>
            <a:endParaRPr lang="ru-RU" sz="6600" dirty="0">
              <a:latin typeface="Bemoun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74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8028" y="2438400"/>
            <a:ext cx="4234542" cy="1260000"/>
          </a:xfrm>
        </p:spPr>
        <p:txBody>
          <a:bodyPr>
            <a:noAutofit/>
          </a:bodyPr>
          <a:lstStyle/>
          <a:p>
            <a:r>
              <a:rPr lang="ru-RU" sz="4800" dirty="0" err="1" smtClean="0">
                <a:latin typeface="Bemount" panose="02000500000000000000" pitchFamily="2" charset="0"/>
              </a:rPr>
              <a:t>Аппенинский</a:t>
            </a:r>
            <a:r>
              <a:rPr lang="ru-RU" sz="4800" dirty="0" smtClean="0">
                <a:latin typeface="Bemount" panose="02000500000000000000" pitchFamily="2" charset="0"/>
              </a:rPr>
              <a:t> полуостров</a:t>
            </a:r>
            <a:endParaRPr lang="ru-RU" sz="4800" dirty="0">
              <a:latin typeface="Bemount" panose="02000500000000000000" pitchFamily="2" charset="0"/>
            </a:endParaRPr>
          </a:p>
        </p:txBody>
      </p:sp>
      <p:pic>
        <p:nvPicPr>
          <p:cNvPr id="1026" name="Picture 2" descr="Картинки по запросу &quot;аппенинский полуостро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371" y="145304"/>
            <a:ext cx="6810626" cy="66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465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542" y="145304"/>
            <a:ext cx="4234542" cy="1260000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Bemount" panose="02000500000000000000" pitchFamily="2" charset="0"/>
              </a:rPr>
              <a:t>Римские холмы</a:t>
            </a:r>
            <a:endParaRPr lang="ru-RU" sz="4800" dirty="0">
              <a:latin typeface="Bemount" panose="02000500000000000000" pitchFamily="2" charset="0"/>
            </a:endParaRPr>
          </a:p>
        </p:txBody>
      </p:sp>
      <p:pic>
        <p:nvPicPr>
          <p:cNvPr id="2050" name="Picture 2" descr="Картинки по запросу &quot;римские холм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57" y="1270681"/>
            <a:ext cx="97536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56116" y="2743200"/>
            <a:ext cx="1843314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Bemount" panose="02000500000000000000" pitchFamily="2" charset="0"/>
              </a:rPr>
              <a:t>Капитолий</a:t>
            </a:r>
            <a:endParaRPr lang="ru-RU" sz="2800" dirty="0">
              <a:ln w="9525">
                <a:noFill/>
                <a:prstDash val="solid"/>
              </a:ln>
              <a:solidFill>
                <a:schemeClr val="tx1"/>
              </a:solidFill>
              <a:latin typeface="Bemount" panose="02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87678" y="4536968"/>
            <a:ext cx="1955803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Bemount" panose="02000500000000000000" pitchFamily="2" charset="0"/>
              </a:rPr>
              <a:t>Палатин</a:t>
            </a:r>
            <a:endParaRPr lang="ru-RU" sz="2800" dirty="0">
              <a:ln w="9525">
                <a:noFill/>
                <a:prstDash val="solid"/>
              </a:ln>
              <a:solidFill>
                <a:schemeClr val="tx1"/>
              </a:solidFill>
              <a:latin typeface="Bemount" panose="02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86283" y="2096597"/>
            <a:ext cx="1509489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Bemount" panose="02000500000000000000" pitchFamily="2" charset="0"/>
              </a:rPr>
              <a:t>Квиринал</a:t>
            </a:r>
            <a:endParaRPr lang="ru-RU" sz="2800" dirty="0">
              <a:ln w="9525">
                <a:noFill/>
                <a:prstDash val="solid"/>
              </a:ln>
              <a:solidFill>
                <a:schemeClr val="tx1"/>
              </a:solidFill>
              <a:latin typeface="Bemount" panose="020005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56169" y="1834987"/>
            <a:ext cx="1509489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Bemount" panose="02000500000000000000" pitchFamily="2" charset="0"/>
              </a:rPr>
              <a:t>Виминал</a:t>
            </a:r>
            <a:endParaRPr lang="ru-RU" sz="2800" dirty="0">
              <a:ln w="9525">
                <a:noFill/>
                <a:prstDash val="solid"/>
              </a:ln>
              <a:solidFill>
                <a:schemeClr val="tx1"/>
              </a:solidFill>
              <a:latin typeface="Bemount" panose="020005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95772" y="4351752"/>
            <a:ext cx="1509489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Bemount" panose="02000500000000000000" pitchFamily="2" charset="0"/>
              </a:rPr>
              <a:t>Целий</a:t>
            </a:r>
            <a:endParaRPr lang="ru-RU" sz="2800" dirty="0">
              <a:ln w="9525">
                <a:noFill/>
                <a:prstDash val="solid"/>
              </a:ln>
              <a:solidFill>
                <a:schemeClr val="tx1"/>
              </a:solidFill>
              <a:latin typeface="Bemount" panose="020005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43481" y="5662984"/>
            <a:ext cx="1509489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Bemount" panose="02000500000000000000" pitchFamily="2" charset="0"/>
              </a:rPr>
              <a:t>Авентин</a:t>
            </a:r>
            <a:endParaRPr lang="ru-RU" sz="2800" dirty="0">
              <a:ln w="9525">
                <a:noFill/>
                <a:prstDash val="solid"/>
              </a:ln>
              <a:solidFill>
                <a:schemeClr val="tx1"/>
              </a:solidFill>
              <a:latin typeface="Bemount" panose="020005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495968" y="3547484"/>
            <a:ext cx="1509489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Bemount" panose="02000500000000000000" pitchFamily="2" charset="0"/>
              </a:rPr>
              <a:t>Эсквилин</a:t>
            </a:r>
            <a:endParaRPr lang="ru-RU" sz="2800" dirty="0">
              <a:ln w="9525">
                <a:noFill/>
                <a:prstDash val="solid"/>
              </a:ln>
              <a:solidFill>
                <a:schemeClr val="tx1"/>
              </a:solidFill>
              <a:latin typeface="Bemoun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57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628" y="2820852"/>
            <a:ext cx="4234542" cy="1260000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Bemount" panose="02000500000000000000" pitchFamily="2" charset="0"/>
              </a:rPr>
              <a:t>Ромул </a:t>
            </a:r>
            <a:r>
              <a:rPr lang="en-US" sz="4400" dirty="0" smtClean="0">
                <a:latin typeface="Bemount" panose="02000500000000000000" pitchFamily="2" charset="0"/>
              </a:rPr>
              <a:t>~</a:t>
            </a:r>
            <a:r>
              <a:rPr lang="ru-RU" sz="4400" dirty="0" smtClean="0">
                <a:latin typeface="Bemount" panose="02000500000000000000" pitchFamily="2" charset="0"/>
              </a:rPr>
              <a:t> первый царь Рима</a:t>
            </a:r>
            <a:br>
              <a:rPr lang="ru-RU" sz="4400" dirty="0" smtClean="0">
                <a:latin typeface="Bemount" panose="02000500000000000000" pitchFamily="2" charset="0"/>
              </a:rPr>
            </a:br>
            <a:r>
              <a:rPr lang="ru-RU" sz="4400" dirty="0">
                <a:latin typeface="Bemount" panose="02000500000000000000" pitchFamily="2" charset="0"/>
              </a:rPr>
              <a:t/>
            </a:r>
            <a:br>
              <a:rPr lang="ru-RU" sz="4400" dirty="0">
                <a:latin typeface="Bemount" panose="02000500000000000000" pitchFamily="2" charset="0"/>
              </a:rPr>
            </a:br>
            <a:r>
              <a:rPr lang="ru-RU" sz="4400" dirty="0" smtClean="0">
                <a:latin typeface="Bemount" panose="02000500000000000000" pitchFamily="2" charset="0"/>
              </a:rPr>
              <a:t>753 г. до н.э. </a:t>
            </a:r>
            <a:r>
              <a:rPr lang="en-US" sz="4400" dirty="0" smtClean="0">
                <a:latin typeface="Bemount" panose="02000500000000000000" pitchFamily="2" charset="0"/>
              </a:rPr>
              <a:t>~</a:t>
            </a:r>
            <a:r>
              <a:rPr lang="ru-RU" sz="4400" dirty="0" smtClean="0">
                <a:latin typeface="Bemount" panose="02000500000000000000" pitchFamily="2" charset="0"/>
              </a:rPr>
              <a:t> основание Рима</a:t>
            </a:r>
            <a:endParaRPr lang="ru-RU" sz="4400" dirty="0">
              <a:latin typeface="Bemount" panose="02000500000000000000" pitchFamily="2" charset="0"/>
            </a:endParaRPr>
          </a:p>
        </p:txBody>
      </p:sp>
      <p:pic>
        <p:nvPicPr>
          <p:cNvPr id="3074" name="Picture 2" descr="Картинки по запросу &quot;ромул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371" y="277032"/>
            <a:ext cx="5979431" cy="610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11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9228" y="193766"/>
            <a:ext cx="4234542" cy="1260000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Bemount" panose="02000500000000000000" pitchFamily="2" charset="0"/>
              </a:rPr>
              <a:t>Римские цари</a:t>
            </a:r>
            <a:endParaRPr lang="ru-RU" sz="4400" dirty="0">
              <a:latin typeface="Bemount" panose="02000500000000000000" pitchFamily="2" charset="0"/>
            </a:endParaRPr>
          </a:p>
        </p:txBody>
      </p:sp>
      <p:pic>
        <p:nvPicPr>
          <p:cNvPr id="4" name="Picture 2" descr="Картинки по запросу &quot;ромул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46" y="1476951"/>
            <a:ext cx="2133600" cy="217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Картинки по запросу &quot;тулл гостилий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444" y="1476300"/>
            <a:ext cx="2181226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&quot;нума помпилий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568" y="1485763"/>
            <a:ext cx="2145394" cy="21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&quot;анк марций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521" y="1469663"/>
            <a:ext cx="2261508" cy="219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Картинки по запросу &quot;тарквиний приск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610" y="4113116"/>
            <a:ext cx="2167618" cy="217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Картинки по запросу &quot;сервий туллий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164" y="4113116"/>
            <a:ext cx="2186666" cy="217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Картинки по запросу &quot;тарквиний гордый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051" y="4113116"/>
            <a:ext cx="2217769" cy="217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 bwMode="white">
          <a:xfrm>
            <a:off x="522514" y="3648266"/>
            <a:ext cx="11408229" cy="463548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>
                <a:latin typeface="Bemount" panose="02000500000000000000" pitchFamily="2" charset="0"/>
              </a:rPr>
              <a:t>	Ромул			  	Туллий </a:t>
            </a:r>
            <a:r>
              <a:rPr lang="ru-RU" sz="2800" dirty="0" err="1" smtClean="0">
                <a:latin typeface="Bemount" panose="02000500000000000000" pitchFamily="2" charset="0"/>
              </a:rPr>
              <a:t>Гостилий</a:t>
            </a:r>
            <a:r>
              <a:rPr lang="ru-RU" sz="2800" dirty="0" smtClean="0">
                <a:latin typeface="Bemount" panose="02000500000000000000" pitchFamily="2" charset="0"/>
              </a:rPr>
              <a:t>		</a:t>
            </a:r>
            <a:r>
              <a:rPr lang="ru-RU" sz="2800" dirty="0" err="1" smtClean="0">
                <a:latin typeface="Bemount" panose="02000500000000000000" pitchFamily="2" charset="0"/>
              </a:rPr>
              <a:t>Нума</a:t>
            </a:r>
            <a:r>
              <a:rPr lang="ru-RU" sz="2800" dirty="0" smtClean="0">
                <a:latin typeface="Bemount" panose="02000500000000000000" pitchFamily="2" charset="0"/>
              </a:rPr>
              <a:t> </a:t>
            </a:r>
            <a:r>
              <a:rPr lang="ru-RU" sz="2800" dirty="0" err="1" smtClean="0">
                <a:latin typeface="Bemount" panose="02000500000000000000" pitchFamily="2" charset="0"/>
              </a:rPr>
              <a:t>Помпилий</a:t>
            </a:r>
            <a:r>
              <a:rPr lang="ru-RU" sz="2800" dirty="0" smtClean="0">
                <a:latin typeface="Bemount" panose="02000500000000000000" pitchFamily="2" charset="0"/>
              </a:rPr>
              <a:t>			</a:t>
            </a:r>
            <a:r>
              <a:rPr lang="ru-RU" sz="2800" dirty="0" err="1" smtClean="0">
                <a:latin typeface="Bemount" panose="02000500000000000000" pitchFamily="2" charset="0"/>
              </a:rPr>
              <a:t>Анк</a:t>
            </a:r>
            <a:r>
              <a:rPr lang="ru-RU" sz="2800" dirty="0" smtClean="0">
                <a:latin typeface="Bemount" panose="02000500000000000000" pitchFamily="2" charset="0"/>
              </a:rPr>
              <a:t> </a:t>
            </a:r>
            <a:r>
              <a:rPr lang="ru-RU" sz="2800" dirty="0" err="1" smtClean="0">
                <a:latin typeface="Bemount" panose="02000500000000000000" pitchFamily="2" charset="0"/>
              </a:rPr>
              <a:t>Марций</a:t>
            </a:r>
            <a:endParaRPr lang="ru-RU" sz="2800" dirty="0">
              <a:latin typeface="Bemount" panose="02000500000000000000" pitchFamily="2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white">
          <a:xfrm>
            <a:off x="1233714" y="6322586"/>
            <a:ext cx="10479315" cy="463548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>
                <a:latin typeface="Bemount" panose="02000500000000000000" pitchFamily="2" charset="0"/>
              </a:rPr>
              <a:t>	</a:t>
            </a:r>
            <a:r>
              <a:rPr lang="ru-RU" sz="2800" dirty="0" err="1" smtClean="0">
                <a:latin typeface="Bemount" panose="02000500000000000000" pitchFamily="2" charset="0"/>
              </a:rPr>
              <a:t>Трквиний</a:t>
            </a:r>
            <a:r>
              <a:rPr lang="ru-RU" sz="2800" dirty="0" smtClean="0">
                <a:latin typeface="Bemount" panose="02000500000000000000" pitchFamily="2" charset="0"/>
              </a:rPr>
              <a:t> </a:t>
            </a:r>
            <a:r>
              <a:rPr lang="ru-RU" sz="2800" dirty="0" err="1" smtClean="0">
                <a:latin typeface="Bemount" panose="02000500000000000000" pitchFamily="2" charset="0"/>
              </a:rPr>
              <a:t>приск</a:t>
            </a:r>
            <a:r>
              <a:rPr lang="ru-RU" sz="2800" dirty="0" smtClean="0">
                <a:latin typeface="Bemount" panose="02000500000000000000" pitchFamily="2" charset="0"/>
              </a:rPr>
              <a:t>		</a:t>
            </a:r>
            <a:r>
              <a:rPr lang="ru-RU" sz="2800" dirty="0" err="1" smtClean="0">
                <a:latin typeface="Bemount" panose="02000500000000000000" pitchFamily="2" charset="0"/>
              </a:rPr>
              <a:t>Сервий</a:t>
            </a:r>
            <a:r>
              <a:rPr lang="ru-RU" sz="2800" dirty="0" smtClean="0">
                <a:latin typeface="Bemount" panose="02000500000000000000" pitchFamily="2" charset="0"/>
              </a:rPr>
              <a:t> туллий		Тарквиний Гордый</a:t>
            </a:r>
            <a:endParaRPr lang="ru-RU" sz="2800" dirty="0">
              <a:latin typeface="Bemoun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242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999" y="484053"/>
            <a:ext cx="10867572" cy="502918"/>
          </a:xfrm>
        </p:spPr>
        <p:txBody>
          <a:bodyPr>
            <a:noAutofit/>
          </a:bodyPr>
          <a:lstStyle/>
          <a:p>
            <a:pPr algn="r"/>
            <a:r>
              <a:rPr lang="ru-RU" sz="3200" dirty="0" smtClean="0">
                <a:latin typeface="Bemount" panose="02000500000000000000" pitchFamily="2" charset="0"/>
              </a:rPr>
              <a:t>Патриции</a:t>
            </a:r>
            <a:r>
              <a:rPr lang="en-US" sz="3200" dirty="0" smtClean="0">
                <a:latin typeface="Bemount" panose="02000500000000000000" pitchFamily="2" charset="0"/>
              </a:rPr>
              <a:t> ~</a:t>
            </a:r>
            <a:r>
              <a:rPr lang="ru-RU" sz="3200" dirty="0" smtClean="0">
                <a:latin typeface="Bemount" panose="02000500000000000000" pitchFamily="2" charset="0"/>
              </a:rPr>
              <a:t> богатые и знатные граждане (аристократия)</a:t>
            </a:r>
            <a:endParaRPr lang="ru-RU" sz="3200" dirty="0">
              <a:latin typeface="Bemount" panose="02000500000000000000" pitchFamily="2" charset="0"/>
            </a:endParaRPr>
          </a:p>
        </p:txBody>
      </p:sp>
      <p:pic>
        <p:nvPicPr>
          <p:cNvPr id="5124" name="Picture 4" descr="Картинки по запросу &quot;плебе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0" y="1286328"/>
            <a:ext cx="8519774" cy="435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2017486" y="986971"/>
            <a:ext cx="551543" cy="82731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43931" y="6105070"/>
            <a:ext cx="64620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Bemount" panose="02000500000000000000" pitchFamily="2" charset="0"/>
              </a:rPr>
              <a:t>Плебеи</a:t>
            </a:r>
            <a:r>
              <a:rPr lang="en-US" sz="3600" dirty="0">
                <a:latin typeface="Bemount" panose="02000500000000000000" pitchFamily="2" charset="0"/>
              </a:rPr>
              <a:t> ~</a:t>
            </a:r>
            <a:r>
              <a:rPr lang="ru-RU" sz="3600" dirty="0">
                <a:latin typeface="Bemount" panose="02000500000000000000" pitchFamily="2" charset="0"/>
              </a:rPr>
              <a:t> остальные граждане (демос)</a:t>
            </a:r>
            <a:endParaRPr lang="ru-RU" sz="3600" dirty="0"/>
          </a:p>
        </p:txBody>
      </p:sp>
      <p:sp>
        <p:nvSpPr>
          <p:cNvPr id="9" name="Стрелка вниз 8"/>
          <p:cNvSpPr/>
          <p:nvPr/>
        </p:nvSpPr>
        <p:spPr>
          <a:xfrm rot="10800000">
            <a:off x="6887029" y="5277755"/>
            <a:ext cx="551543" cy="82731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39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white">
          <a:xfrm>
            <a:off x="159658" y="280852"/>
            <a:ext cx="11800114" cy="92383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400" dirty="0" smtClean="0">
                <a:latin typeface="Bemount" panose="02000500000000000000" pitchFamily="2" charset="0"/>
              </a:rPr>
              <a:t>Система власти в царском Риме</a:t>
            </a:r>
            <a:endParaRPr lang="ru-RU" sz="4400" dirty="0">
              <a:latin typeface="Bemount" panose="02000500000000000000" pitchFamily="2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48114" y="1509486"/>
            <a:ext cx="7794172" cy="986971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latin typeface="Bemount" panose="02000500000000000000" pitchFamily="2" charset="0"/>
              </a:rPr>
              <a:t>Народное собрание</a:t>
            </a:r>
            <a:endParaRPr lang="ru-RU" sz="4000" dirty="0">
              <a:latin typeface="Bemount" panose="02000500000000000000" pitchFamily="2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699657" y="2670629"/>
            <a:ext cx="551543" cy="82731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8798459" y="2685144"/>
            <a:ext cx="551543" cy="82731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81859" y="3672116"/>
            <a:ext cx="3214255" cy="986971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latin typeface="Bemount" panose="02000500000000000000" pitchFamily="2" charset="0"/>
              </a:rPr>
              <a:t>Царь</a:t>
            </a:r>
            <a:endParaRPr lang="ru-RU" sz="4000" dirty="0">
              <a:latin typeface="Bemount" panose="02000500000000000000" pitchFamily="2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08632" y="3672116"/>
            <a:ext cx="3214255" cy="986971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000" dirty="0" smtClean="0">
                <a:latin typeface="Bemount" panose="02000500000000000000" pitchFamily="2" charset="0"/>
              </a:rPr>
              <a:t>Сенат</a:t>
            </a:r>
            <a:endParaRPr lang="ru-RU" sz="4000" dirty="0">
              <a:latin typeface="Bemount" panose="02000500000000000000" pitchFamily="2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81859" y="5138059"/>
            <a:ext cx="3214255" cy="986971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err="1" smtClean="0">
                <a:latin typeface="Bemount" panose="02000500000000000000" pitchFamily="2" charset="0"/>
              </a:rPr>
              <a:t>Партиции</a:t>
            </a:r>
            <a:endParaRPr lang="ru-RU" sz="4000" dirty="0">
              <a:latin typeface="Bemount" panose="02000500000000000000" pitchFamily="2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08632" y="5138059"/>
            <a:ext cx="3214255" cy="986971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000" dirty="0" smtClean="0">
                <a:latin typeface="Bemount" panose="02000500000000000000" pitchFamily="2" charset="0"/>
              </a:rPr>
              <a:t>Плебеи</a:t>
            </a:r>
            <a:endParaRPr lang="ru-RU" sz="4000" dirty="0">
              <a:latin typeface="Bemount" panose="02000500000000000000" pitchFamily="2" charset="0"/>
            </a:endParaRPr>
          </a:p>
        </p:txBody>
      </p:sp>
      <p:pic>
        <p:nvPicPr>
          <p:cNvPr id="15" name="Picture 2" descr="Картинки по запросу &quot;плебе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8264" r="96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38"/>
          <a:stretch/>
        </p:blipFill>
        <p:spPr bwMode="auto">
          <a:xfrm flipH="1">
            <a:off x="6913578" y="4428672"/>
            <a:ext cx="1243942" cy="180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Картинки по запросу &quot;плебе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8264" r="96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38"/>
          <a:stretch/>
        </p:blipFill>
        <p:spPr bwMode="auto">
          <a:xfrm flipH="1">
            <a:off x="7554517" y="4414160"/>
            <a:ext cx="1243942" cy="180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6045200" y="855160"/>
            <a:ext cx="2330450" cy="1834796"/>
            <a:chOff x="5846038" y="777777"/>
            <a:chExt cx="2330450" cy="1834796"/>
          </a:xfrm>
        </p:grpSpPr>
        <p:pic>
          <p:nvPicPr>
            <p:cNvPr id="6148" name="Picture 4" descr="Картинки по запросу &quot;плебеи&quot;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24" b="89822" l="4036" r="355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611"/>
            <a:stretch/>
          </p:blipFill>
          <p:spPr bwMode="auto">
            <a:xfrm>
              <a:off x="5846038" y="777777"/>
              <a:ext cx="1165225" cy="1785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Картинки по запросу &quot;плебеи&quot;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24" b="89822" l="4036" r="355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611"/>
            <a:stretch/>
          </p:blipFill>
          <p:spPr bwMode="auto">
            <a:xfrm>
              <a:off x="6677621" y="826760"/>
              <a:ext cx="1165225" cy="1785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Картинки по запросу &quot;плебеи&quot;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24" b="89822" l="4036" r="355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611"/>
            <a:stretch/>
          </p:blipFill>
          <p:spPr bwMode="auto">
            <a:xfrm flipH="1">
              <a:off x="7011263" y="812248"/>
              <a:ext cx="1165225" cy="1785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7459395" y="867310"/>
            <a:ext cx="2330450" cy="1834796"/>
            <a:chOff x="5846038" y="777777"/>
            <a:chExt cx="2330450" cy="1834796"/>
          </a:xfrm>
        </p:grpSpPr>
        <p:pic>
          <p:nvPicPr>
            <p:cNvPr id="22" name="Picture 4" descr="Картинки по запросу &quot;плебеи&quot;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24" b="89822" l="4036" r="355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611"/>
            <a:stretch/>
          </p:blipFill>
          <p:spPr bwMode="auto">
            <a:xfrm>
              <a:off x="5846038" y="777777"/>
              <a:ext cx="1165225" cy="1785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Картинки по запросу &quot;плебеи&quot;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24" b="89822" l="4036" r="355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611"/>
            <a:stretch/>
          </p:blipFill>
          <p:spPr bwMode="auto">
            <a:xfrm>
              <a:off x="6677621" y="826760"/>
              <a:ext cx="1165225" cy="1785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Картинки по запросу &quot;плебеи&quot;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24" b="89822" l="4036" r="355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611"/>
            <a:stretch/>
          </p:blipFill>
          <p:spPr bwMode="auto">
            <a:xfrm flipH="1">
              <a:off x="7011263" y="812248"/>
              <a:ext cx="1165225" cy="1785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4" descr="Картинки по запросу &quot;плебеи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4" b="89822" l="4036" r="355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11"/>
          <a:stretch/>
        </p:blipFill>
        <p:spPr bwMode="auto">
          <a:xfrm>
            <a:off x="3913019" y="4448073"/>
            <a:ext cx="1165225" cy="1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Круговая стрелка 16"/>
          <p:cNvSpPr/>
          <p:nvPr/>
        </p:nvSpPr>
        <p:spPr>
          <a:xfrm rot="16200000">
            <a:off x="-69352" y="2728413"/>
            <a:ext cx="3961844" cy="2061028"/>
          </a:xfrm>
          <a:prstGeom prst="circularArrow">
            <a:avLst>
              <a:gd name="adj1" fmla="val 6050"/>
              <a:gd name="adj2" fmla="val 466096"/>
              <a:gd name="adj3" fmla="val 20725395"/>
              <a:gd name="adj4" fmla="val 10800000"/>
              <a:gd name="adj5" fmla="val 71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" name="Picture 4" descr="Картинки по запросу &quot;плебеи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4" b="89822" l="4036" r="355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226"/>
          <a:stretch/>
        </p:blipFill>
        <p:spPr bwMode="auto">
          <a:xfrm>
            <a:off x="3706433" y="2873274"/>
            <a:ext cx="655182" cy="1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7009404" y="2858761"/>
            <a:ext cx="1562509" cy="1791890"/>
            <a:chOff x="6922602" y="2829453"/>
            <a:chExt cx="1562509" cy="1791890"/>
          </a:xfrm>
        </p:grpSpPr>
        <p:pic>
          <p:nvPicPr>
            <p:cNvPr id="31" name="Picture 4" descr="Картинки по запросу &quot;плебеи&quot;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24" b="89822" l="4036" r="355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226"/>
            <a:stretch/>
          </p:blipFill>
          <p:spPr bwMode="auto">
            <a:xfrm>
              <a:off x="6922602" y="2834825"/>
              <a:ext cx="655182" cy="1785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Картинки по запросу &quot;плебеи&quot;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24" b="89822" l="4036" r="355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226"/>
            <a:stretch/>
          </p:blipFill>
          <p:spPr bwMode="auto">
            <a:xfrm>
              <a:off x="7287018" y="2829453"/>
              <a:ext cx="655182" cy="1785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Картинки по запросу &quot;плебеи&quot;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24" b="89822" l="4036" r="355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226"/>
            <a:stretch/>
          </p:blipFill>
          <p:spPr bwMode="auto">
            <a:xfrm flipH="1">
              <a:off x="7829929" y="2835530"/>
              <a:ext cx="655182" cy="1785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Группа 33"/>
          <p:cNvGrpSpPr/>
          <p:nvPr/>
        </p:nvGrpSpPr>
        <p:grpSpPr>
          <a:xfrm>
            <a:off x="4072975" y="3114854"/>
            <a:ext cx="133475" cy="67581"/>
            <a:chOff x="776555" y="1045028"/>
            <a:chExt cx="1037917" cy="525518"/>
          </a:xfrm>
        </p:grpSpPr>
        <p:sp>
          <p:nvSpPr>
            <p:cNvPr id="29" name="Равнобедренный треугольник 28"/>
            <p:cNvSpPr/>
            <p:nvPr/>
          </p:nvSpPr>
          <p:spPr>
            <a:xfrm>
              <a:off x="986971" y="1045029"/>
              <a:ext cx="609600" cy="525517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Равнобедренный треугольник 35"/>
            <p:cNvSpPr/>
            <p:nvPr/>
          </p:nvSpPr>
          <p:spPr>
            <a:xfrm rot="20232748">
              <a:off x="776555" y="1045028"/>
              <a:ext cx="609601" cy="525518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Равнобедренный треугольник 36"/>
            <p:cNvSpPr/>
            <p:nvPr/>
          </p:nvSpPr>
          <p:spPr>
            <a:xfrm rot="1167103">
              <a:off x="1204871" y="1045028"/>
              <a:ext cx="609601" cy="525518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Круговая стрелка 38"/>
          <p:cNvSpPr/>
          <p:nvPr/>
        </p:nvSpPr>
        <p:spPr>
          <a:xfrm rot="5400000" flipH="1">
            <a:off x="8208136" y="2721153"/>
            <a:ext cx="3961844" cy="2061028"/>
          </a:xfrm>
          <a:prstGeom prst="circularArrow">
            <a:avLst>
              <a:gd name="adj1" fmla="val 6050"/>
              <a:gd name="adj2" fmla="val 466096"/>
              <a:gd name="adj3" fmla="val 20725395"/>
              <a:gd name="adj4" fmla="val 10800000"/>
              <a:gd name="adj5" fmla="val 71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5400000">
            <a:off x="10635448" y="3571270"/>
            <a:ext cx="1888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emount" panose="02000500000000000000" pitchFamily="2" charset="0"/>
              </a:rPr>
              <a:t>После реформы Сервия Туллия</a:t>
            </a:r>
            <a:endParaRPr lang="ru-RU" sz="2400" dirty="0">
              <a:latin typeface="Bemoun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709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628" y="2820852"/>
            <a:ext cx="4234542" cy="1260000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Bemount" panose="02000500000000000000" pitchFamily="2" charset="0"/>
              </a:rPr>
              <a:t>509 г. до н.э.</a:t>
            </a:r>
            <a:br>
              <a:rPr lang="ru-RU" sz="4400" dirty="0" smtClean="0">
                <a:latin typeface="Bemount" panose="02000500000000000000" pitchFamily="2" charset="0"/>
              </a:rPr>
            </a:br>
            <a:r>
              <a:rPr lang="ru-RU" sz="4400" dirty="0">
                <a:latin typeface="Bemount" panose="02000500000000000000" pitchFamily="2" charset="0"/>
              </a:rPr>
              <a:t/>
            </a:r>
            <a:br>
              <a:rPr lang="ru-RU" sz="4400" dirty="0">
                <a:latin typeface="Bemount" panose="02000500000000000000" pitchFamily="2" charset="0"/>
              </a:rPr>
            </a:br>
            <a:r>
              <a:rPr lang="ru-RU" sz="4400" dirty="0" smtClean="0">
                <a:latin typeface="Bemount" panose="02000500000000000000" pitchFamily="2" charset="0"/>
              </a:rPr>
              <a:t>Изгнание </a:t>
            </a:r>
            <a:r>
              <a:rPr lang="ru-RU" sz="4400" dirty="0" err="1" smtClean="0">
                <a:latin typeface="Bemount" panose="02000500000000000000" pitchFamily="2" charset="0"/>
              </a:rPr>
              <a:t>тарквиния</a:t>
            </a:r>
            <a:r>
              <a:rPr lang="ru-RU" sz="4400" dirty="0" smtClean="0">
                <a:latin typeface="Bemount" panose="02000500000000000000" pitchFamily="2" charset="0"/>
              </a:rPr>
              <a:t> гордого. Установление республики</a:t>
            </a:r>
            <a:endParaRPr lang="ru-RU" sz="4400" dirty="0">
              <a:latin typeface="Bemount" panose="02000500000000000000" pitchFamily="2" charset="0"/>
            </a:endParaRPr>
          </a:p>
        </p:txBody>
      </p:sp>
      <p:pic>
        <p:nvPicPr>
          <p:cNvPr id="8194" name="Picture 2" descr="Картинки по запросу &quot;изгнание тарквиния гордог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13" y="362393"/>
            <a:ext cx="7721147" cy="617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428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104609_TF22736411" id="{45379569-D69F-44B0-9E1A-40191F4D853F}" vid="{41053B4F-2B0B-493D-B111-FBBE61B292C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63CD11F-9FDB-4628-B708-63BFB2D681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BF972C-B81A-46A3-BFB2-A01F0B5DBC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3E21D3-7788-4819-8437-C5C4B0C5D46D}">
  <ds:schemaRefs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sharepoint/v3"/>
    <ds:schemaRef ds:uri="http://schemas.microsoft.com/office/infopath/2007/PartnerControls"/>
    <ds:schemaRef ds:uri="fb0879af-3eba-417a-a55a-ffe6dcd6ca77"/>
    <ds:schemaRef ds:uri="6dc4bcd6-49db-4c07-9060-8acfc67cef9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известного события истории</Template>
  <TotalTime>0</TotalTime>
  <Words>57</Words>
  <Application>Microsoft Office PowerPoint</Application>
  <PresentationFormat>Широкоэкранный</PresentationFormat>
  <Paragraphs>25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Bemount</vt:lpstr>
      <vt:lpstr>Calibri</vt:lpstr>
      <vt:lpstr>Corbel</vt:lpstr>
      <vt:lpstr>Небеса</vt:lpstr>
      <vt:lpstr>Легендарное  начало Рима</vt:lpstr>
      <vt:lpstr>Аппенинский полуостров</vt:lpstr>
      <vt:lpstr>Римские холмы</vt:lpstr>
      <vt:lpstr>Ромул ~ первый царь Рима  753 г. до н.э. ~ основание Рима</vt:lpstr>
      <vt:lpstr>Римские цари</vt:lpstr>
      <vt:lpstr>Патриции ~ богатые и знатные граждане (аристократия)</vt:lpstr>
      <vt:lpstr>Презентация PowerPoint</vt:lpstr>
      <vt:lpstr>509 г. до н.э.  Изгнание тарквиния гордого. Установление республики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2021-02-17T16:58:22Z</dcterms:created>
  <dcterms:modified xsi:type="dcterms:W3CDTF">2021-02-17T17:39:20Z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