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Tahoma"/>
      <p:regular r:id="rId31"/>
      <p:bold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Tahoma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4.xml"/><Relationship Id="rId32" Type="http://schemas.openxmlformats.org/officeDocument/2006/relationships/font" Target="fonts/Tahoma-bold.fntdata"/><Relationship Id="rId13" Type="http://schemas.openxmlformats.org/officeDocument/2006/relationships/slide" Target="slides/slide7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6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965fcae6f_2_75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1965fcae6f_2_75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965fcae6f_2_130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1965fcae6f_2_130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965fcae6f_2_136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1965fcae6f_2_136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965fcae6f_2_143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1965fcae6f_2_143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965fcae6f_2_151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1965fcae6f_2_151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965fcae6f_2_156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1965fcae6f_2_156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965fcae6f_2_161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1965fcae6f_2_161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965fcae6f_2_166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1965fcae6f_2_166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965fcae6f_2_171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1965fcae6f_2_171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965fcae6f_2_176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1965fcae6f_2_176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965fcae6f_2_181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11965fcae6f_2_181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965fcae6f_2_80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1965fcae6f_2_80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1965fcae6f_2_185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1965fcae6f_2_185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965fcae6f_2_189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1965fcae6f_2_189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965fcae6f_2_193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1965fcae6f_2_193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965fcae6f_2_199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1965fcae6f_2_199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1965fcae6f_2_203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1965fcae6f_2_203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965fcae6f_2_84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1965fcae6f_2_84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965fcae6f_2_89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11965fcae6f_2_89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965fcae6f_2_93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1965fcae6f_2_93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965fcae6f_2_100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11965fcae6f_2_100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965fcae6f_2_107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1965fcae6f_2_107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965fcae6f_2_113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1965fcae6f_2_113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965fcae6f_2_120:notes"/>
          <p:cNvSpPr txBox="1"/>
          <p:nvPr>
            <p:ph idx="1" type="body"/>
          </p:nvPr>
        </p:nvSpPr>
        <p:spPr>
          <a:xfrm>
            <a:off x="685785" y="4343384"/>
            <a:ext cx="5486380" cy="4114780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1965fcae6f_2_120:notes"/>
          <p:cNvSpPr/>
          <p:nvPr>
            <p:ph idx="2" type="sldImg"/>
          </p:nvPr>
        </p:nvSpPr>
        <p:spPr>
          <a:xfrm>
            <a:off x="1143224" y="685789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1115616" y="1059582"/>
            <a:ext cx="6912768" cy="2712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«Гимназия №2 г. Солигорска»</a:t>
            </a:r>
            <a:endParaRPr b="0" i="0" sz="1400" u="none" cap="none" strike="noStrike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ru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ru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Людмила Антоновна Ларчик</a:t>
            </a:r>
            <a:endParaRPr b="0" i="0" sz="1400" u="none" cap="none" strike="noStrike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ru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ru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Урок истории Средних веков в 6 классе</a:t>
            </a:r>
            <a:endParaRPr b="0" i="0" sz="1400" u="none" cap="none" strike="noStrike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Тема урока : «Православная церковь и культура восточных славян»</a:t>
            </a:r>
            <a:endParaRPr b="0" i="0" sz="1500" u="none" cap="none" strike="noStrike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400" u="none" cap="none" strike="noStrike">
                <a:solidFill>
                  <a:srgbClr val="003300"/>
                </a:solidFill>
                <a:latin typeface="Tahoma"/>
                <a:ea typeface="Tahoma"/>
                <a:cs typeface="Tahoma"/>
                <a:sym typeface="Tahoma"/>
              </a:rPr>
            </a:br>
            <a:endParaRPr b="0" i="0" sz="1400" u="none" cap="none" strike="noStrike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/>
          <p:nvPr/>
        </p:nvSpPr>
        <p:spPr>
          <a:xfrm>
            <a:off x="1277634" y="803660"/>
            <a:ext cx="6642738" cy="191590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558800" lvl="0" marL="558800" marR="0" rtl="0" algn="l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000"/>
              <a:buFont typeface="Calibri"/>
              <a:buAutoNum type="arabicPeriod"/>
            </a:pPr>
            <a:r>
              <a:rPr b="1" lang="ru" sz="30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Какая древнерусская    летопись Вам известна?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2.  Кто её автор?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3.  Когда она была написана?</a:t>
            </a:r>
            <a:endParaRPr b="1" sz="300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4"/>
          <p:cNvSpPr/>
          <p:nvPr/>
        </p:nvSpPr>
        <p:spPr>
          <a:xfrm>
            <a:off x="1257451" y="2717975"/>
            <a:ext cx="2993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Слово-</a:t>
            </a:r>
            <a:endParaRPr b="1" sz="41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4"/>
          <p:cNvSpPr/>
          <p:nvPr/>
        </p:nvSpPr>
        <p:spPr>
          <a:xfrm>
            <a:off x="1288798" y="2889175"/>
            <a:ext cx="66204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Calibri"/>
              <a:buChar char="-"/>
            </a:pPr>
            <a:r>
              <a:rPr b="1" lang="ru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эпическое поэтическое произведение,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  рассказывающее о конкретном историческом событии.</a:t>
            </a:r>
            <a:endParaRPr b="1" sz="24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620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hohlev.ru/wp-content/uploads/2019/06/%D0%92%D0%BB%D0%B0%D0%B4%D0%B8%D0%BC%D0%B8%D1%80%D1%81%D0%BA%D0%B0%D1%8F-%D0%B8%D0%BA%D0%BE%D0%BD%D0%B0-%D0%91%D0%BE%D0%B6%D0%B8%D0%B5%D0%B9-%D0%9C%D0%B0%D1%82%D0%B5%D1%80%D0%B8.jpg" id="218" name="Google Shape;218;p41"/>
          <p:cNvPicPr preferRelativeResize="0"/>
          <p:nvPr/>
        </p:nvPicPr>
        <p:blipFill rotWithShape="1">
          <a:blip r:embed="rId3">
            <a:alphaModFix/>
          </a:blip>
          <a:srcRect b="3997" l="16840" r="16206" t="3926"/>
          <a:stretch/>
        </p:blipFill>
        <p:spPr>
          <a:xfrm>
            <a:off x="1169622" y="278655"/>
            <a:ext cx="3834426" cy="460471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1"/>
          <p:cNvSpPr/>
          <p:nvPr/>
        </p:nvSpPr>
        <p:spPr>
          <a:xfrm>
            <a:off x="5220072" y="3273828"/>
            <a:ext cx="1944216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Икона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Владимирской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Божией Матери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f.ppt-online.org/files2/slide/a/aZLRnr7hOBimqwg8jut0God25DTFkKUexpVXWN9Y4A/slide-9.jpg" id="229" name="Google Shape;22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622" y="465516"/>
            <a:ext cx="6804756" cy="400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lide-share.ru/slide/1629302.jpeg" id="234" name="Google Shape;234;p44"/>
          <p:cNvPicPr preferRelativeResize="0"/>
          <p:nvPr/>
        </p:nvPicPr>
        <p:blipFill rotWithShape="1">
          <a:blip r:embed="rId3">
            <a:alphaModFix/>
          </a:blip>
          <a:srcRect b="13190" l="6647" r="0" t="0"/>
          <a:stretch/>
        </p:blipFill>
        <p:spPr>
          <a:xfrm>
            <a:off x="1061610" y="465516"/>
            <a:ext cx="6912768" cy="4277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900igr.net/up/datas/110049/015.jpg" id="239" name="Google Shape;23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3628" y="465517"/>
            <a:ext cx="6750749" cy="424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bugabooks.com/images/posts/2019/07/17/815308-0.jpg" id="244" name="Google Shape;24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3628" y="789552"/>
            <a:ext cx="2970330" cy="3686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onggiao.info/pic/news/2012/02/15/Trinity.jpg" id="245" name="Google Shape;24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9669" y="762923"/>
            <a:ext cx="3190703" cy="371280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6"/>
          <p:cNvSpPr txBox="1"/>
          <p:nvPr/>
        </p:nvSpPr>
        <p:spPr>
          <a:xfrm>
            <a:off x="5112060" y="4475728"/>
            <a:ext cx="86090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Троица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900igr.net/up/datas/110049/020.jpg" id="251" name="Google Shape;25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622" y="627535"/>
            <a:ext cx="6804755" cy="4182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arthive.com/res/media/img/oy400/work/d67/307545.jpg" id="256" name="Google Shape;256;p48"/>
          <p:cNvSpPr/>
          <p:nvPr/>
        </p:nvSpPr>
        <p:spPr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622" y="735546"/>
            <a:ext cx="3186354" cy="362339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8"/>
          <p:cNvSpPr txBox="1"/>
          <p:nvPr/>
        </p:nvSpPr>
        <p:spPr>
          <a:xfrm>
            <a:off x="1169625" y="372200"/>
            <a:ext cx="3234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Рождество Христово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millionpodarkov.ru/incoming_img/coins.tsbnk.ru/7695094.jpg" id="259" name="Google Shape;259;p48"/>
          <p:cNvPicPr preferRelativeResize="0"/>
          <p:nvPr/>
        </p:nvPicPr>
        <p:blipFill rotWithShape="1">
          <a:blip r:embed="rId4">
            <a:alphaModFix/>
          </a:blip>
          <a:srcRect b="7201" l="22167" r="21821" t="8326"/>
          <a:stretch/>
        </p:blipFill>
        <p:spPr>
          <a:xfrm>
            <a:off x="5274078" y="843558"/>
            <a:ext cx="2646294" cy="353720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260" name="Google Shape;260;p48"/>
          <p:cNvSpPr txBox="1"/>
          <p:nvPr/>
        </p:nvSpPr>
        <p:spPr>
          <a:xfrm>
            <a:off x="5791571" y="4461960"/>
            <a:ext cx="1611307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Апостол Павел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/>
          <p:nvPr/>
        </p:nvSpPr>
        <p:spPr>
          <a:xfrm>
            <a:off x="1143000" y="107150"/>
            <a:ext cx="6786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Давайте повторим:</a:t>
            </a:r>
            <a:endParaRPr b="1" i="0" sz="41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1277634" y="1059582"/>
            <a:ext cx="6588600" cy="2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rabicPeriod"/>
            </a:pPr>
            <a:r>
              <a:rPr b="1" i="0" lang="r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Каково было положение Руси в X-XIII веках?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Почему активизировались захватнические набеги соседей?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Чем закончились столкновения Руси  печенегами и половцами?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Каковы результаты борьбы против монголо-татар?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Чем закончилась борьба со шведскими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тевтонскими рыцарями?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/>
          <p:nvPr/>
        </p:nvSpPr>
        <p:spPr>
          <a:xfrm>
            <a:off x="1857752" y="803660"/>
            <a:ext cx="5422302" cy="5309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Объясните значение терминов:</a:t>
            </a:r>
            <a:endParaRPr b="1" sz="3000">
              <a:solidFill>
                <a:srgbClr val="6324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3"/>
          <p:cNvSpPr/>
          <p:nvPr/>
        </p:nvSpPr>
        <p:spPr>
          <a:xfrm>
            <a:off x="1277633" y="1178709"/>
            <a:ext cx="5579224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Берестяная грамота-</a:t>
            </a:r>
            <a:endParaRPr b="1" sz="41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3"/>
          <p:cNvSpPr/>
          <p:nvPr/>
        </p:nvSpPr>
        <p:spPr>
          <a:xfrm>
            <a:off x="1277633" y="2089544"/>
            <a:ext cx="4254494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Жития святых-</a:t>
            </a:r>
            <a:endParaRPr b="1" sz="41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3"/>
          <p:cNvSpPr/>
          <p:nvPr/>
        </p:nvSpPr>
        <p:spPr>
          <a:xfrm>
            <a:off x="1277622" y="3350025"/>
            <a:ext cx="3423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Летопись-</a:t>
            </a:r>
            <a:endParaRPr sz="1100"/>
          </a:p>
        </p:txBody>
      </p:sp>
      <p:sp>
        <p:nvSpPr>
          <p:cNvPr id="174" name="Google Shape;174;p33"/>
          <p:cNvSpPr/>
          <p:nvPr/>
        </p:nvSpPr>
        <p:spPr>
          <a:xfrm>
            <a:off x="1277632" y="1178709"/>
            <a:ext cx="6534725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-письменный документ, записка,</a:t>
            </a:r>
            <a:endParaRPr b="1" sz="27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выполненные на коре берёзы.</a:t>
            </a:r>
            <a:endParaRPr b="1" sz="27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3"/>
          <p:cNvSpPr/>
          <p:nvPr/>
        </p:nvSpPr>
        <p:spPr>
          <a:xfrm>
            <a:off x="1277632" y="2099528"/>
            <a:ext cx="6588731" cy="13157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- рассказы о жизни,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страданияхназидательные и подвигах людей, признанных церковью святыми.</a:t>
            </a:r>
            <a:endParaRPr b="1" sz="27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3"/>
          <p:cNvSpPr/>
          <p:nvPr/>
        </p:nvSpPr>
        <p:spPr>
          <a:xfrm>
            <a:off x="1307142" y="3415271"/>
            <a:ext cx="65886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-запись наиболее важных событий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по годам.</a:t>
            </a:r>
            <a:endParaRPr b="1" sz="27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Презентация14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