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8" roundtripDataSignature="AMtx7miC/8Vj3N42WdYnZjH4KHgq/1at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4"/>
          <p:cNvSpPr/>
          <p:nvPr/>
        </p:nvSpPr>
        <p:spPr>
          <a:xfrm>
            <a:off x="0" y="0"/>
            <a:ext cx="9144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4"/>
          <p:cNvSpPr txBox="1"/>
          <p:nvPr>
            <p:ph type="ctrTitle"/>
          </p:nvPr>
        </p:nvSpPr>
        <p:spPr>
          <a:xfrm>
            <a:off x="3214678" y="3352800"/>
            <a:ext cx="5786478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4"/>
          <p:cNvSpPr txBox="1"/>
          <p:nvPr/>
        </p:nvSpPr>
        <p:spPr>
          <a:xfrm>
            <a:off x="0" y="142852"/>
            <a:ext cx="4114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Лицей Ивацевичского района</a:t>
            </a:r>
            <a:endParaRPr b="1" sz="18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" name="Google Shape;1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9144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2"/>
            <a:ext cx="133164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4"/>
          <p:cNvSpPr txBox="1"/>
          <p:nvPr/>
        </p:nvSpPr>
        <p:spPr>
          <a:xfrm>
            <a:off x="0" y="2784972"/>
            <a:ext cx="411480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Беларуси. 11 класс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 rot="5400000">
            <a:off x="1988317" y="-273861"/>
            <a:ext cx="5443538" cy="78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33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33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4"/>
          <p:cNvSpPr txBox="1"/>
          <p:nvPr>
            <p:ph type="title"/>
          </p:nvPr>
        </p:nvSpPr>
        <p:spPr>
          <a:xfrm rot="5400000">
            <a:off x="4620419" y="2275682"/>
            <a:ext cx="6170613" cy="1962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4"/>
          <p:cNvSpPr txBox="1"/>
          <p:nvPr>
            <p:ph idx="1" type="body"/>
          </p:nvPr>
        </p:nvSpPr>
        <p:spPr>
          <a:xfrm rot="5400000">
            <a:off x="619918" y="389732"/>
            <a:ext cx="6170613" cy="5734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35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" type="body"/>
          </p:nvPr>
        </p:nvSpPr>
        <p:spPr>
          <a:xfrm>
            <a:off x="785786" y="785794"/>
            <a:ext cx="78486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26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6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" type="body"/>
          </p:nvPr>
        </p:nvSpPr>
        <p:spPr>
          <a:xfrm>
            <a:off x="838200" y="898525"/>
            <a:ext cx="38481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27"/>
          <p:cNvSpPr txBox="1"/>
          <p:nvPr>
            <p:ph idx="2" type="body"/>
          </p:nvPr>
        </p:nvSpPr>
        <p:spPr>
          <a:xfrm>
            <a:off x="4838700" y="898525"/>
            <a:ext cx="38481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27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7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2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2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2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28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8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9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0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3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31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1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6248400" y="6443663"/>
            <a:ext cx="2514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4419600" y="6443663"/>
            <a:ext cx="1524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idx="1" type="body"/>
          </p:nvPr>
        </p:nvSpPr>
        <p:spPr>
          <a:xfrm>
            <a:off x="785786" y="928670"/>
            <a:ext cx="78486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type="title"/>
          </p:nvPr>
        </p:nvSpPr>
        <p:spPr>
          <a:xfrm>
            <a:off x="866775" y="171450"/>
            <a:ext cx="73914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643210" y="3357566"/>
            <a:ext cx="6143644" cy="8572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image" Target="../media/image23.png"/><Relationship Id="rId8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0" y="4186166"/>
            <a:ext cx="9144000" cy="15470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200"/>
              <a:buFont typeface="Noto Sans Symbols"/>
              <a:buNone/>
            </a:pPr>
            <a:r>
              <a:rPr b="1" i="0" lang="ru" sz="32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Развитие белорусской нации в условиях советской политической системы. Конфессиональная политика</a:t>
            </a:r>
            <a:endParaRPr b="1" i="0" sz="32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7293553" y="5638800"/>
            <a:ext cx="1857356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32F"/>
              </a:buClr>
              <a:buSzPts val="2000"/>
              <a:buFont typeface="Cambria"/>
              <a:buNone/>
            </a:pPr>
            <a:r>
              <a:rPr b="1" i="0" lang="ru" sz="20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i="0" sz="20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8" name="Google Shape;78;p1"/>
          <p:cNvSpPr txBox="1"/>
          <p:nvPr/>
        </p:nvSpPr>
        <p:spPr>
          <a:xfrm>
            <a:off x="3857620" y="6248400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32F"/>
              </a:buClr>
              <a:buSzPts val="1800"/>
              <a:buFont typeface="Cambria"/>
              <a:buNone/>
            </a:pPr>
            <a:r>
              <a:rPr b="1" i="0" lang="ru" sz="18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b="1" i="0" sz="18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9" name="Google Shape;79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ÐÐµÐº Ð½Ð°Ð·Ð°Ð´ Ð±ÑÐ»Ð° Ð¾Ð±ÑÐ°Ð·Ð¾Ð²Ð°Ð½Ð° ÐÐµÐ»Ð¾ÑÑÑÑÐºÐ°Ñ Ð¡Ð¾Ð²ÐµÑÑÐºÐ°Ñ Ð¡Ð¾ÑÐ¸Ð°Ð»Ð¸ÑÑÐ¸ÑÐµÑÐºÐ°Ñ Ð ÐµÑÐ¿ÑÐ±Ð»Ð¸ÐºÐ°  | ÐÑÑÐ¾ÑÐ¸Ñ | CÐ²Ð¾Ð±Ð¾Ð´Ð½Ð¾Ðµ Ð²ÑÐµÐ¼Ñ | ÐÐ¸Ð¤ ÐÑÐ³ÑÐ¼ÐµÐ½ÑÑ Ð¸ ÑÐ°ÐºÑÑ Ð² ÐÐµÐ»Ð°ÑÑÑÐ¸" id="80" name="Google Shape;80;p1"/>
          <p:cNvPicPr preferRelativeResize="0"/>
          <p:nvPr/>
        </p:nvPicPr>
        <p:blipFill rotWithShape="1">
          <a:blip r:embed="rId3">
            <a:alphaModFix/>
          </a:blip>
          <a:srcRect b="0" l="5233" r="0" t="0"/>
          <a:stretch/>
        </p:blipFill>
        <p:spPr>
          <a:xfrm>
            <a:off x="4480820" y="0"/>
            <a:ext cx="4663180" cy="326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Cambria"/>
                <a:ea typeface="Cambria"/>
                <a:cs typeface="Cambria"/>
                <a:sym typeface="Cambria"/>
              </a:rPr>
              <a:t>Политика белорусизации как проявление советс- кой национальной политики</a:t>
            </a:r>
            <a:endParaRPr sz="3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6" name="Google Shape;236;p10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10"/>
          <p:cNvGrpSpPr/>
          <p:nvPr/>
        </p:nvGrpSpPr>
        <p:grpSpPr>
          <a:xfrm>
            <a:off x="-5615217" y="-99895"/>
            <a:ext cx="14568597" cy="7849878"/>
            <a:chOff x="-6595346" y="-1008615"/>
            <a:chExt cx="14568597" cy="7849878"/>
          </a:xfrm>
        </p:grpSpPr>
        <p:sp>
          <p:nvSpPr>
            <p:cNvPr id="238" name="Google Shape;238;p10"/>
            <p:cNvSpPr/>
            <p:nvPr/>
          </p:nvSpPr>
          <p:spPr>
            <a:xfrm>
              <a:off x="-6595346" y="-1008615"/>
              <a:ext cx="7849878" cy="7849878"/>
            </a:xfrm>
            <a:prstGeom prst="blockArc">
              <a:avLst>
                <a:gd fmla="val 18900000" name="adj1"/>
                <a:gd fmla="val 2700000" name="adj2"/>
                <a:gd fmla="val 275" name="adj3"/>
              </a:avLst>
            </a:pr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466903" y="307147"/>
              <a:ext cx="7506348" cy="61406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0"/>
            <p:cNvSpPr txBox="1"/>
            <p:nvPr/>
          </p:nvSpPr>
          <p:spPr>
            <a:xfrm>
              <a:off x="466903" y="307147"/>
              <a:ext cx="7506348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874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делопроизводство было переведено на белорусский язык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1" name="Google Shape;241;p10"/>
            <p:cNvSpPr/>
            <p:nvPr/>
          </p:nvSpPr>
          <p:spPr>
            <a:xfrm>
              <a:off x="83115" y="230389"/>
              <a:ext cx="767576" cy="767576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972010" y="1228122"/>
              <a:ext cx="7001240" cy="61406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0"/>
            <p:cNvSpPr txBox="1"/>
            <p:nvPr/>
          </p:nvSpPr>
          <p:spPr>
            <a:xfrm>
              <a:off x="972010" y="1228122"/>
              <a:ext cx="7001240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874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внутриреспубликанская документация печаталась на четы- рёх языках – белорусском, русском, еврейском, польском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588222" y="1151364"/>
              <a:ext cx="767576" cy="767576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10"/>
            <p:cNvSpPr/>
            <p:nvPr/>
          </p:nvSpPr>
          <p:spPr>
            <a:xfrm>
              <a:off x="1202983" y="2149097"/>
              <a:ext cx="6770268" cy="61406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0"/>
            <p:cNvSpPr txBox="1"/>
            <p:nvPr/>
          </p:nvSpPr>
          <p:spPr>
            <a:xfrm>
              <a:off x="1202983" y="2149097"/>
              <a:ext cx="6770268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874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документы общесоюзного значения печатались на бело- русском и русском языках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7" name="Google Shape;247;p10"/>
            <p:cNvSpPr/>
            <p:nvPr/>
          </p:nvSpPr>
          <p:spPr>
            <a:xfrm>
              <a:off x="819195" y="2072339"/>
              <a:ext cx="767576" cy="76757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0"/>
            <p:cNvSpPr/>
            <p:nvPr/>
          </p:nvSpPr>
          <p:spPr>
            <a:xfrm>
              <a:off x="1202983" y="3008623"/>
              <a:ext cx="6770268" cy="735792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0"/>
            <p:cNvSpPr txBox="1"/>
            <p:nvPr/>
          </p:nvSpPr>
          <p:spPr>
            <a:xfrm>
              <a:off x="1202983" y="3008623"/>
              <a:ext cx="6770268" cy="73579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874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правовые документы (паспорта, свидетельства) печата- лись на белорусском и одном из трёх государственных язы- 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0" name="Google Shape;250;p10"/>
            <p:cNvSpPr/>
            <p:nvPr/>
          </p:nvSpPr>
          <p:spPr>
            <a:xfrm>
              <a:off x="819195" y="2992731"/>
              <a:ext cx="767576" cy="76757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972010" y="3914468"/>
              <a:ext cx="7001240" cy="766053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0"/>
            <p:cNvSpPr txBox="1"/>
            <p:nvPr/>
          </p:nvSpPr>
          <p:spPr>
            <a:xfrm>
              <a:off x="972010" y="3914468"/>
              <a:ext cx="7001240" cy="7660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874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 белорусский язык переводились учебные заведения, уч- реждения культуры, научные учреждения, части Красной ар- мии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588222" y="3913706"/>
              <a:ext cx="767576" cy="76757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466903" y="4911439"/>
              <a:ext cx="7506348" cy="614061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0"/>
            <p:cNvSpPr txBox="1"/>
            <p:nvPr/>
          </p:nvSpPr>
          <p:spPr>
            <a:xfrm>
              <a:off x="466903" y="4911439"/>
              <a:ext cx="7506348" cy="6140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4874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для белорусских военных были разработаны отдельные воинские уставы на белорусском языке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83115" y="4834681"/>
              <a:ext cx="767576" cy="767576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7" name="Google Shape;257;p10"/>
          <p:cNvGrpSpPr/>
          <p:nvPr/>
        </p:nvGrpSpPr>
        <p:grpSpPr>
          <a:xfrm rot="-5400000">
            <a:off x="1991" y="3750539"/>
            <a:ext cx="2592288" cy="365038"/>
            <a:chOff x="4843171" y="1440146"/>
            <a:chExt cx="3221724" cy="940028"/>
          </a:xfrm>
        </p:grpSpPr>
        <p:sp>
          <p:nvSpPr>
            <p:cNvPr id="258" name="Google Shape;258;p10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0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Белорусизация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Cambria"/>
                <a:ea typeface="Cambria"/>
                <a:cs typeface="Cambria"/>
                <a:sym typeface="Cambria"/>
              </a:rPr>
              <a:t>Политика белорусизации как проявление советс- кой национальной политики</a:t>
            </a:r>
            <a:endParaRPr sz="3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11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" name="Google Shape;266;p11"/>
          <p:cNvGrpSpPr/>
          <p:nvPr/>
        </p:nvGrpSpPr>
        <p:grpSpPr>
          <a:xfrm>
            <a:off x="980129" y="836712"/>
            <a:ext cx="8056367" cy="576064"/>
            <a:chOff x="4843171" y="1440146"/>
            <a:chExt cx="3221724" cy="940028"/>
          </a:xfrm>
        </p:grpSpPr>
        <p:sp>
          <p:nvSpPr>
            <p:cNvPr id="267" name="Google Shape;267;p11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1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Широкому распространению белорусского языка содействовали белорус- ские писатели и поэты.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69" name="Google Shape;269;p11"/>
          <p:cNvGrpSpPr/>
          <p:nvPr/>
        </p:nvGrpSpPr>
        <p:grpSpPr>
          <a:xfrm>
            <a:off x="980129" y="5661248"/>
            <a:ext cx="8056367" cy="1080120"/>
            <a:chOff x="4843171" y="1440146"/>
            <a:chExt cx="3221724" cy="940028"/>
          </a:xfrm>
        </p:grpSpPr>
        <p:sp>
          <p:nvSpPr>
            <p:cNvPr id="270" name="Google Shape;270;p11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1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 научных центрах республики – Инбелкульте и Комиссии по истории пар- тии (Истпарте) – выполнялись исследования по проблемам истории, обще- ственной мысли и экономики Беларуси. Широкое развитие получило крае- ведение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Ð¯Ð½ÐºÐ° ÐÑÐ¿Ð°Ð»Ð° â ÐÐ¸ÐºÐ¸Ð¿ÐµÐ´Ð¸Ñ" id="272" name="Google Shape;2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129" y="1470390"/>
            <a:ext cx="1747252" cy="237626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ÑÐ´ÑÑ Ð¸Ð·Ð´Ð°Ð½Ñ ÑÐ½Ð¸ÐºÐ°Ð»ÑÐ½ÑÐµ Ð¼Ð°ÑÐµÑÐ¸Ð°Ð»Ñ Ð¾ ÐÐ¾Ð»Ð°ÑÐµ" id="273" name="Google Shape;2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4095" y="1407583"/>
            <a:ext cx="1891614" cy="243387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74" name="Google Shape;274;p11"/>
          <p:cNvPicPr preferRelativeResize="0"/>
          <p:nvPr/>
        </p:nvPicPr>
        <p:blipFill rotWithShape="1">
          <a:blip r:embed="rId5">
            <a:alphaModFix/>
          </a:blip>
          <a:srcRect b="0" l="9890" r="8930" t="0"/>
          <a:stretch/>
        </p:blipFill>
        <p:spPr>
          <a:xfrm>
            <a:off x="5017313" y="1423956"/>
            <a:ext cx="2043699" cy="240703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Ð¸Ð±Ð»Ð¸Ð¾ÑÐµÐºÐ° - ÑÑÐ´Ð¾Ð¶ÐµÑÑÐ²ÐµÐ½Ð½ÑÐµ Ð²ÑÑÑÐ°Ð²ÐºÐ¸ Ð¸ÑÐ½Ñ 2020" id="275" name="Google Shape;27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6401" y="1484784"/>
            <a:ext cx="1442350" cy="239856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30 Ð½Ð¾ÑÐ±ÑÑ. ÐÐ¸ÑÐ°ÑÑ ÐÑÐ½ÑÐºÐ¾Ð² | ÐÐ»Ð°Ð½ÐµÑÐ° ÐÐµÐ»Ð°ÑÑÑÑ" id="276" name="Google Shape;276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57103" y="2811206"/>
            <a:ext cx="1721571" cy="27374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ÐÐ¡Ð¬Ð: Ð 125-Ð»ÐµÑÐ¸Ñ ÑÐ¾ Ð´Ð½Ñ ÑÐ¾Ð¶Ð´ÐµÐ½Ð¸Ñ Ð½Ð°ÑÐ¾Ð´Ð½Ð¾Ð³Ð¾ Ð¿Ð¸ÑÐ°ÑÐµÐ»Ñ ÐÐµÐ»Ð°ÑÑÑÐ¸ ÐÐ¾Ð½Ð´ÑÐ°ÑÐ°  ÐÑÐ°Ð¿Ð¸Ð²Ñ" id="277" name="Google Shape;277;p11"/>
          <p:cNvPicPr preferRelativeResize="0"/>
          <p:nvPr/>
        </p:nvPicPr>
        <p:blipFill rotWithShape="1">
          <a:blip r:embed="rId8">
            <a:alphaModFix/>
          </a:blip>
          <a:srcRect b="5304" l="0" r="0" t="0"/>
          <a:stretch/>
        </p:blipFill>
        <p:spPr>
          <a:xfrm>
            <a:off x="6288364" y="3003254"/>
            <a:ext cx="1848503" cy="25453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78" name="Google Shape;278;p11"/>
          <p:cNvSpPr txBox="1"/>
          <p:nvPr/>
        </p:nvSpPr>
        <p:spPr>
          <a:xfrm>
            <a:off x="980129" y="3848503"/>
            <a:ext cx="1360668" cy="3189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Янка Купала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9" name="Google Shape;279;p11"/>
          <p:cNvSpPr txBox="1"/>
          <p:nvPr/>
        </p:nvSpPr>
        <p:spPr>
          <a:xfrm>
            <a:off x="3613765" y="3830987"/>
            <a:ext cx="1360668" cy="3189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Якуб Колас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11"/>
          <p:cNvSpPr txBox="1"/>
          <p:nvPr/>
        </p:nvSpPr>
        <p:spPr>
          <a:xfrm>
            <a:off x="4870712" y="3830599"/>
            <a:ext cx="1863222" cy="3189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Тишка Гартный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1" name="Google Shape;281;p11"/>
          <p:cNvSpPr txBox="1"/>
          <p:nvPr/>
        </p:nvSpPr>
        <p:spPr>
          <a:xfrm>
            <a:off x="7840782" y="3858040"/>
            <a:ext cx="1364055" cy="5719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Кузьма Чорный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2" name="Google Shape;282;p11"/>
          <p:cNvSpPr txBox="1"/>
          <p:nvPr/>
        </p:nvSpPr>
        <p:spPr>
          <a:xfrm>
            <a:off x="987478" y="4994774"/>
            <a:ext cx="1169625" cy="5842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Михась Лыньков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3" name="Google Shape;283;p11"/>
          <p:cNvSpPr txBox="1"/>
          <p:nvPr/>
        </p:nvSpPr>
        <p:spPr>
          <a:xfrm>
            <a:off x="5118739" y="4964353"/>
            <a:ext cx="1169625" cy="5842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Кондрат Крапива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Cambria"/>
                <a:ea typeface="Cambria"/>
                <a:cs typeface="Cambria"/>
                <a:sym typeface="Cambria"/>
              </a:rPr>
              <a:t>Политика белорусизации как проявление советс- кой национальной политики</a:t>
            </a:r>
            <a:endParaRPr sz="3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9" name="Google Shape;289;p12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0" name="Google Shape;290;p12"/>
          <p:cNvGrpSpPr/>
          <p:nvPr/>
        </p:nvGrpSpPr>
        <p:grpSpPr>
          <a:xfrm>
            <a:off x="980129" y="980728"/>
            <a:ext cx="8056367" cy="1296144"/>
            <a:chOff x="4843171" y="1440146"/>
            <a:chExt cx="3221724" cy="940028"/>
          </a:xfrm>
        </p:grpSpPr>
        <p:sp>
          <p:nvSpPr>
            <p:cNvPr id="291" name="Google Shape;291;p12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2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Коренизация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– это одно из направлений политики белорусизации, преду- сматривающее повышение роли лиц коренной национальности в общест- венно-политической жизни республики, выдвижение кадров из коренного населения на партийную, советскую, хозяйственную и общественную рабо- ту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293" name="Google Shape;29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950" y="2492750"/>
            <a:ext cx="3688525" cy="4289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94" name="Google Shape;29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075" y="2532475"/>
            <a:ext cx="3688525" cy="428952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Cambria"/>
                <a:ea typeface="Cambria"/>
                <a:cs typeface="Cambria"/>
                <a:sym typeface="Cambria"/>
              </a:rPr>
              <a:t>Политика белорусизации как проявление советс- кой национальной политики</a:t>
            </a:r>
            <a:endParaRPr sz="3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0" name="Google Shape;300;p13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1" name="Google Shape;301;p13"/>
          <p:cNvGrpSpPr/>
          <p:nvPr/>
        </p:nvGrpSpPr>
        <p:grpSpPr>
          <a:xfrm>
            <a:off x="1115616" y="980728"/>
            <a:ext cx="7776864" cy="5688632"/>
            <a:chOff x="0" y="0"/>
            <a:chExt cx="7776864" cy="5688632"/>
          </a:xfrm>
        </p:grpSpPr>
        <p:sp>
          <p:nvSpPr>
            <p:cNvPr id="302" name="Google Shape;302;p13"/>
            <p:cNvSpPr/>
            <p:nvPr/>
          </p:nvSpPr>
          <p:spPr>
            <a:xfrm rot="-5400000">
              <a:off x="522058" y="-522058"/>
              <a:ext cx="2844316" cy="3888432"/>
            </a:xfrm>
            <a:prstGeom prst="round1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3"/>
            <p:cNvSpPr txBox="1"/>
            <p:nvPr/>
          </p:nvSpPr>
          <p:spPr>
            <a:xfrm>
              <a:off x="0" y="0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Языковые курсы организовывались поспешно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3888432" y="0"/>
              <a:ext cx="3888432" cy="2844316"/>
            </a:xfrm>
            <a:prstGeom prst="round1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3"/>
            <p:cNvSpPr txBox="1"/>
            <p:nvPr/>
          </p:nvSpPr>
          <p:spPr>
            <a:xfrm>
              <a:off x="3888432" y="0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 хватало учебников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 rot="10800000">
              <a:off x="0" y="2844316"/>
              <a:ext cx="3888432" cy="2844316"/>
            </a:xfrm>
            <a:prstGeom prst="round1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3"/>
            <p:cNvSpPr txBox="1"/>
            <p:nvPr/>
          </p:nvSpPr>
          <p:spPr>
            <a:xfrm>
              <a:off x="0" y="3555395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Уровень преподавания был низким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 rot="5400000">
              <a:off x="4410490" y="2322258"/>
              <a:ext cx="2844316" cy="3888432"/>
            </a:xfrm>
            <a:prstGeom prst="round1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3"/>
            <p:cNvSpPr txBox="1"/>
            <p:nvPr/>
          </p:nvSpPr>
          <p:spPr>
            <a:xfrm>
              <a:off x="3888432" y="3555394"/>
              <a:ext cx="3888432" cy="21332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Принудительное изучение белорусского языка под угрозой увольнения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2721902" y="2133237"/>
              <a:ext cx="2333059" cy="1422158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3"/>
            <p:cNvSpPr txBox="1"/>
            <p:nvPr/>
          </p:nvSpPr>
          <p:spPr>
            <a:xfrm>
              <a:off x="2791326" y="2202661"/>
              <a:ext cx="2194211" cy="128331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Перегибы при проведении белорусизации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Cambria"/>
                <a:ea typeface="Cambria"/>
                <a:cs typeface="Cambria"/>
                <a:sym typeface="Cambria"/>
              </a:rPr>
              <a:t>Политика белорусизации как проявление советс- кой национальной политики</a:t>
            </a:r>
            <a:endParaRPr sz="3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7" name="Google Shape;317;p14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ÐÐ¸Ð¿Ð»Ð¾Ð¼Ð°ÑÐ¸ÑÐµÑÐºÐ¸Ð¹ ÐÑÐµÑÑ â Ð ÐµÐ°Ð»ÑÐ½ÑÐ¹ ÐÑÐµÑÑ" id="318" name="Google Shape;318;p14"/>
          <p:cNvPicPr preferRelativeResize="0"/>
          <p:nvPr/>
        </p:nvPicPr>
        <p:blipFill rotWithShape="1">
          <a:blip r:embed="rId3">
            <a:alphaModFix/>
          </a:blip>
          <a:srcRect b="0" l="10887" r="8236" t="0"/>
          <a:stretch/>
        </p:blipFill>
        <p:spPr>
          <a:xfrm>
            <a:off x="5220072" y="1124744"/>
            <a:ext cx="3744416" cy="55446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319" name="Google Shape;319;p14"/>
          <p:cNvGrpSpPr/>
          <p:nvPr/>
        </p:nvGrpSpPr>
        <p:grpSpPr>
          <a:xfrm>
            <a:off x="985395" y="980728"/>
            <a:ext cx="4095927" cy="3168352"/>
            <a:chOff x="4843171" y="1440146"/>
            <a:chExt cx="3221724" cy="940028"/>
          </a:xfrm>
        </p:grpSpPr>
        <p:sp>
          <p:nvSpPr>
            <p:cNvPr id="320" name="Google Shape;320;p14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4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Успехи в осуществлении белорусиза- ции в БССР были официально приз- наны деятелями Рады БНР. На Бер- линской конференции 1925 г. они признали Минск «центром нацио- нально-государственного возрожде- ния Беларуси» и объявили о роспуске своих политических центров. А.И. Цвикевич, который был премьер-ми- нистром БНР в Праге, подписал в 1925 г. протокол о признании Совет- ской Беларуси.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22" name="Google Shape;322;p14"/>
          <p:cNvSpPr txBox="1"/>
          <p:nvPr/>
        </p:nvSpPr>
        <p:spPr>
          <a:xfrm>
            <a:off x="2843808" y="6309320"/>
            <a:ext cx="2376264" cy="3189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Цвикевич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28" name="Google Shape;328;p15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9" name="Google Shape;329;p15"/>
          <p:cNvGrpSpPr/>
          <p:nvPr/>
        </p:nvGrpSpPr>
        <p:grpSpPr>
          <a:xfrm>
            <a:off x="1000811" y="909548"/>
            <a:ext cx="7942993" cy="5758982"/>
            <a:chOff x="20682" y="828"/>
            <a:chExt cx="7942993" cy="5758982"/>
          </a:xfrm>
        </p:grpSpPr>
        <p:sp>
          <p:nvSpPr>
            <p:cNvPr id="330" name="Google Shape;330;p15"/>
            <p:cNvSpPr/>
            <p:nvPr/>
          </p:nvSpPr>
          <p:spPr>
            <a:xfrm>
              <a:off x="20682" y="828"/>
              <a:ext cx="4982258" cy="7943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5"/>
            <p:cNvSpPr txBox="1"/>
            <p:nvPr/>
          </p:nvSpPr>
          <p:spPr>
            <a:xfrm>
              <a:off x="43947" y="24093"/>
              <a:ext cx="4935728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Изменения в положении религиозных конфессий после прихода к власти большевиков в 1917 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518908" y="795171"/>
              <a:ext cx="498225" cy="595756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3" name="Google Shape;333;p15"/>
            <p:cNvSpPr/>
            <p:nvPr/>
          </p:nvSpPr>
          <p:spPr>
            <a:xfrm>
              <a:off x="1017133" y="993756"/>
              <a:ext cx="6946542" cy="7943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5"/>
            <p:cNvSpPr txBox="1"/>
            <p:nvPr/>
          </p:nvSpPr>
          <p:spPr>
            <a:xfrm>
              <a:off x="1040398" y="1017021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церковь была отделена от государства, а школа – от церкви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518908" y="795171"/>
              <a:ext cx="498225" cy="158868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6" name="Google Shape;336;p15"/>
            <p:cNvSpPr/>
            <p:nvPr/>
          </p:nvSpPr>
          <p:spPr>
            <a:xfrm>
              <a:off x="1017133" y="1986684"/>
              <a:ext cx="6946542" cy="7943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5"/>
            <p:cNvSpPr txBox="1"/>
            <p:nvPr/>
          </p:nvSpPr>
          <p:spPr>
            <a:xfrm>
              <a:off x="1040398" y="2009949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аннулирован церковный брак и введён брак гражданский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518908" y="795171"/>
              <a:ext cx="498225" cy="2581612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9" name="Google Shape;339;p15"/>
            <p:cNvSpPr/>
            <p:nvPr/>
          </p:nvSpPr>
          <p:spPr>
            <a:xfrm>
              <a:off x="1017133" y="2979612"/>
              <a:ext cx="6946542" cy="7943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5"/>
            <p:cNvSpPr txBox="1"/>
            <p:nvPr/>
          </p:nvSpPr>
          <p:spPr>
            <a:xfrm>
              <a:off x="1040398" y="3002877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всё церковное имущество конфисковалось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518908" y="795171"/>
              <a:ext cx="498225" cy="357454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2" name="Google Shape;342;p15"/>
            <p:cNvSpPr/>
            <p:nvPr/>
          </p:nvSpPr>
          <p:spPr>
            <a:xfrm>
              <a:off x="1017133" y="3972540"/>
              <a:ext cx="6946542" cy="7943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5"/>
            <p:cNvSpPr txBox="1"/>
            <p:nvPr/>
          </p:nvSpPr>
          <p:spPr>
            <a:xfrm>
              <a:off x="1040398" y="3995805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церкви, костёлы, синагоги разрушались или использовались не по назначению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518908" y="795171"/>
              <a:ext cx="498225" cy="456746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45" name="Google Shape;345;p15"/>
            <p:cNvSpPr/>
            <p:nvPr/>
          </p:nvSpPr>
          <p:spPr>
            <a:xfrm>
              <a:off x="1017133" y="4965468"/>
              <a:ext cx="6946542" cy="794342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5"/>
            <p:cNvSpPr txBox="1"/>
            <p:nvPr/>
          </p:nvSpPr>
          <p:spPr>
            <a:xfrm>
              <a:off x="1040398" y="4988733"/>
              <a:ext cx="6900012" cy="74781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духовенство и верующие арестовывались и преследовались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latin typeface="Cambria"/>
                <a:ea typeface="Cambria"/>
                <a:cs typeface="Cambria"/>
                <a:sym typeface="Cambria"/>
              </a:rPr>
              <a:t>Отношения советского государства к религии</a:t>
            </a:r>
            <a:endParaRPr sz="2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2" name="Google Shape;352;p16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3" name="Google Shape;353;p16"/>
          <p:cNvGrpSpPr/>
          <p:nvPr/>
        </p:nvGrpSpPr>
        <p:grpSpPr>
          <a:xfrm>
            <a:off x="980129" y="908720"/>
            <a:ext cx="7979093" cy="1296144"/>
            <a:chOff x="4843171" y="1440146"/>
            <a:chExt cx="3221724" cy="940028"/>
          </a:xfrm>
        </p:grpSpPr>
        <p:sp>
          <p:nvSpPr>
            <p:cNvPr id="354" name="Google Shape;354;p16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6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Отношение советского государства к религиозным конфессиям на протя- жении всего периода существования СССР определялось отрицанием ре- лигии как мировоззрения. Партийными и государственными органами ак- тивно поддерживался </a:t>
              </a: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атеизм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 (отрицание существования и отказ верить в какие-либо сверхъестественные силы).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descr="Ð¡Ð¾ÑÐ· Ð²Ð¾Ð¸Ð½ÑÑÐ²ÑÑÑÐ¸Ñ Ð±ÐµÐ·Ð±Ð¾Ð¶Ð½Ð¸ÐºÐ¾Ð² - Wikiwand" id="356" name="Google Shape;356;p16"/>
          <p:cNvPicPr preferRelativeResize="0"/>
          <p:nvPr/>
        </p:nvPicPr>
        <p:blipFill rotWithShape="1">
          <a:blip r:embed="rId3">
            <a:alphaModFix/>
          </a:blip>
          <a:srcRect b="0" l="0" r="2083" t="0"/>
          <a:stretch/>
        </p:blipFill>
        <p:spPr>
          <a:xfrm>
            <a:off x="5860769" y="2348880"/>
            <a:ext cx="3111965" cy="44131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357" name="Google Shape;357;p16"/>
          <p:cNvGrpSpPr/>
          <p:nvPr/>
        </p:nvGrpSpPr>
        <p:grpSpPr>
          <a:xfrm>
            <a:off x="955428" y="2348880"/>
            <a:ext cx="4777229" cy="720080"/>
            <a:chOff x="4843171" y="1440146"/>
            <a:chExt cx="3221724" cy="940028"/>
          </a:xfrm>
        </p:grpSpPr>
        <p:sp>
          <p:nvSpPr>
            <p:cNvPr id="358" name="Google Shape;358;p16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6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1929 г.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создан Белорусский антирелигиоз- ный университет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60" name="Google Shape;360;p16"/>
          <p:cNvGrpSpPr/>
          <p:nvPr/>
        </p:nvGrpSpPr>
        <p:grpSpPr>
          <a:xfrm>
            <a:off x="985482" y="3140969"/>
            <a:ext cx="4777229" cy="720080"/>
            <a:chOff x="4843171" y="1440146"/>
            <a:chExt cx="3221724" cy="940028"/>
          </a:xfrm>
        </p:grpSpPr>
        <p:sp>
          <p:nvSpPr>
            <p:cNvPr id="361" name="Google Shape;361;p16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6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1929 г.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I Всебелорусский съезд безбожни- ков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363" name="Google Shape;363;p16"/>
          <p:cNvSpPr txBox="1"/>
          <p:nvPr/>
        </p:nvSpPr>
        <p:spPr>
          <a:xfrm>
            <a:off x="1691680" y="6432545"/>
            <a:ext cx="4183709" cy="3189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Членский билет Союза безбожников СССР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mbria"/>
                <a:ea typeface="Cambria"/>
                <a:cs typeface="Cambria"/>
                <a:sym typeface="Cambria"/>
              </a:rPr>
              <a:t>Взаимоотношения власти и церкви в 1940-1980-е гг.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9" name="Google Shape;369;p17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7"/>
          <p:cNvSpPr txBox="1"/>
          <p:nvPr>
            <p:ph idx="1" type="body"/>
          </p:nvPr>
        </p:nvSpPr>
        <p:spPr>
          <a:xfrm>
            <a:off x="980129" y="836711"/>
            <a:ext cx="8047066" cy="136815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годы войны духовенство поддержало всенародную борьбу против врага. В ответ в сентябре 1943 г. по инициативе И.В.Сталина произошло восста- новление Московской Патриархии и деятельности Московского Патриарха и всея Руси. Это был новый этап во взаимоотношениях советской власти Русской православной церкви.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1" name="Google Shape;371;p17"/>
          <p:cNvSpPr txBox="1"/>
          <p:nvPr/>
        </p:nvSpPr>
        <p:spPr>
          <a:xfrm>
            <a:off x="4039652" y="2249642"/>
            <a:ext cx="2520280" cy="83099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Патриархи Московские и всея Руси в послевоенное время</a:t>
            </a:r>
            <a:endParaRPr b="1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72" name="Google Shape;3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708" y="1907959"/>
            <a:ext cx="4170611" cy="48274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73" name="Google Shape;37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4168" y="1930498"/>
            <a:ext cx="2943027" cy="480494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74" name="Google Shape;374;p17"/>
          <p:cNvSpPr txBox="1"/>
          <p:nvPr/>
        </p:nvSpPr>
        <p:spPr>
          <a:xfrm>
            <a:off x="758669" y="2916234"/>
            <a:ext cx="1627439" cy="58477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Сергий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(1943-1944 гг.)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5" name="Google Shape;375;p17"/>
          <p:cNvSpPr txBox="1"/>
          <p:nvPr/>
        </p:nvSpPr>
        <p:spPr>
          <a:xfrm>
            <a:off x="4933310" y="3859499"/>
            <a:ext cx="1598694" cy="58477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Алексий I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(1945-1970 гг.)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mbria"/>
                <a:ea typeface="Cambria"/>
                <a:cs typeface="Cambria"/>
                <a:sym typeface="Cambria"/>
              </a:rPr>
              <a:t>Взаимоотношения власти и церкви в 1940-1980-е гг.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1" name="Google Shape;381;p18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8"/>
          <p:cNvSpPr txBox="1"/>
          <p:nvPr>
            <p:ph idx="1" type="body"/>
          </p:nvPr>
        </p:nvSpPr>
        <p:spPr>
          <a:xfrm>
            <a:off x="922619" y="836713"/>
            <a:ext cx="8113877" cy="93610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послевоенные годы в БССР в государственной политике заметнее стали тенденции веротерпимости. Это проявилось в увеличении православных приходов, количества церквей и священников.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3" name="Google Shape;3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125" y="1839367"/>
            <a:ext cx="8056374" cy="489965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mbria"/>
                <a:ea typeface="Cambria"/>
                <a:cs typeface="Cambria"/>
                <a:sym typeface="Cambria"/>
              </a:rPr>
              <a:t>Взаимоотношения власти и церкви в 1940-1980-е гг.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9" name="Google Shape;389;p19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9"/>
          <p:cNvSpPr txBox="1"/>
          <p:nvPr>
            <p:ph idx="1" type="body"/>
          </p:nvPr>
        </p:nvSpPr>
        <p:spPr>
          <a:xfrm>
            <a:off x="948256" y="848646"/>
            <a:ext cx="8088240" cy="114019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Для подготовки священников, которых не хватало, в 1947 г. была открыта Минская духовная семинария в Жировичах. На территории республики действовали три монастыря: мужской – в Жировичах и женские – в Полоц- ке и Гродно.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91" name="Google Shape;391;p19"/>
          <p:cNvPicPr preferRelativeResize="0"/>
          <p:nvPr/>
        </p:nvPicPr>
        <p:blipFill rotWithShape="1">
          <a:blip r:embed="rId3">
            <a:alphaModFix/>
          </a:blip>
          <a:srcRect b="2193" l="1029" r="22368" t="4000"/>
          <a:stretch/>
        </p:blipFill>
        <p:spPr>
          <a:xfrm>
            <a:off x="3169452" y="2071377"/>
            <a:ext cx="5834465" cy="46085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92" name="Google Shape;392;p19"/>
          <p:cNvSpPr/>
          <p:nvPr/>
        </p:nvSpPr>
        <p:spPr>
          <a:xfrm>
            <a:off x="4322697" y="4128029"/>
            <a:ext cx="303722" cy="317828"/>
          </a:xfrm>
          <a:prstGeom prst="star4">
            <a:avLst>
              <a:gd fmla="val 12500" name="adj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9"/>
          <p:cNvSpPr/>
          <p:nvPr/>
        </p:nvSpPr>
        <p:spPr>
          <a:xfrm>
            <a:off x="6804248" y="2689666"/>
            <a:ext cx="303722" cy="317828"/>
          </a:xfrm>
          <a:prstGeom prst="star4">
            <a:avLst>
              <a:gd fmla="val 12500" name="adj"/>
            </a:avLst>
          </a:prstGeom>
          <a:solidFill>
            <a:srgbClr val="00206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9"/>
          <p:cNvSpPr/>
          <p:nvPr/>
        </p:nvSpPr>
        <p:spPr>
          <a:xfrm>
            <a:off x="5076056" y="4772621"/>
            <a:ext cx="303722" cy="317828"/>
          </a:xfrm>
          <a:prstGeom prst="star4">
            <a:avLst>
              <a:gd fmla="val 12500" name="adj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9"/>
          <p:cNvSpPr txBox="1"/>
          <p:nvPr/>
        </p:nvSpPr>
        <p:spPr>
          <a:xfrm>
            <a:off x="1206980" y="6095114"/>
            <a:ext cx="1944216" cy="58477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Православные монастыри в БССР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6" name="Google Shape;396;p19"/>
          <p:cNvSpPr/>
          <p:nvPr/>
        </p:nvSpPr>
        <p:spPr>
          <a:xfrm>
            <a:off x="5100569" y="4509120"/>
            <a:ext cx="983600" cy="263501"/>
          </a:xfrm>
          <a:prstGeom prst="wedgeRectCallout">
            <a:avLst>
              <a:gd fmla="val -28726" name="adj1"/>
              <a:gd fmla="val 71437" name="adj2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Жировичи</a:t>
            </a:r>
            <a:endParaRPr b="1" sz="12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7" name="Google Shape;397;p19"/>
          <p:cNvSpPr/>
          <p:nvPr/>
        </p:nvSpPr>
        <p:spPr>
          <a:xfrm>
            <a:off x="4326544" y="3887104"/>
            <a:ext cx="749512" cy="215577"/>
          </a:xfrm>
          <a:prstGeom prst="wedgeRectCallout">
            <a:avLst>
              <a:gd fmla="val -28726" name="adj1"/>
              <a:gd fmla="val 71437" name="adj2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Гродно</a:t>
            </a:r>
            <a:endParaRPr b="1" sz="12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8" name="Google Shape;398;p19"/>
          <p:cNvSpPr/>
          <p:nvPr/>
        </p:nvSpPr>
        <p:spPr>
          <a:xfrm>
            <a:off x="6931675" y="2529346"/>
            <a:ext cx="749512" cy="215577"/>
          </a:xfrm>
          <a:prstGeom prst="wedgeRectCallout">
            <a:avLst>
              <a:gd fmla="val -28726" name="adj1"/>
              <a:gd fmla="val 71437" name="adj2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Полоцк</a:t>
            </a:r>
            <a:endParaRPr b="1" sz="12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07504" y="44624"/>
            <a:ext cx="8928992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063821" y="1268760"/>
            <a:ext cx="7937530" cy="53035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b="1" lang="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b="1" lang="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Политика белорусизации как проявление советской нацио- нальной политики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b="1" lang="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Отношение советского государства к религии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b="1" lang="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Взаимоотношения власти и церкви в 1940-1980-е гг.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mbria"/>
                <a:ea typeface="Cambria"/>
                <a:cs typeface="Cambria"/>
                <a:sym typeface="Cambria"/>
              </a:rPr>
              <a:t>Взаимоотношения власти и церкви в 1940-1980-е гг.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4" name="Google Shape;404;p20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0"/>
          <p:cNvSpPr txBox="1"/>
          <p:nvPr>
            <p:ph idx="1" type="body"/>
          </p:nvPr>
        </p:nvSpPr>
        <p:spPr>
          <a:xfrm>
            <a:off x="922619" y="836713"/>
            <a:ext cx="8113877" cy="122413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Католические храмы, действовавшие в основном в западных областях Бе- ларуси, закрывались. С 1945 по 1951 г. было арестовано около 180 ксендзов (75% от общего количества). Советские власти не доверяли католическому духовенству и рассматривали его как антисоветский элемент.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06" name="Google Shape;4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125" y="2258146"/>
            <a:ext cx="8056377" cy="450940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mbria"/>
                <a:ea typeface="Cambria"/>
                <a:cs typeface="Cambria"/>
                <a:sym typeface="Cambria"/>
              </a:rPr>
              <a:t>Взаимоотношения власти и церкви в 1940-1980-е гг.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12" name="Google Shape;412;p21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1"/>
          <p:cNvSpPr txBox="1"/>
          <p:nvPr>
            <p:ph idx="1" type="body"/>
          </p:nvPr>
        </p:nvSpPr>
        <p:spPr>
          <a:xfrm>
            <a:off x="922619" y="836713"/>
            <a:ext cx="8113877" cy="165618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Давление на религию и церковь возросло в период руководства СССР Н.С. Хрущёвым. В программе Коммунистической партии, которая провозгласи- ла курс на строительство коммунизма, «религиозные предрассудки» рас- сматривались как существенное препятствие. С начала 1960-х гг. в высших учебных заведениях страны изучался обязательный курс «Основы научно- го атеизма».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Ð¸ÑÐ¸Ð»Ð»Ð¸ÑÐ° | ÐÐ¼ÐµÐ» Ð»Ð¸ ÐÐ¸ÐºÐ¸ÑÐ° Ð¥ÑÑÑÐµÐ² Ð¿ÑÐ°Ð²Ð¾ Ð¿ÐµÑÐµÐ´Ð°Ð²Ð°ÑÑ ÐÑÑÐ¼ Ð£ÐºÑÐ°Ð¸Ð½Ðµ" id="414" name="Google Shape;41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5775" y="1844824"/>
            <a:ext cx="6467872" cy="485090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15" name="Google Shape;415;p21"/>
          <p:cNvSpPr txBox="1"/>
          <p:nvPr/>
        </p:nvSpPr>
        <p:spPr>
          <a:xfrm>
            <a:off x="2771800" y="6357174"/>
            <a:ext cx="1944216" cy="33855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Никита Хрущёв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mbria"/>
                <a:ea typeface="Cambria"/>
                <a:cs typeface="Cambria"/>
                <a:sym typeface="Cambria"/>
              </a:rPr>
              <a:t>Взаимоотношения власти и церкви в 1940-1980-е гг.</a:t>
            </a:r>
            <a:endParaRPr sz="3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1" name="Google Shape;421;p22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2"/>
          <p:cNvSpPr txBox="1"/>
          <p:nvPr>
            <p:ph idx="1" type="body"/>
          </p:nvPr>
        </p:nvSpPr>
        <p:spPr>
          <a:xfrm>
            <a:off x="922620" y="836713"/>
            <a:ext cx="4945524" cy="3168351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 второй половине 1960-х – первой полови- не 1980-х гг. произошло некоторое послабле- ние антирелигиозной деятельности.  Но оно коснулось лишь очевидных перегибов. Си- туация изменилась во второй половине 1980-х гг. Оживилась деятельность основных религиозных конфессий. В </a:t>
            </a:r>
            <a:r>
              <a:rPr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1989 г. </a:t>
            </a: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был учре- ждён Белорусский Экзархат РПЦ, получив- ший официальное название </a:t>
            </a:r>
            <a:r>
              <a:rPr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«Белорусская православная церковь» </a:t>
            </a:r>
            <a:r>
              <a:rPr b="0" lang="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(её возглавляет Патриарший Экзарх всея Беларуси).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3" name="Google Shape;423;p22"/>
          <p:cNvSpPr txBox="1"/>
          <p:nvPr/>
        </p:nvSpPr>
        <p:spPr>
          <a:xfrm>
            <a:off x="827584" y="5924126"/>
            <a:ext cx="4154947" cy="83099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Вениамин, Митрополит Минский и Заславский, Патриарший Экзарх всея Беларуси с 25 августа 2020 г.</a:t>
            </a:r>
            <a:endParaRPr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24" name="Google Shape;4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2531" y="620689"/>
            <a:ext cx="4061559" cy="61021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3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 sz="29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>
            <a:off x="927202" y="1282515"/>
            <a:ext cx="8064097" cy="1152128"/>
            <a:chOff x="4843171" y="1440146"/>
            <a:chExt cx="3221724" cy="940028"/>
          </a:xfrm>
        </p:grpSpPr>
        <p:sp>
          <p:nvSpPr>
            <p:cNvPr id="93" name="Google Shape;93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Национальный вопрос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это совокупность политических, экономических, правовых, идеологических и других проблем, проявляющихся в процессе внутригосударственного и межгосударственного общения между этничес- кими группами (народностями, нациями)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95" name="Google Shape;95;p3"/>
          <p:cNvGrpSpPr/>
          <p:nvPr/>
        </p:nvGrpSpPr>
        <p:grpSpPr>
          <a:xfrm>
            <a:off x="1043608" y="2852936"/>
            <a:ext cx="3528392" cy="1152128"/>
            <a:chOff x="4843171" y="1440146"/>
            <a:chExt cx="3221724" cy="940028"/>
          </a:xfrm>
        </p:grpSpPr>
        <p:sp>
          <p:nvSpPr>
            <p:cNvPr id="96" name="Google Shape;96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Формирование национального самосознания белорусов в начале XX в.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98" name="Google Shape;98;p3"/>
          <p:cNvGrpSpPr/>
          <p:nvPr/>
        </p:nvGrpSpPr>
        <p:grpSpPr>
          <a:xfrm>
            <a:off x="5364088" y="2852936"/>
            <a:ext cx="3596880" cy="1152128"/>
            <a:chOff x="4843171" y="1440146"/>
            <a:chExt cx="3221724" cy="940028"/>
          </a:xfrm>
        </p:grpSpPr>
        <p:sp>
          <p:nvSpPr>
            <p:cNvPr id="99" name="Google Shape;99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Актуализация национального вопроса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01" name="Google Shape;101;p3"/>
          <p:cNvGrpSpPr/>
          <p:nvPr/>
        </p:nvGrpSpPr>
        <p:grpSpPr>
          <a:xfrm>
            <a:off x="7236297" y="4869160"/>
            <a:ext cx="1755002" cy="1296144"/>
            <a:chOff x="4843171" y="1440146"/>
            <a:chExt cx="3221724" cy="940028"/>
          </a:xfrm>
        </p:grpSpPr>
        <p:sp>
          <p:nvSpPr>
            <p:cNvPr id="102" name="Google Shape;102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развитие белорусского языка и культуры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04" name="Google Shape;104;p3"/>
          <p:cNvGrpSpPr/>
          <p:nvPr/>
        </p:nvGrpSpPr>
        <p:grpSpPr>
          <a:xfrm>
            <a:off x="5465292" y="4869160"/>
            <a:ext cx="1755002" cy="1296144"/>
            <a:chOff x="4843171" y="1440146"/>
            <a:chExt cx="3221724" cy="940028"/>
          </a:xfrm>
        </p:grpSpPr>
        <p:sp>
          <p:nvSpPr>
            <p:cNvPr id="105" name="Google Shape;105;p3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на- циональной белорусской государствен- 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07" name="Google Shape;107;p3"/>
          <p:cNvSpPr/>
          <p:nvPr/>
        </p:nvSpPr>
        <p:spPr>
          <a:xfrm>
            <a:off x="4644008" y="3140968"/>
            <a:ext cx="720080" cy="576064"/>
          </a:xfrm>
          <a:prstGeom prst="rightArrow">
            <a:avLst>
              <a:gd fmla="val 50000" name="adj1"/>
              <a:gd fmla="val 76954" name="adj2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 rot="5400000">
            <a:off x="7753758" y="4149080"/>
            <a:ext cx="720080" cy="576064"/>
          </a:xfrm>
          <a:prstGeom prst="rightArrow">
            <a:avLst>
              <a:gd fmla="val 50000" name="adj1"/>
              <a:gd fmla="val 76954" name="adj2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"/>
          <p:cNvSpPr/>
          <p:nvPr/>
        </p:nvSpPr>
        <p:spPr>
          <a:xfrm rot="5400000">
            <a:off x="5982753" y="4149080"/>
            <a:ext cx="720080" cy="576064"/>
          </a:xfrm>
          <a:prstGeom prst="rightArrow">
            <a:avLst>
              <a:gd fmla="val 50000" name="adj1"/>
              <a:gd fmla="val 76954" name="adj2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3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 sz="29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5" name="Google Shape;115;p4"/>
          <p:cNvGrpSpPr/>
          <p:nvPr/>
        </p:nvGrpSpPr>
        <p:grpSpPr>
          <a:xfrm>
            <a:off x="1045517" y="1245549"/>
            <a:ext cx="7917060" cy="5086980"/>
            <a:chOff x="1909" y="336829"/>
            <a:chExt cx="7917060" cy="5086980"/>
          </a:xfrm>
        </p:grpSpPr>
        <p:sp>
          <p:nvSpPr>
            <p:cNvPr id="116" name="Google Shape;116;p4"/>
            <p:cNvSpPr/>
            <p:nvPr/>
          </p:nvSpPr>
          <p:spPr>
            <a:xfrm>
              <a:off x="6082060" y="2880320"/>
              <a:ext cx="91440" cy="752299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7" name="Google Shape;117;p4"/>
            <p:cNvSpPr/>
            <p:nvPr/>
          </p:nvSpPr>
          <p:spPr>
            <a:xfrm>
              <a:off x="3960439" y="1292877"/>
              <a:ext cx="2167340" cy="752299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747379" y="2880320"/>
              <a:ext cx="91440" cy="752299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793099" y="1292877"/>
              <a:ext cx="2167340" cy="752299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0" name="Google Shape;120;p4"/>
            <p:cNvSpPr/>
            <p:nvPr/>
          </p:nvSpPr>
          <p:spPr>
            <a:xfrm>
              <a:off x="1464667" y="336829"/>
              <a:ext cx="4991545" cy="95604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4"/>
            <p:cNvSpPr txBox="1"/>
            <p:nvPr/>
          </p:nvSpPr>
          <p:spPr>
            <a:xfrm>
              <a:off x="1464667" y="336829"/>
              <a:ext cx="4991545" cy="95604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Белорусский национальный вопрос в начале XX в.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909" y="2045177"/>
              <a:ext cx="3582380" cy="835142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 txBox="1"/>
            <p:nvPr/>
          </p:nvSpPr>
          <p:spPr>
            <a:xfrm>
              <a:off x="1909" y="2045177"/>
              <a:ext cx="3582380" cy="8351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Белорусские национальные организации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909" y="3632619"/>
              <a:ext cx="3582380" cy="179119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 txBox="1"/>
            <p:nvPr/>
          </p:nvSpPr>
          <p:spPr>
            <a:xfrm>
              <a:off x="1909" y="3632619"/>
              <a:ext cx="3582380" cy="179119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олучение автономии Беларуси в рамках Российской демократической республики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336589" y="2045177"/>
              <a:ext cx="3582380" cy="835142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 txBox="1"/>
            <p:nvPr/>
          </p:nvSpPr>
          <p:spPr>
            <a:xfrm>
              <a:off x="4336589" y="2045177"/>
              <a:ext cx="3582380" cy="83514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Большевики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4336589" y="3632619"/>
              <a:ext cx="3582380" cy="1791190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4336589" y="3632619"/>
              <a:ext cx="3582380" cy="179119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право всех наций на самоопределение, вплоть до образования самостоятельных государств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3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 sz="29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5" name="Google Shape;135;p5"/>
          <p:cNvGrpSpPr/>
          <p:nvPr/>
        </p:nvGrpSpPr>
        <p:grpSpPr>
          <a:xfrm>
            <a:off x="1078547" y="1103252"/>
            <a:ext cx="7885940" cy="2978659"/>
            <a:chOff x="34939" y="482564"/>
            <a:chExt cx="7885940" cy="2978659"/>
          </a:xfrm>
        </p:grpSpPr>
        <p:sp>
          <p:nvSpPr>
            <p:cNvPr id="136" name="Google Shape;136;p5"/>
            <p:cNvSpPr/>
            <p:nvPr/>
          </p:nvSpPr>
          <p:spPr>
            <a:xfrm>
              <a:off x="6083969" y="2296950"/>
              <a:ext cx="91440" cy="22508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7" name="Google Shape;137;p5"/>
            <p:cNvSpPr/>
            <p:nvPr/>
          </p:nvSpPr>
          <p:spPr>
            <a:xfrm>
              <a:off x="3960440" y="1244358"/>
              <a:ext cx="2169249" cy="55073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38041"/>
                  </a:lnTo>
                  <a:lnTo>
                    <a:pt x="120000" y="38041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8" name="Google Shape;138;p5"/>
            <p:cNvSpPr/>
            <p:nvPr/>
          </p:nvSpPr>
          <p:spPr>
            <a:xfrm>
              <a:off x="1780409" y="2296950"/>
              <a:ext cx="91440" cy="225080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95400" y="0"/>
                  </a:lnTo>
                  <a:lnTo>
                    <a:pt x="954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9" name="Google Shape;139;p5"/>
            <p:cNvSpPr/>
            <p:nvPr/>
          </p:nvSpPr>
          <p:spPr>
            <a:xfrm>
              <a:off x="1826129" y="1244358"/>
              <a:ext cx="2134310" cy="550737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38041"/>
                  </a:lnTo>
                  <a:lnTo>
                    <a:pt x="0" y="38041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40" name="Google Shape;140;p5"/>
            <p:cNvSpPr/>
            <p:nvPr/>
          </p:nvSpPr>
          <p:spPr>
            <a:xfrm>
              <a:off x="253016" y="482564"/>
              <a:ext cx="7414846" cy="761793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5"/>
            <p:cNvSpPr txBox="1"/>
            <p:nvPr/>
          </p:nvSpPr>
          <p:spPr>
            <a:xfrm>
              <a:off x="253016" y="482564"/>
              <a:ext cx="7414846" cy="76179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Пути решения вопроса о создании белорусской государственности после Октябрьской революции 1917 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34939" y="1795095"/>
              <a:ext cx="3582380" cy="5018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5"/>
            <p:cNvSpPr txBox="1"/>
            <p:nvPr/>
          </p:nvSpPr>
          <p:spPr>
            <a:xfrm>
              <a:off x="34939" y="1795095"/>
              <a:ext cx="3582380" cy="5018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Белнацком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1914" y="2522031"/>
              <a:ext cx="3582380" cy="939192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5"/>
            <p:cNvSpPr txBox="1"/>
            <p:nvPr/>
          </p:nvSpPr>
          <p:spPr>
            <a:xfrm>
              <a:off x="61914" y="2522031"/>
              <a:ext cx="3582380" cy="93919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белорусской советской республики и установление ею тесных связей с РСФСР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338499" y="1795095"/>
              <a:ext cx="3582380" cy="50185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5"/>
            <p:cNvSpPr txBox="1"/>
            <p:nvPr/>
          </p:nvSpPr>
          <p:spPr>
            <a:xfrm>
              <a:off x="4338499" y="1795095"/>
              <a:ext cx="3582380" cy="50185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Облискомзап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338499" y="2522031"/>
              <a:ext cx="3582380" cy="939192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5"/>
            <p:cNvSpPr txBox="1"/>
            <p:nvPr/>
          </p:nvSpPr>
          <p:spPr>
            <a:xfrm>
              <a:off x="4338499" y="2522031"/>
              <a:ext cx="3582380" cy="93919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Национальный вопрос надо решать в границах Западной области в составе РСФСР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50" name="Google Shape;150;p5"/>
          <p:cNvGrpSpPr/>
          <p:nvPr/>
        </p:nvGrpSpPr>
        <p:grpSpPr>
          <a:xfrm>
            <a:off x="971601" y="4097591"/>
            <a:ext cx="3960440" cy="2139722"/>
            <a:chOff x="971600" y="4100666"/>
            <a:chExt cx="4378166" cy="2308717"/>
          </a:xfrm>
        </p:grpSpPr>
        <p:pic>
          <p:nvPicPr>
            <p:cNvPr id="151" name="Google Shape;151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1600" y="4177135"/>
              <a:ext cx="2392003" cy="2232248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  <p:pic>
          <p:nvPicPr>
            <p:cNvPr id="152" name="Google Shape;152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31841" y="4100666"/>
              <a:ext cx="2217925" cy="2308717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705"/>
                </a:srgbClr>
              </a:outerShdw>
            </a:effectLst>
          </p:spPr>
        </p:pic>
      </p:grpSp>
      <p:pic>
        <p:nvPicPr>
          <p:cNvPr id="153" name="Google Shape;15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2023" y="4065106"/>
            <a:ext cx="2228346" cy="217220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6725" y="4058649"/>
            <a:ext cx="1722726" cy="217819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5" name="Google Shape;155;p5"/>
          <p:cNvSpPr txBox="1"/>
          <p:nvPr/>
        </p:nvSpPr>
        <p:spPr>
          <a:xfrm>
            <a:off x="1044486" y="6236844"/>
            <a:ext cx="2018007" cy="558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Дмитрий Жилунович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6" name="Google Shape;156;p5"/>
          <p:cNvSpPr txBox="1"/>
          <p:nvPr/>
        </p:nvSpPr>
        <p:spPr>
          <a:xfrm>
            <a:off x="3038935" y="6236844"/>
            <a:ext cx="1977688" cy="558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Червяков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7" name="Google Shape;157;p5"/>
          <p:cNvSpPr txBox="1"/>
          <p:nvPr/>
        </p:nvSpPr>
        <p:spPr>
          <a:xfrm>
            <a:off x="5312824" y="6229359"/>
            <a:ext cx="2067487" cy="558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Мясников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8" name="Google Shape;158;p5"/>
          <p:cNvSpPr txBox="1"/>
          <p:nvPr/>
        </p:nvSpPr>
        <p:spPr>
          <a:xfrm>
            <a:off x="7516725" y="6243301"/>
            <a:ext cx="1627275" cy="558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Вильгельм Кнорин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3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 sz="29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7496" y="908720"/>
            <a:ext cx="4212468" cy="583264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65" name="Google Shape;165;p6"/>
          <p:cNvGrpSpPr/>
          <p:nvPr/>
        </p:nvGrpSpPr>
        <p:grpSpPr>
          <a:xfrm>
            <a:off x="955867" y="908720"/>
            <a:ext cx="3760149" cy="1152128"/>
            <a:chOff x="4843171" y="1440146"/>
            <a:chExt cx="3221724" cy="940028"/>
          </a:xfrm>
        </p:grpSpPr>
        <p:sp>
          <p:nvSpPr>
            <p:cNvPr id="166" name="Google Shape;166;p6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6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 января 1919 г.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обнародован Манифест о создании Социалисти- ческой Советской Республики Бе- 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168" name="Google Shape;168;p6"/>
          <p:cNvSpPr txBox="1"/>
          <p:nvPr/>
        </p:nvSpPr>
        <p:spPr>
          <a:xfrm>
            <a:off x="845984" y="6182394"/>
            <a:ext cx="3979914" cy="558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Манифест о создании Социалистической Советской Республики Беларуси (ССРБ)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3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 sz="29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4716292" y="6374457"/>
            <a:ext cx="4279464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Конституция ССРБ 1919 г.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 ÐµÐ°Ð»Ð¸Ð¸ Ð¸ Ð¼Ð¸ÑÑ Ð¾ ÐÐ¡Ð¡Ð . ÐÐµÑÐ²Ð°Ñ ÐÐ¾Ð½ÑÑÐ¸ÑÑÑÐ¸Ñ ÐÐµÐ»Ð°ÑÑÑÐ¸ â Ð½ÐµÐ´ÐµÐ¼Ð¾ÐºÑÐ°ÑÐ¸ÑÐ½Ð°Ñ ÐºÐ°Ð»ÑÐºÐ°  ÐÐ¾Ð½ÑÑÐ¸ÑÑÑÐ¸Ð¸ Ð Ð¡Ð¤Ð¡Ð " id="175" name="Google Shape;17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6913" y="901848"/>
            <a:ext cx="4318843" cy="54657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76" name="Google Shape;176;p7"/>
          <p:cNvGrpSpPr/>
          <p:nvPr/>
        </p:nvGrpSpPr>
        <p:grpSpPr>
          <a:xfrm>
            <a:off x="911457" y="902243"/>
            <a:ext cx="3660542" cy="2911724"/>
            <a:chOff x="11865" y="395"/>
            <a:chExt cx="3660542" cy="2911724"/>
          </a:xfrm>
        </p:grpSpPr>
        <p:sp>
          <p:nvSpPr>
            <p:cNvPr id="177" name="Google Shape;177;p7"/>
            <p:cNvSpPr/>
            <p:nvPr/>
          </p:nvSpPr>
          <p:spPr>
            <a:xfrm>
              <a:off x="11865" y="395"/>
              <a:ext cx="2977194" cy="47308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7"/>
            <p:cNvSpPr txBox="1"/>
            <p:nvPr/>
          </p:nvSpPr>
          <p:spPr>
            <a:xfrm>
              <a:off x="25721" y="14251"/>
              <a:ext cx="2949482" cy="44536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Конституция ССРБ 1919 г.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309585" y="473475"/>
              <a:ext cx="309585" cy="80401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0" name="Google Shape;180;p7"/>
            <p:cNvSpPr/>
            <p:nvPr/>
          </p:nvSpPr>
          <p:spPr>
            <a:xfrm>
              <a:off x="619170" y="616707"/>
              <a:ext cx="3053237" cy="132156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7"/>
            <p:cNvSpPr txBox="1"/>
            <p:nvPr/>
          </p:nvSpPr>
          <p:spPr>
            <a:xfrm>
              <a:off x="657877" y="655414"/>
              <a:ext cx="2975823" cy="12441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равенство прав всех нацио- нальных меньшинств на территории республики по отношению к белорусской нации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309585" y="473475"/>
              <a:ext cx="309585" cy="2007133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83" name="Google Shape;183;p7"/>
            <p:cNvSpPr/>
            <p:nvPr/>
          </p:nvSpPr>
          <p:spPr>
            <a:xfrm>
              <a:off x="619170" y="2049098"/>
              <a:ext cx="3053237" cy="863021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7"/>
            <p:cNvSpPr txBox="1"/>
            <p:nvPr/>
          </p:nvSpPr>
          <p:spPr>
            <a:xfrm>
              <a:off x="644447" y="2074375"/>
              <a:ext cx="3002683" cy="8124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невозможность угнетения по языковому, националь- ному принципу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56507" y="4005064"/>
            <a:ext cx="3615493" cy="1152128"/>
            <a:chOff x="4843171" y="1440146"/>
            <a:chExt cx="3221724" cy="940028"/>
          </a:xfrm>
        </p:grpSpPr>
        <p:sp>
          <p:nvSpPr>
            <p:cNvPr id="186" name="Google Shape;186;p7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1920-х гг.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объявлены государственными белорусский, еврейский, польский и русский языки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34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>
                <a:latin typeface="Cambria"/>
                <a:ea typeface="Cambria"/>
                <a:cs typeface="Cambria"/>
                <a:sym typeface="Cambria"/>
              </a:rPr>
              <a:t>Национальный вопрос и его решение в БССР</a:t>
            </a:r>
            <a:endParaRPr sz="29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s://histrf.ru/images/articles/05/CazGF14JALPuxwNoxFQlb2Atjrh3fMvxRAgmRf58.jpg" id="193" name="Google Shape;19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4744" y="620688"/>
            <a:ext cx="4705440" cy="610661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grpSp>
        <p:nvGrpSpPr>
          <p:cNvPr id="194" name="Google Shape;194;p8"/>
          <p:cNvGrpSpPr/>
          <p:nvPr/>
        </p:nvGrpSpPr>
        <p:grpSpPr>
          <a:xfrm>
            <a:off x="1043608" y="908720"/>
            <a:ext cx="4752528" cy="576064"/>
            <a:chOff x="4843171" y="1440146"/>
            <a:chExt cx="3221724" cy="940028"/>
          </a:xfrm>
        </p:grpSpPr>
        <p:sp>
          <p:nvSpPr>
            <p:cNvPr id="195" name="Google Shape;195;p8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8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1921 г.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обсуждение национального вопро- са на X съезде РКП(б)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97" name="Google Shape;197;p8"/>
          <p:cNvGrpSpPr/>
          <p:nvPr/>
        </p:nvGrpSpPr>
        <p:grpSpPr>
          <a:xfrm>
            <a:off x="980129" y="1340769"/>
            <a:ext cx="4752528" cy="2160240"/>
            <a:chOff x="4843171" y="1440146"/>
            <a:chExt cx="3221724" cy="940028"/>
          </a:xfrm>
        </p:grpSpPr>
        <p:sp>
          <p:nvSpPr>
            <p:cNvPr id="198" name="Google Shape;198;p8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8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«…Существует белорусская нация, у кото- рой имеется свой язык, отличный от рус- ского, ввиду чего поднять культуру бело- русского народа можно лишь на родном его языке». (Из доклада И.В.Сталина по нацио- нальному вопросу на X съезде РКП(б))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00" name="Google Shape;200;p8"/>
          <p:cNvGrpSpPr/>
          <p:nvPr/>
        </p:nvGrpSpPr>
        <p:grpSpPr>
          <a:xfrm>
            <a:off x="1022037" y="3385964"/>
            <a:ext cx="3693979" cy="1339180"/>
            <a:chOff x="4843171" y="1440146"/>
            <a:chExt cx="3221724" cy="940028"/>
          </a:xfrm>
        </p:grpSpPr>
        <p:sp>
          <p:nvSpPr>
            <p:cNvPr id="201" name="Google Shape;201;p8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8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1923-1924 гг.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компартия и пра- вительство БССР разработали комплекс мер по реализации на- циональной политики в респуб- лике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03" name="Google Shape;203;p8"/>
          <p:cNvSpPr txBox="1"/>
          <p:nvPr/>
        </p:nvSpPr>
        <p:spPr>
          <a:xfrm>
            <a:off x="3203848" y="6391140"/>
            <a:ext cx="2018007" cy="379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Иосиф Сталин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/>
          <p:nvPr>
            <p:ph type="title"/>
          </p:nvPr>
        </p:nvSpPr>
        <p:spPr>
          <a:xfrm>
            <a:off x="0" y="44623"/>
            <a:ext cx="9144000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Cambria"/>
                <a:ea typeface="Cambria"/>
                <a:cs typeface="Cambria"/>
                <a:sym typeface="Cambria"/>
              </a:rPr>
              <a:t>Политика белорусизации как проявление советс- кой национальной политики</a:t>
            </a:r>
            <a:endParaRPr sz="31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p9"/>
          <p:cNvSpPr/>
          <p:nvPr/>
        </p:nvSpPr>
        <p:spPr>
          <a:xfrm>
            <a:off x="980129" y="1340769"/>
            <a:ext cx="4752528" cy="2160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0" name="Google Shape;210;p9"/>
          <p:cNvGrpSpPr/>
          <p:nvPr/>
        </p:nvGrpSpPr>
        <p:grpSpPr>
          <a:xfrm>
            <a:off x="980129" y="908720"/>
            <a:ext cx="8056367" cy="1152128"/>
            <a:chOff x="4843171" y="1440146"/>
            <a:chExt cx="3221724" cy="940028"/>
          </a:xfrm>
        </p:grpSpPr>
        <p:sp>
          <p:nvSpPr>
            <p:cNvPr id="211" name="Google Shape;211;p9"/>
            <p:cNvSpPr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9"/>
            <p:cNvSpPr txBox="1"/>
            <p:nvPr/>
          </p:nvSpPr>
          <p:spPr>
            <a:xfrm>
              <a:off x="4843171" y="1440146"/>
              <a:ext cx="3221724" cy="940028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Белорусизация </a:t>
              </a: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– это политика национально-государственного и нацио- нально-культурного строительства в БССР в 1920-е гг., проводимая Комму- нистической партией большевиков Беларуси и правительством БССР и нап-равленная на развитие культуры Беларуси, белорусского языка и школ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213" name="Google Shape;213;p9"/>
          <p:cNvGrpSpPr/>
          <p:nvPr/>
        </p:nvGrpSpPr>
        <p:grpSpPr>
          <a:xfrm>
            <a:off x="1281795" y="2276885"/>
            <a:ext cx="7516951" cy="4222738"/>
            <a:chOff x="233923" y="216037"/>
            <a:chExt cx="7516951" cy="4222738"/>
          </a:xfrm>
        </p:grpSpPr>
        <p:sp>
          <p:nvSpPr>
            <p:cNvPr id="214" name="Google Shape;214;p9"/>
            <p:cNvSpPr/>
            <p:nvPr/>
          </p:nvSpPr>
          <p:spPr>
            <a:xfrm>
              <a:off x="2732909" y="2795467"/>
              <a:ext cx="2523679" cy="1643308"/>
            </a:xfrm>
            <a:prstGeom prst="ellipse">
              <a:avLst/>
            </a:prstGeom>
            <a:solidFill>
              <a:schemeClr val="lt1"/>
            </a:solidFill>
            <a:ln cap="flat" cmpd="sng" w="25400">
              <a:solidFill>
                <a:srgbClr val="394D4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9"/>
            <p:cNvSpPr txBox="1"/>
            <p:nvPr/>
          </p:nvSpPr>
          <p:spPr>
            <a:xfrm>
              <a:off x="3102493" y="3036124"/>
              <a:ext cx="1784511" cy="11619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направления политики белорусизации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6" name="Google Shape;216;p9"/>
            <p:cNvSpPr/>
            <p:nvPr/>
          </p:nvSpPr>
          <p:spPr>
            <a:xfrm rot="10800000">
              <a:off x="1205302" y="3346293"/>
              <a:ext cx="1443588" cy="54165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233923" y="2943359"/>
              <a:ext cx="1942757" cy="1347524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394D4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9"/>
            <p:cNvSpPr txBox="1"/>
            <p:nvPr/>
          </p:nvSpPr>
          <p:spPr>
            <a:xfrm>
              <a:off x="273391" y="2982827"/>
              <a:ext cx="1863821" cy="126858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Развитие бело- русского языка и расширение сфе- ры его использо- вания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9" name="Google Shape;219;p9"/>
            <p:cNvSpPr/>
            <p:nvPr/>
          </p:nvSpPr>
          <p:spPr>
            <a:xfrm rot="-8380454">
              <a:off x="1441935" y="1997794"/>
              <a:ext cx="1928331" cy="54165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01961" y="732421"/>
              <a:ext cx="2538163" cy="1824513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394D4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9"/>
            <p:cNvSpPr txBox="1"/>
            <p:nvPr/>
          </p:nvSpPr>
          <p:spPr>
            <a:xfrm>
              <a:off x="455399" y="785859"/>
              <a:ext cx="2431287" cy="17176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белоруско- язычных учебных и воспитательных уч- реждений, изучение истории, географии, экономики и культу- ры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 rot="-5304766">
              <a:off x="3203253" y="1587084"/>
              <a:ext cx="1680485" cy="54165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024335" y="216037"/>
              <a:ext cx="2084869" cy="160390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394D4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9"/>
            <p:cNvSpPr txBox="1"/>
            <p:nvPr/>
          </p:nvSpPr>
          <p:spPr>
            <a:xfrm>
              <a:off x="3071312" y="263014"/>
              <a:ext cx="1990915" cy="150995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Повышение роли лиц коренной на- циональности в общественно-по- литической жиз- ни республики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 rot="-2307334">
              <a:off x="4667871" y="2010086"/>
              <a:ext cx="2018795" cy="54165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5184563" y="930954"/>
              <a:ext cx="2566311" cy="144441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394D4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9"/>
            <p:cNvSpPr txBox="1"/>
            <p:nvPr/>
          </p:nvSpPr>
          <p:spPr>
            <a:xfrm>
              <a:off x="5226868" y="973259"/>
              <a:ext cx="2481701" cy="13598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в составе Бе- лорусского военного округа национальных территориальных воинских частей и соединений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5340607" y="3346293"/>
              <a:ext cx="1443588" cy="541655"/>
            </a:xfrm>
            <a:prstGeom prst="lef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5881436" y="2894913"/>
              <a:ext cx="1805519" cy="144441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25400">
              <a:solidFill>
                <a:srgbClr val="394D4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9"/>
            <p:cNvSpPr txBox="1"/>
            <p:nvPr/>
          </p:nvSpPr>
          <p:spPr>
            <a:xfrm>
              <a:off x="5923741" y="2937218"/>
              <a:ext cx="1720909" cy="13598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Всестороннее развитие бело- русской нацио- нальной куль- туры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13.03.2022</vt:lpwstr>
  </property>
</Properties>
</file>