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19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microsoft.com/office/2007/relationships/hdphoto" Target="../media/hdphoto18.wdp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microsoft.com/office/2007/relationships/hdphoto" Target="../media/hdphoto20.wdp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2.wdp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microsoft.com/office/2007/relationships/hdphoto" Target="../media/hdphoto4.wdp"/><Relationship Id="rId4" Type="http://schemas.openxmlformats.org/officeDocument/2006/relationships/image" Target="../media/image5.jpe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microsoft.com/office/2007/relationships/hdphoto" Target="../media/hdphoto8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7.wdp"/><Relationship Id="rId4" Type="http://schemas.openxmlformats.org/officeDocument/2006/relationships/image" Target="../media/image8.jpeg"/><Relationship Id="rId9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1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10.wdp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1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microsoft.com/office/2007/relationships/hdphoto" Target="../media/hdphoto12.wdp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15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microsoft.com/office/2007/relationships/hdphoto" Target="../media/hdphoto14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17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microsoft.com/office/2007/relationships/hdphoto" Target="../media/hdphoto16.wdp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988840"/>
            <a:ext cx="54726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66"/>
                </a:solidFill>
                <a:effectLst/>
                <a:latin typeface="Mistral" panose="03090702030407020403" pitchFamily="66" charset="0"/>
                <a:cs typeface="Aharoni" panose="02010803020104030203" pitchFamily="2" charset="-79"/>
              </a:rPr>
              <a:t>Условия и особенности формирования белорусской нации </a:t>
            </a:r>
            <a:endParaRPr lang="be-BY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66"/>
              </a:solidFill>
              <a:effectLst/>
              <a:latin typeface="Mistral" panose="03090702030407020403" pitchFamily="66" charset="0"/>
              <a:cs typeface="Aharoni" panose="02010803020104030203" pitchFamily="2" charset="-79"/>
            </a:endParaRPr>
          </a:p>
          <a:p>
            <a:pPr algn="ctr"/>
            <a:r>
              <a:rPr lang="be-BY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66"/>
                </a:solidFill>
                <a:effectLst/>
                <a:latin typeface="Mistral" panose="03090702030407020403" pitchFamily="66" charset="0"/>
                <a:cs typeface="Aharoni" panose="02010803020104030203" pitchFamily="2" charset="-79"/>
              </a:rPr>
              <a:t>во </a:t>
            </a:r>
            <a:r>
              <a:rPr lang="be-BY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66"/>
                </a:solidFill>
                <a:effectLst/>
                <a:latin typeface="Mistral" panose="03090702030407020403" pitchFamily="66" charset="0"/>
                <a:cs typeface="Aharoni" panose="02010803020104030203" pitchFamily="2" charset="-79"/>
              </a:rPr>
              <a:t>второй </a:t>
            </a:r>
            <a:r>
              <a:rPr lang="be-BY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66"/>
                </a:solidFill>
                <a:effectLst/>
                <a:latin typeface="Mistral" panose="03090702030407020403" pitchFamily="66" charset="0"/>
                <a:cs typeface="Aharoni" panose="02010803020104030203" pitchFamily="2" charset="-79"/>
              </a:rPr>
              <a:t>половине</a:t>
            </a:r>
          </a:p>
          <a:p>
            <a:pPr algn="ctr"/>
            <a:r>
              <a:rPr lang="be-BY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66"/>
                </a:solidFill>
                <a:effectLst/>
                <a:latin typeface="Mistral" panose="03090702030407020403" pitchFamily="66" charset="0"/>
                <a:cs typeface="Aharoni" panose="02010803020104030203" pitchFamily="2" charset="-79"/>
              </a:rPr>
              <a:t> </a:t>
            </a:r>
            <a:r>
              <a:rPr lang="be-BY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66"/>
                </a:solidFill>
                <a:effectLst/>
                <a:latin typeface="Mistral" panose="03090702030407020403" pitchFamily="66" charset="0"/>
                <a:cs typeface="Aharoni" panose="02010803020104030203" pitchFamily="2" charset="-79"/>
              </a:rPr>
              <a:t>XIX — начале XX в.</a:t>
            </a:r>
          </a:p>
        </p:txBody>
      </p:sp>
    </p:spTree>
    <p:extLst>
      <p:ext uri="{BB962C8B-B14F-4D97-AF65-F5344CB8AC3E}">
        <p14:creationId xmlns:p14="http://schemas.microsoft.com/office/powerpoint/2010/main" val="29755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harpenSoften amount="35000"/>
                    </a14:imgEffect>
                    <a14:imgEffect>
                      <a14:colorTemperature colorTemp="9100"/>
                    </a14:imgEffect>
                    <a14:imgEffect>
                      <a14:saturation sat="300000"/>
                    </a14:imgEffect>
                    <a14:imgEffect>
                      <a14:brightnessContrast bright="-10000" contras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07444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Теоретическое обоснование белорусской национальной идеи впервые дали белорусские студенты, создавшие в </a:t>
            </a:r>
            <a:r>
              <a:rPr lang="be-BY" sz="2400" b="1" dirty="0">
                <a:solidFill>
                  <a:srgbClr val="FF0000"/>
                </a:solidFill>
              </a:rPr>
              <a:t>1884</a:t>
            </a:r>
            <a:r>
              <a:rPr lang="be-BY" sz="2400" b="1" dirty="0"/>
              <a:t> г. в Петербурге </a:t>
            </a:r>
            <a:r>
              <a:rPr lang="be-BY" sz="2400" b="1" dirty="0">
                <a:solidFill>
                  <a:srgbClr val="FF0000"/>
                </a:solidFill>
              </a:rPr>
              <a:t>нелегальную народническую организацию «Гомон». </a:t>
            </a:r>
            <a:endParaRPr lang="be-BY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892967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Они выступали за </a:t>
            </a:r>
            <a:r>
              <a:rPr lang="be-BY" sz="2400" b="1" u="sng" dirty="0">
                <a:solidFill>
                  <a:srgbClr val="C00000"/>
                </a:solidFill>
              </a:rPr>
              <a:t>автономию</a:t>
            </a:r>
            <a:r>
              <a:rPr lang="be-BY" sz="2400" b="1" dirty="0"/>
              <a:t>, т. е. широкое внутреннее самоуправление для белорусов в составе демократической и федеративной России. </a:t>
            </a:r>
            <a:endParaRPr lang="be-BY" sz="2400" dirty="0"/>
          </a:p>
        </p:txBody>
      </p:sp>
      <p:pic>
        <p:nvPicPr>
          <p:cNvPr id="9218" name="Picture 2" descr="http://expositions.nlr.ru/ex_plehanov/got/images/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921"/>
          <a:stretch/>
        </p:blipFill>
        <p:spPr bwMode="auto">
          <a:xfrm>
            <a:off x="611560" y="2060848"/>
            <a:ext cx="4476172" cy="2851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mir.pravo.by/webroot/delivery/images/Biblioteka/Ira/110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2808312" cy="306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49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harpenSoften amount="35000"/>
                    </a14:imgEffect>
                    <a14:imgEffect>
                      <a14:colorTemperature colorTemp="9100"/>
                    </a14:imgEffect>
                    <a14:imgEffect>
                      <a14:saturation sat="300000"/>
                    </a14:imgEffect>
                    <a14:imgEffect>
                      <a14:brightnessContrast bright="-10000" contras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07444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В </a:t>
            </a:r>
            <a:r>
              <a:rPr lang="be-BY" sz="2400" b="1" dirty="0">
                <a:solidFill>
                  <a:srgbClr val="FF0000"/>
                </a:solidFill>
              </a:rPr>
              <a:t>1905</a:t>
            </a:r>
            <a:r>
              <a:rPr lang="be-BY" sz="2400" b="1" dirty="0"/>
              <a:t> г. гомоновскую идею развивали далее приверженцы </a:t>
            </a:r>
            <a:r>
              <a:rPr lang="be-BY" sz="2400" b="1" u="sng" dirty="0">
                <a:solidFill>
                  <a:srgbClr val="FF0000"/>
                </a:solidFill>
              </a:rPr>
              <a:t>Белорусской социалистической громады (БСГ),</a:t>
            </a:r>
            <a:r>
              <a:rPr lang="be-BY" sz="2400" b="1" dirty="0">
                <a:solidFill>
                  <a:srgbClr val="FF0000"/>
                </a:solidFill>
              </a:rPr>
              <a:t> </a:t>
            </a:r>
            <a:r>
              <a:rPr lang="be-BY" sz="2400" b="1" dirty="0"/>
              <a:t>разработав положение о национально-территориальной автономии Беларуси в составе российского государства. </a:t>
            </a:r>
            <a:endParaRPr lang="be-BY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653136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Важную роль в признании факта существования белорусской нации и формирования ее идеи сыграла </a:t>
            </a:r>
            <a:r>
              <a:rPr lang="be-BY" sz="2400" b="1" dirty="0">
                <a:solidFill>
                  <a:srgbClr val="000066"/>
                </a:solidFill>
              </a:rPr>
              <a:t>газета</a:t>
            </a:r>
            <a:r>
              <a:rPr lang="be-BY" sz="2400" b="1" dirty="0"/>
              <a:t> </a:t>
            </a:r>
            <a:r>
              <a:rPr lang="be-BY" sz="2400" b="1" dirty="0">
                <a:solidFill>
                  <a:srgbClr val="C00000"/>
                </a:solidFill>
              </a:rPr>
              <a:t>«Наша </a:t>
            </a:r>
            <a:r>
              <a:rPr lang="ru-RU" sz="2400" b="1" dirty="0">
                <a:solidFill>
                  <a:srgbClr val="C00000"/>
                </a:solidFill>
              </a:rPr>
              <a:t>н</a:t>
            </a:r>
            <a:r>
              <a:rPr lang="en-US" sz="2400" b="1" dirty="0" err="1">
                <a:solidFill>
                  <a:srgbClr val="C00000"/>
                </a:solidFill>
              </a:rPr>
              <a:t>i</a:t>
            </a:r>
            <a:r>
              <a:rPr lang="be-BY" sz="2400" b="1" dirty="0">
                <a:solidFill>
                  <a:srgbClr val="C00000"/>
                </a:solidFill>
              </a:rPr>
              <a:t>ва»</a:t>
            </a:r>
            <a:r>
              <a:rPr lang="be-BY" sz="2400" b="1" dirty="0"/>
              <a:t>, издававшаяся в 1906—1915 гг. в Вильно.</a:t>
            </a:r>
            <a:endParaRPr lang="be-BY" sz="2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827584" y="2060848"/>
            <a:ext cx="7560840" cy="2664296"/>
            <a:chOff x="827584" y="2060848"/>
            <a:chExt cx="7560840" cy="2664296"/>
          </a:xfrm>
        </p:grpSpPr>
        <p:pic>
          <p:nvPicPr>
            <p:cNvPr id="10242" name="Picture 2" descr="http://www.interfax.by/files/2013-11/20131107-182948-689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88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420888"/>
              <a:ext cx="3096344" cy="23042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 descr="http://www.adradjency.narod.ru/nashaniusky/pict/0004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72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2060848"/>
              <a:ext cx="3960440" cy="26455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923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harpenSoften amount="35000"/>
                    </a14:imgEffect>
                    <a14:imgEffect>
                      <a14:colorTemperature colorTemp="9100"/>
                    </a14:imgEffect>
                    <a14:imgEffect>
                      <a14:saturation sat="300000"/>
                    </a14:imgEffect>
                    <a14:imgEffect>
                      <a14:brightnessContrast bright="-10000" contras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1052736"/>
            <a:ext cx="5472608" cy="158243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e-BY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66"/>
                </a:solidFill>
                <a:effectLst/>
                <a:latin typeface="Mistral" panose="03090702030407020403" pitchFamily="66" charset="0"/>
                <a:cs typeface="Aharoni" panose="02010803020104030203" pitchFamily="2" charset="-79"/>
              </a:rPr>
              <a:t>УДАЧИ!</a:t>
            </a:r>
            <a:endParaRPr lang="be-BY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66"/>
              </a:solidFill>
              <a:effectLst/>
              <a:latin typeface="Mistral" panose="03090702030407020403" pitchFamily="66" charset="0"/>
              <a:cs typeface="Aharoni" panose="02010803020104030203" pitchFamily="2" charset="-79"/>
            </a:endParaRPr>
          </a:p>
        </p:txBody>
      </p:sp>
      <p:pic>
        <p:nvPicPr>
          <p:cNvPr id="11268" name="Picture 4" descr="http://www.pvz.by/wp-content/uploads/2012/08/81884872_64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637"/>
          <a:stretch/>
        </p:blipFill>
        <p:spPr bwMode="auto">
          <a:xfrm>
            <a:off x="564312" y="2636912"/>
            <a:ext cx="8040136" cy="3577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385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harpenSoften amount="35000"/>
                    </a14:imgEffect>
                    <a14:imgEffect>
                      <a14:colorTemperature colorTemp="9100"/>
                    </a14:imgEffect>
                    <a14:imgEffect>
                      <a14:saturation sat="300000"/>
                    </a14:imgEffect>
                    <a14:imgEffect>
                      <a14:brightnessContrast bright="-10000" contras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07444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Вторая половина XIX — начало XX в. стали решающим этапом в процессе формирования белорусской нации. </a:t>
            </a:r>
            <a:endParaRPr lang="be-BY" sz="2400" dirty="0"/>
          </a:p>
        </p:txBody>
      </p:sp>
      <p:pic>
        <p:nvPicPr>
          <p:cNvPr id="1026" name="Picture 2" descr="http://img0.liveinternet.ru/images/foto/c/1/apps/4/944/4944114_oblojka_001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99"/>
          <a:stretch/>
        </p:blipFill>
        <p:spPr bwMode="auto">
          <a:xfrm>
            <a:off x="611560" y="1628800"/>
            <a:ext cx="3012832" cy="428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3888" y="1268760"/>
            <a:ext cx="50405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2400" b="1" dirty="0">
                <a:solidFill>
                  <a:srgbClr val="FF0000"/>
                </a:solidFill>
              </a:rPr>
              <a:t>Нация</a:t>
            </a:r>
            <a:r>
              <a:rPr lang="be-BY" sz="2400" b="1" dirty="0"/>
              <a:t> — это </a:t>
            </a:r>
            <a:r>
              <a:rPr lang="be-BY" sz="2400" b="1" u="sng" dirty="0"/>
              <a:t>общность людей</a:t>
            </a:r>
            <a:r>
              <a:rPr lang="be-BY" sz="2400" b="1" dirty="0"/>
              <a:t>, сложившаяся исторически, с характерными для нее постоянным проживанием на одной территории, общностью хозяйственной жизни, одним литературным языком, схожестью культуры и психологии, в т. ч. </a:t>
            </a:r>
            <a:r>
              <a:rPr lang="be-BY" sz="2400" b="1" u="sng" dirty="0"/>
              <a:t>национального самосознания</a:t>
            </a:r>
            <a:r>
              <a:rPr lang="be-BY" sz="2400" b="1" dirty="0"/>
              <a:t>. Формирование белорусской нации происходило в составе Российской империи в условиях отсутствия собственной государственности.</a:t>
            </a:r>
            <a:endParaRPr lang="be-BY" sz="2400" dirty="0"/>
          </a:p>
          <a:p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11765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harpenSoften amount="35000"/>
                    </a14:imgEffect>
                    <a14:imgEffect>
                      <a14:colorTemperature colorTemp="9100"/>
                    </a14:imgEffect>
                    <a14:imgEffect>
                      <a14:saturation sat="300000"/>
                    </a14:imgEffect>
                    <a14:imgEffect>
                      <a14:brightnessContrast bright="-10000" contras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07444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Становление нации характеризуется формированием национального </a:t>
            </a:r>
            <a:r>
              <a:rPr lang="be-BY" sz="2400" b="1" u="sng" dirty="0">
                <a:solidFill>
                  <a:srgbClr val="FF0000"/>
                </a:solidFill>
              </a:rPr>
              <a:t>самосознания</a:t>
            </a:r>
            <a:r>
              <a:rPr lang="be-BY" sz="2400" b="1" dirty="0">
                <a:solidFill>
                  <a:srgbClr val="FF0000"/>
                </a:solidFill>
              </a:rPr>
              <a:t> </a:t>
            </a:r>
            <a:r>
              <a:rPr lang="be-BY" sz="2400" b="1" dirty="0"/>
              <a:t>— совокупности идей, представлений, убеждений, верований, в которых народ осмысляет себя как национальную общность и исторические корни своего происхождения. </a:t>
            </a:r>
            <a:endParaRPr lang="be-BY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5229200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Одной из форм проявления национального самосознания являются </a:t>
            </a:r>
            <a:r>
              <a:rPr lang="be-BY" sz="2400" b="1" u="sng" dirty="0">
                <a:solidFill>
                  <a:srgbClr val="C00000"/>
                </a:solidFill>
              </a:rPr>
              <a:t>собственные названия народа</a:t>
            </a:r>
            <a:r>
              <a:rPr lang="be-BY" sz="2400" b="1" dirty="0"/>
              <a:t>. </a:t>
            </a:r>
            <a:endParaRPr lang="be-BY" sz="2400" dirty="0"/>
          </a:p>
        </p:txBody>
      </p:sp>
      <p:pic>
        <p:nvPicPr>
          <p:cNvPr id="2050" name="Picture 2" descr="http://www.sb.by/upload/medialibrary/c01/c01dd8d3926d6680e9e285198565e8c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698"/>
          <a:stretch/>
        </p:blipFill>
        <p:spPr bwMode="auto">
          <a:xfrm>
            <a:off x="539552" y="2420888"/>
            <a:ext cx="8136904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harpenSoften amount="35000"/>
                    </a14:imgEffect>
                    <a14:imgEffect>
                      <a14:colorTemperature colorTemp="9100"/>
                    </a14:imgEffect>
                    <a14:imgEffect>
                      <a14:saturation sat="300000"/>
                    </a14:imgEffect>
                    <a14:imgEffect>
                      <a14:brightnessContrast bright="-10000" contras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07444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Еще в первой половине XIX в. Центральную и Западную Беларусь нередко называли Литвой, а ее население — литвинами. </a:t>
            </a:r>
            <a:r>
              <a:rPr lang="be-BY" sz="2400" b="1" dirty="0" smtClean="0"/>
              <a:t>В </a:t>
            </a:r>
            <a:r>
              <a:rPr lang="be-BY" sz="2400" b="1" dirty="0"/>
              <a:t>конце XIX — начале XX в. наименования </a:t>
            </a:r>
            <a:r>
              <a:rPr lang="be-BY" sz="2400" b="1" dirty="0">
                <a:solidFill>
                  <a:srgbClr val="C00000"/>
                </a:solidFill>
              </a:rPr>
              <a:t>«Беларусь» </a:t>
            </a:r>
            <a:r>
              <a:rPr lang="be-BY" sz="2400" b="1" dirty="0"/>
              <a:t>и </a:t>
            </a:r>
            <a:r>
              <a:rPr lang="be-BY" sz="2400" b="1" dirty="0">
                <a:solidFill>
                  <a:srgbClr val="C00000"/>
                </a:solidFill>
              </a:rPr>
              <a:t>«белорусы» </a:t>
            </a:r>
            <a:r>
              <a:rPr lang="be-BY" sz="2400" b="1" dirty="0"/>
              <a:t>закрепляются за всей этнической территорией белорусов. </a:t>
            </a:r>
            <a:endParaRPr lang="be-BY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226312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Часть населения Беларуси называла себя «</a:t>
            </a:r>
            <a:r>
              <a:rPr lang="be-BY" sz="2400" b="1" u="sng" dirty="0">
                <a:solidFill>
                  <a:srgbClr val="000066"/>
                </a:solidFill>
              </a:rPr>
              <a:t>тутэйшыя</a:t>
            </a:r>
            <a:r>
              <a:rPr lang="be-BY" sz="2400" b="1" dirty="0"/>
              <a:t>» (здешние). В некоторых местностях существовали региональные названия, которые относились к значительным территориям: «</a:t>
            </a:r>
            <a:r>
              <a:rPr lang="be-BY" sz="2400" b="1" u="sng" dirty="0">
                <a:solidFill>
                  <a:srgbClr val="000066"/>
                </a:solidFill>
              </a:rPr>
              <a:t>полешуки</a:t>
            </a:r>
            <a:r>
              <a:rPr lang="be-BY" sz="2400" b="1" dirty="0"/>
              <a:t>» — ко всему Полесью, «</a:t>
            </a:r>
            <a:r>
              <a:rPr lang="be-BY" sz="2400" b="1" u="sng" dirty="0">
                <a:solidFill>
                  <a:srgbClr val="000066"/>
                </a:solidFill>
              </a:rPr>
              <a:t>пинчуки</a:t>
            </a:r>
            <a:r>
              <a:rPr lang="be-BY" sz="2400" b="1" dirty="0"/>
              <a:t>» — к его отдельным частям.</a:t>
            </a:r>
            <a:endParaRPr lang="be-BY" sz="2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788733" y="2378376"/>
            <a:ext cx="7527683" cy="1908000"/>
            <a:chOff x="596812" y="2378376"/>
            <a:chExt cx="7527683" cy="1908000"/>
          </a:xfrm>
        </p:grpSpPr>
        <p:pic>
          <p:nvPicPr>
            <p:cNvPr id="3074" name="Picture 2" descr="http://minsk1.net/images/uploads/33e0dbab0ed56b9287f376a8fc01794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2378376"/>
              <a:ext cx="2548311" cy="190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://world.fedpress.ru/sites/fedpress/files/koshik85/news/a75d7ca0fb8ff62404925380dbdec7fa.jpg?13548737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812" y="2378376"/>
              <a:ext cx="2866479" cy="190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http://proxy10.media.online.ua/uol/r3-d31894aad6/562d765b993b4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9420" y="2378376"/>
              <a:ext cx="2055075" cy="190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553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harpenSoften amount="35000"/>
                    </a14:imgEffect>
                    <a14:imgEffect>
                      <a14:colorTemperature colorTemp="9100"/>
                    </a14:imgEffect>
                    <a14:imgEffect>
                      <a14:saturation sat="300000"/>
                    </a14:imgEffect>
                    <a14:imgEffect>
                      <a14:brightnessContrast bright="-10000" contras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07444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По </a:t>
            </a:r>
            <a:r>
              <a:rPr lang="be-BY" sz="2400" b="1" u="sng" dirty="0">
                <a:solidFill>
                  <a:srgbClr val="000066"/>
                </a:solidFill>
              </a:rPr>
              <a:t>национальному составу</a:t>
            </a:r>
            <a:r>
              <a:rPr lang="be-BY" sz="2400" b="1" dirty="0">
                <a:solidFill>
                  <a:srgbClr val="000066"/>
                </a:solidFill>
              </a:rPr>
              <a:t> </a:t>
            </a:r>
            <a:r>
              <a:rPr lang="be-BY" sz="2400" b="1" dirty="0" smtClean="0">
                <a:solidFill>
                  <a:srgbClr val="000066"/>
                </a:solidFill>
              </a:rPr>
              <a:t> </a:t>
            </a:r>
            <a:r>
              <a:rPr lang="be-BY" sz="2400" b="1" dirty="0" smtClean="0"/>
              <a:t>более </a:t>
            </a:r>
            <a:r>
              <a:rPr lang="be-BY" sz="2400" b="1" dirty="0"/>
              <a:t>65 % населения Беларуси являлись белорусами, около 15 % — евреями, </a:t>
            </a:r>
            <a:r>
              <a:rPr lang="be-BY" sz="2400" b="1" dirty="0" smtClean="0"/>
              <a:t>                  6 </a:t>
            </a:r>
            <a:r>
              <a:rPr lang="be-BY" sz="2400" b="1" dirty="0"/>
              <a:t>% — русскими, более 5 % — поляками, около 5 % — украинцами. </a:t>
            </a:r>
            <a:endParaRPr lang="be-BY" sz="2400" dirty="0"/>
          </a:p>
          <a:p>
            <a:pPr algn="just"/>
            <a:r>
              <a:rPr lang="be-BY" sz="2400" b="1" dirty="0"/>
              <a:t>Более 90 % белорусов проживали </a:t>
            </a:r>
            <a:r>
              <a:rPr lang="be-BY" sz="2400" b="1" dirty="0">
                <a:solidFill>
                  <a:srgbClr val="000066"/>
                </a:solidFill>
              </a:rPr>
              <a:t>в сельской местности </a:t>
            </a:r>
            <a:r>
              <a:rPr lang="be-BY" sz="2400" b="1" dirty="0"/>
              <a:t>и занимались сельским хозяйством. </a:t>
            </a:r>
            <a:endParaRPr lang="be-BY" sz="2400" dirty="0"/>
          </a:p>
          <a:p>
            <a:pPr algn="just"/>
            <a:r>
              <a:rPr lang="be-BY" sz="2400" b="1" dirty="0"/>
              <a:t>По </a:t>
            </a:r>
            <a:r>
              <a:rPr lang="be-BY" sz="2400" b="1" u="sng" dirty="0">
                <a:solidFill>
                  <a:srgbClr val="000066"/>
                </a:solidFill>
              </a:rPr>
              <a:t>конфессиональному составу</a:t>
            </a:r>
            <a:r>
              <a:rPr lang="be-BY" sz="2400" b="1" dirty="0">
                <a:solidFill>
                  <a:srgbClr val="000066"/>
                </a:solidFill>
              </a:rPr>
              <a:t> </a:t>
            </a:r>
            <a:r>
              <a:rPr lang="be-BY" sz="2400" b="1" dirty="0"/>
              <a:t>среди населения преобладали православные, составлявшие около 2/3.</a:t>
            </a:r>
            <a:endParaRPr lang="be-BY" sz="2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596812" y="3494800"/>
            <a:ext cx="7939452" cy="2709912"/>
            <a:chOff x="596812" y="3494800"/>
            <a:chExt cx="7939452" cy="2709912"/>
          </a:xfrm>
        </p:grpSpPr>
        <p:pic>
          <p:nvPicPr>
            <p:cNvPr id="4098" name="Picture 2" descr="http://kutok.cz/wp-content/uploads/2010/04/000280_12234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812" y="3504712"/>
              <a:ext cx="2605360" cy="270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http://lol54.ru/uploads/posts/2011-06/1309074010_04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494800"/>
              <a:ext cx="3711142" cy="270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http://i1240.photobucket.com/albums/gg483/kufarrr/Belarusian%20national%20dress/--10.jpg?t=135400732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0776" y="3502740"/>
              <a:ext cx="1545488" cy="270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309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harpenSoften amount="35000"/>
                    </a14:imgEffect>
                    <a14:imgEffect>
                      <a14:colorTemperature colorTemp="9100"/>
                    </a14:imgEffect>
                    <a14:imgEffect>
                      <a14:saturation sat="300000"/>
                    </a14:imgEffect>
                    <a14:imgEffect>
                      <a14:brightnessContrast bright="-10000" contras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kulturologia.ru/files/u19001/Youth_village-festivals-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8" t="8200" r="2411" b="4080"/>
          <a:stretch/>
        </p:blipFill>
        <p:spPr bwMode="auto">
          <a:xfrm>
            <a:off x="4788024" y="1124744"/>
            <a:ext cx="3456384" cy="19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507444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Одним из признаков формирования нации стала </a:t>
            </a:r>
            <a:r>
              <a:rPr lang="be-BY" sz="2400" b="1" dirty="0" smtClean="0"/>
              <a:t> </a:t>
            </a:r>
            <a:r>
              <a:rPr lang="be-BY" sz="2400" b="1" u="sng" dirty="0" smtClean="0">
                <a:solidFill>
                  <a:srgbClr val="C00000"/>
                </a:solidFill>
              </a:rPr>
              <a:t>общность</a:t>
            </a:r>
            <a:r>
              <a:rPr lang="be-BY" sz="2400" b="1" dirty="0" smtClean="0">
                <a:solidFill>
                  <a:srgbClr val="C00000"/>
                </a:solidFill>
              </a:rPr>
              <a:t> </a:t>
            </a:r>
            <a:r>
              <a:rPr lang="be-BY" sz="2400" b="1" u="sng" dirty="0">
                <a:solidFill>
                  <a:srgbClr val="C00000"/>
                </a:solidFill>
              </a:rPr>
              <a:t>хозяйственной жизни</a:t>
            </a:r>
            <a:r>
              <a:rPr lang="be-BY" sz="2400" b="1" dirty="0">
                <a:solidFill>
                  <a:srgbClr val="C00000"/>
                </a:solidFill>
              </a:rPr>
              <a:t>. </a:t>
            </a:r>
            <a:endParaRPr lang="be-BY" sz="2400" b="1" dirty="0" smtClean="0">
              <a:solidFill>
                <a:srgbClr val="C00000"/>
              </a:solidFill>
            </a:endParaRPr>
          </a:p>
          <a:p>
            <a:pPr algn="just"/>
            <a:endParaRPr lang="be-BY" sz="2400" b="1" dirty="0">
              <a:solidFill>
                <a:srgbClr val="C00000"/>
              </a:solidFill>
            </a:endParaRPr>
          </a:p>
          <a:p>
            <a:pPr algn="just"/>
            <a:endParaRPr lang="be-BY" sz="2400" b="1" dirty="0" smtClean="0">
              <a:solidFill>
                <a:srgbClr val="C00000"/>
              </a:solidFill>
            </a:endParaRPr>
          </a:p>
          <a:p>
            <a:pPr algn="just"/>
            <a:endParaRPr lang="be-BY" sz="2400" b="1" dirty="0">
              <a:solidFill>
                <a:srgbClr val="C00000"/>
              </a:solidFill>
            </a:endParaRPr>
          </a:p>
          <a:p>
            <a:pPr algn="just"/>
            <a:endParaRPr lang="be-BY" sz="2400" b="1" dirty="0" smtClean="0">
              <a:solidFill>
                <a:srgbClr val="C00000"/>
              </a:solidFill>
            </a:endParaRPr>
          </a:p>
          <a:p>
            <a:pPr algn="just"/>
            <a:endParaRPr lang="be-BY" sz="2400" b="1" dirty="0">
              <a:solidFill>
                <a:srgbClr val="C00000"/>
              </a:solidFill>
            </a:endParaRPr>
          </a:p>
          <a:p>
            <a:pPr algn="just"/>
            <a:r>
              <a:rPr lang="be-BY" sz="2400" b="1" dirty="0" smtClean="0"/>
              <a:t>Увеличение </a:t>
            </a:r>
            <a:r>
              <a:rPr lang="be-BY" sz="2400" b="1" dirty="0"/>
              <a:t>количества фабрично-заводских предприятий, переориентация помещичьих хозяйств на продажу своей продукции, развитие торговли и строительство железных дорог способствовали возникновению на территории Беларуси </a:t>
            </a:r>
            <a:r>
              <a:rPr lang="be-BY" sz="2400" b="1" u="sng" dirty="0"/>
              <a:t>единого экономического региона</a:t>
            </a:r>
            <a:r>
              <a:rPr lang="be-BY" sz="2400" b="1" dirty="0"/>
              <a:t>. Расширение торгово-экономических связей между разными частями Беларуси содействовало объединению представителей коренного этноса в нацию.</a:t>
            </a:r>
            <a:endParaRPr lang="be-BY" sz="2400" dirty="0"/>
          </a:p>
        </p:txBody>
      </p:sp>
      <p:pic>
        <p:nvPicPr>
          <p:cNvPr id="5122" name="Picture 2" descr="http://pomnirod.ru/assets/images/krestjane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7753"/>
          <a:stretch/>
        </p:blipFill>
        <p:spPr bwMode="auto">
          <a:xfrm>
            <a:off x="733096" y="1168429"/>
            <a:ext cx="3910912" cy="19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79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harpenSoften amount="35000"/>
                    </a14:imgEffect>
                    <a14:imgEffect>
                      <a14:colorTemperature colorTemp="9100"/>
                    </a14:imgEffect>
                    <a14:imgEffect>
                      <a14:saturation sat="300000"/>
                    </a14:imgEffect>
                    <a14:imgEffect>
                      <a14:brightnessContrast bright="-10000" contras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11560" y="2005669"/>
            <a:ext cx="8064896" cy="2935499"/>
            <a:chOff x="611560" y="2005669"/>
            <a:chExt cx="8064896" cy="2935499"/>
          </a:xfrm>
        </p:grpSpPr>
        <p:pic>
          <p:nvPicPr>
            <p:cNvPr id="6148" name="Picture 4" descr="http://www.irina-alex.net/wp-content/gallery/belorusskaya-narodnaya-odezhda/bel_odejda14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23"/>
            <a:stretch/>
          </p:blipFill>
          <p:spPr bwMode="auto">
            <a:xfrm>
              <a:off x="611560" y="2610610"/>
              <a:ext cx="3024336" cy="2133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6" name="Picture 2" descr="http://nashural.ru/Goroda_i_sela/images/niz-sinyachiha-1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5512" y="2005669"/>
              <a:ext cx="5210944" cy="2935499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539552" y="507444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К концу XVIII в. старобелорусский язык, использовавшийся как язык государственного делопроизводства в ВКЛ, фактически перестал существовать. Крестьянство, часть обедневшей шляхты, трудящиеся слои городского населения пользовались </a:t>
            </a:r>
            <a:r>
              <a:rPr lang="be-BY" sz="2400" b="1" u="sng" dirty="0">
                <a:solidFill>
                  <a:srgbClr val="000066"/>
                </a:solidFill>
              </a:rPr>
              <a:t>белорусским разговорным языком</a:t>
            </a:r>
            <a:r>
              <a:rPr lang="be-BY" sz="2400" b="1" dirty="0"/>
              <a:t>. </a:t>
            </a:r>
            <a:endParaRPr lang="be-BY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595644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Становление </a:t>
            </a:r>
            <a:r>
              <a:rPr lang="be-BY" sz="2400" b="1" dirty="0">
                <a:solidFill>
                  <a:srgbClr val="C00000"/>
                </a:solidFill>
              </a:rPr>
              <a:t>нового белорусского литературного языка </a:t>
            </a:r>
            <a:r>
              <a:rPr lang="be-BY" sz="2400" b="1" dirty="0"/>
              <a:t>как признака нации происходило на основе многодиалектного разговорного народного языка, в первую очередь диалектов Центральной Беларуси.</a:t>
            </a:r>
            <a:endParaRPr lang="be-BY" sz="2400" dirty="0"/>
          </a:p>
        </p:txBody>
      </p:sp>
    </p:spTree>
    <p:extLst>
      <p:ext uri="{BB962C8B-B14F-4D97-AF65-F5344CB8AC3E}">
        <p14:creationId xmlns:p14="http://schemas.microsoft.com/office/powerpoint/2010/main" val="70905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harpenSoften amount="35000"/>
                    </a14:imgEffect>
                    <a14:imgEffect>
                      <a14:colorTemperature colorTemp="9100"/>
                    </a14:imgEffect>
                    <a14:imgEffect>
                      <a14:saturation sat="300000"/>
                    </a14:imgEffect>
                    <a14:imgEffect>
                      <a14:brightnessContrast bright="-10000" contras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07444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Процесс формирования белорусской нации был связан с оформлением </a:t>
            </a:r>
            <a:r>
              <a:rPr lang="be-BY" sz="2400" b="1" u="sng" dirty="0">
                <a:solidFill>
                  <a:srgbClr val="C00000"/>
                </a:solidFill>
              </a:rPr>
              <a:t>белорусской национальной идеи</a:t>
            </a:r>
            <a:r>
              <a:rPr lang="be-BY" sz="2400" b="1" dirty="0">
                <a:solidFill>
                  <a:srgbClr val="C00000"/>
                </a:solidFill>
              </a:rPr>
              <a:t> </a:t>
            </a:r>
            <a:r>
              <a:rPr lang="be-BY" sz="2400" b="1" dirty="0"/>
              <a:t>— представлениями, в которых выражалось понимание белорусов как самостоятельной общности людей. </a:t>
            </a:r>
            <a:r>
              <a:rPr lang="be-BY" sz="2400" b="1" u="sng" dirty="0"/>
              <a:t>Смыслом</a:t>
            </a:r>
            <a:r>
              <a:rPr lang="be-BY" sz="2400" b="1" dirty="0"/>
              <a:t> национальной идеи стало достижение белорусами </a:t>
            </a:r>
            <a:r>
              <a:rPr lang="be-BY" sz="2400" b="1" dirty="0">
                <a:solidFill>
                  <a:srgbClr val="000066"/>
                </a:solidFill>
              </a:rPr>
              <a:t>собственной государственности</a:t>
            </a:r>
            <a:r>
              <a:rPr lang="be-BY" sz="2400" b="1" dirty="0"/>
              <a:t>.</a:t>
            </a:r>
            <a:endParaRPr lang="be-BY" sz="2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043608" y="2711896"/>
            <a:ext cx="6532128" cy="3597424"/>
            <a:chOff x="1043608" y="2711896"/>
            <a:chExt cx="6532128" cy="3597424"/>
          </a:xfrm>
        </p:grpSpPr>
        <p:pic>
          <p:nvPicPr>
            <p:cNvPr id="7170" name="Picture 2" descr="http://zabika.ru/adpopaa/%C2%AB%D0%A0%D0%BE%D0%B4%D0%B8%D0%BC%D1%8B%D0%B9+%D0%BA%D1%80%D0%B0%D0%B9+%D0%BC%D0%BE%D0%B9+%E2%80%93+%D0%91%D0%B5%D0%BB%D0%B0%D1%80%D1%83%D1%81%D1%8C%21%C2%BBa/71331_html_416d0423.pn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742188"/>
              <a:ext cx="3816424" cy="3495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DFBF1"/>
                </a:clrFrom>
                <a:clrTo>
                  <a:srgbClr val="FDFBF1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5" y="2711896"/>
              <a:ext cx="2499681" cy="359742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448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harpenSoften amount="35000"/>
                    </a14:imgEffect>
                    <a14:imgEffect>
                      <a14:colorTemperature colorTemp="9100"/>
                    </a14:imgEffect>
                    <a14:imgEffect>
                      <a14:saturation sat="300000"/>
                    </a14:imgEffect>
                    <a14:imgEffect>
                      <a14:brightnessContrast bright="-10000" contras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07444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Осознание исторической особенности первоначально проявилось как в </a:t>
            </a:r>
            <a:r>
              <a:rPr lang="be-BY" sz="2400" b="1" u="sng" dirty="0">
                <a:solidFill>
                  <a:srgbClr val="000066"/>
                </a:solidFill>
              </a:rPr>
              <a:t>литвинском патриотизме</a:t>
            </a:r>
            <a:r>
              <a:rPr lang="be-BY" sz="2400" b="1" dirty="0"/>
              <a:t>, приверженцы которого мечтали о возрождении ВКЛ и не представляли будущего без Польши, </a:t>
            </a:r>
            <a:endParaRPr lang="be-BY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892967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так и в </a:t>
            </a:r>
            <a:r>
              <a:rPr lang="be-BY" sz="2400" b="1" u="sng" dirty="0">
                <a:solidFill>
                  <a:srgbClr val="000066"/>
                </a:solidFill>
              </a:rPr>
              <a:t>западнорусизме</a:t>
            </a:r>
            <a:r>
              <a:rPr lang="be-BY" sz="2400" b="1" dirty="0"/>
              <a:t>, приверженцы которого рассматривали белорусов как часть общерусского этноса и ориентировались на Россию. </a:t>
            </a:r>
            <a:endParaRPr lang="be-BY" sz="2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11560" y="1918369"/>
            <a:ext cx="8040894" cy="3109556"/>
            <a:chOff x="611560" y="1918369"/>
            <a:chExt cx="8040894" cy="3109556"/>
          </a:xfrm>
        </p:grpSpPr>
        <p:pic>
          <p:nvPicPr>
            <p:cNvPr id="8194" name="Picture 2" descr="http://venividi.ru/files/img/5150/22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9" t="-1769" r="32516" b="38349"/>
            <a:stretch/>
          </p:blipFill>
          <p:spPr bwMode="auto">
            <a:xfrm>
              <a:off x="611560" y="1918369"/>
              <a:ext cx="4152109" cy="30948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https://www.belaruspartisan.org/images/doc/d/a/dab0a-img0333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2003588"/>
              <a:ext cx="3936438" cy="30243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446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557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Mam</dc:creator>
  <cp:lastModifiedBy>1968</cp:lastModifiedBy>
  <cp:revision>13</cp:revision>
  <dcterms:created xsi:type="dcterms:W3CDTF">2016-08-25T07:03:58Z</dcterms:created>
  <dcterms:modified xsi:type="dcterms:W3CDTF">2020-11-07T20:21:32Z</dcterms:modified>
</cp:coreProperties>
</file>