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945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1"/>
          <p:cNvSpPr txBox="1"/>
          <p:nvPr>
            <p:ph idx="1" type="body"/>
          </p:nvPr>
        </p:nvSpPr>
        <p:spPr>
          <a:xfrm rot="5400000">
            <a:off x="3027099" y="-1077119"/>
            <a:ext cx="4497387" cy="9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3" name="Google Shape;183;p11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1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1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>
            <p:ph type="title"/>
          </p:nvPr>
        </p:nvSpPr>
        <p:spPr>
          <a:xfrm rot="5400000">
            <a:off x="6081450" y="1915850"/>
            <a:ext cx="5868987" cy="2491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2"/>
          <p:cNvSpPr txBox="1"/>
          <p:nvPr>
            <p:ph idx="1" type="body"/>
          </p:nvPr>
        </p:nvSpPr>
        <p:spPr>
          <a:xfrm rot="5400000">
            <a:off x="995098" y="-475984"/>
            <a:ext cx="5868987" cy="727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2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"/>
          <p:cNvGrpSpPr/>
          <p:nvPr/>
        </p:nvGrpSpPr>
        <p:grpSpPr>
          <a:xfrm>
            <a:off x="1" y="-22225"/>
            <a:ext cx="12213167" cy="6892925"/>
            <a:chOff x="0" y="-14"/>
            <a:chExt cx="5770" cy="4342"/>
          </a:xfrm>
        </p:grpSpPr>
        <p:sp>
          <p:nvSpPr>
            <p:cNvPr id="73" name="Google Shape;73;p3"/>
            <p:cNvSpPr/>
            <p:nvPr/>
          </p:nvSpPr>
          <p:spPr>
            <a:xfrm>
              <a:off x="0" y="4186"/>
              <a:ext cx="5089" cy="14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0"/>
              <a:ext cx="5089" cy="12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10" y="0"/>
              <a:ext cx="758" cy="4320"/>
            </a:xfrm>
            <a:prstGeom prst="rect">
              <a:avLst/>
            </a:prstGeom>
            <a:gradFill>
              <a:gsLst>
                <a:gs pos="0">
                  <a:srgbClr val="C5A977"/>
                </a:gs>
                <a:gs pos="50000">
                  <a:schemeClr val="accent1"/>
                </a:gs>
                <a:gs pos="100000">
                  <a:srgbClr val="C5A97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;p3"/>
            <p:cNvGrpSpPr/>
            <p:nvPr/>
          </p:nvGrpSpPr>
          <p:grpSpPr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7" name="Google Shape;77;p3"/>
              <p:cNvGrpSpPr/>
              <p:nvPr/>
            </p:nvGrpSpPr>
            <p:grpSpPr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8" name="Google Shape;78;p3"/>
                <p:cNvGrpSpPr/>
                <p:nvPr/>
              </p:nvGrpSpPr>
              <p:grpSpPr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9" name="Google Shape;79;p3"/>
                  <p:cNvGrpSpPr/>
                  <p:nvPr/>
                </p:nvGrpSpPr>
                <p:grpSpPr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0" name="Google Shape;80;p3"/>
                    <p:cNvSpPr/>
                    <p:nvPr/>
                  </p:nvSpPr>
                  <p:spPr>
                    <a:xfrm>
                      <a:off x="2117" y="323"/>
                      <a:ext cx="1231" cy="2560"/>
                    </a:xfrm>
                    <a:custGeom>
                      <a:rect b="b" l="l" r="r" t="t"/>
                      <a:pathLst>
                        <a:path extrusionOk="0" h="2560" w="1231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81;p3"/>
                    <p:cNvSpPr/>
                    <p:nvPr/>
                  </p:nvSpPr>
                  <p:spPr>
                    <a:xfrm>
                      <a:off x="1657" y="376"/>
                      <a:ext cx="865" cy="2071"/>
                    </a:xfrm>
                    <a:custGeom>
                      <a:rect b="b" l="l" r="r" t="t"/>
                      <a:pathLst>
                        <a:path extrusionOk="0" h="2071" w="865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2" name="Google Shape;82;p3"/>
                  <p:cNvSpPr/>
                  <p:nvPr/>
                </p:nvSpPr>
                <p:spPr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83;p3"/>
                  <p:cNvSpPr/>
                  <p:nvPr/>
                </p:nvSpPr>
                <p:spPr>
                  <a:xfrm>
                    <a:off x="2595" y="741"/>
                    <a:ext cx="266" cy="521"/>
                  </a:xfrm>
                  <a:custGeom>
                    <a:rect b="b" l="l" r="r" t="t"/>
                    <a:pathLst>
                      <a:path extrusionOk="0" h="521" w="266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84;p3"/>
                  <p:cNvSpPr/>
                  <p:nvPr/>
                </p:nvSpPr>
                <p:spPr>
                  <a:xfrm>
                    <a:off x="2672" y="1593"/>
                    <a:ext cx="392" cy="340"/>
                  </a:xfrm>
                  <a:custGeom>
                    <a:rect b="b" l="l" r="r" t="t"/>
                    <a:pathLst>
                      <a:path extrusionOk="0" h="340" w="392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85;p3"/>
                  <p:cNvSpPr/>
                  <p:nvPr/>
                </p:nvSpPr>
                <p:spPr>
                  <a:xfrm>
                    <a:off x="2412" y="1929"/>
                    <a:ext cx="151" cy="558"/>
                  </a:xfrm>
                  <a:custGeom>
                    <a:rect b="b" l="l" r="r" t="t"/>
                    <a:pathLst>
                      <a:path extrusionOk="0" h="558" w="151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86;p3"/>
                  <p:cNvSpPr/>
                  <p:nvPr/>
                </p:nvSpPr>
                <p:spPr>
                  <a:xfrm>
                    <a:off x="1907" y="1589"/>
                    <a:ext cx="392" cy="253"/>
                  </a:xfrm>
                  <a:custGeom>
                    <a:rect b="b" l="l" r="r" t="t"/>
                    <a:pathLst>
                      <a:path extrusionOk="0" h="253" w="392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" name="Google Shape;87;p3"/>
                  <p:cNvSpPr/>
                  <p:nvPr/>
                </p:nvSpPr>
                <p:spPr>
                  <a:xfrm>
                    <a:off x="2094" y="930"/>
                    <a:ext cx="238" cy="386"/>
                  </a:xfrm>
                  <a:custGeom>
                    <a:rect b="b" l="l" r="r" t="t"/>
                    <a:pathLst>
                      <a:path extrusionOk="0" h="386" w="238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88" name="Google Shape;88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Google Shape;89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Google Shape;90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1" name="Google Shape;91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2" name="Google Shape;92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3" name="Google Shape;93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4" name="Google Shape;94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5" name="Google Shape;95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6" name="Google Shape;96;p3"/>
              <p:cNvGrpSpPr/>
              <p:nvPr/>
            </p:nvGrpSpPr>
            <p:grpSpPr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7" name="Google Shape;97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9" name="Google Shape;99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0" name="Google Shape;100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1" name="Google Shape;101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2" name="Google Shape;102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3" name="Google Shape;103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4" name="Google Shape;104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5" name="Google Shape;105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6" name="Google Shape;106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7" name="Google Shape;107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8" name="Google Shape;108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9" name="Google Shape;109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0" name="Google Shape;110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1" name="Google Shape;111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2" name="Google Shape;112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3" name="Google Shape;113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4" name="Google Shape;114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15" name="Google Shape;115;p3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16" name="Google Shape;116;p3"/>
            <p:cNvSpPr/>
            <p:nvPr/>
          </p:nvSpPr>
          <p:spPr>
            <a:xfrm>
              <a:off x="5010" y="3092"/>
              <a:ext cx="750" cy="1222"/>
            </a:xfrm>
            <a:custGeom>
              <a:rect b="b" l="l" r="r" t="t"/>
              <a:pathLst>
                <a:path extrusionOk="0" h="1222" w="750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01" y="3060"/>
              <a:ext cx="768" cy="1260"/>
            </a:xfrm>
            <a:custGeom>
              <a:rect b="b" l="l" r="r" t="t"/>
              <a:pathLst>
                <a:path extrusionOk="0" h="1260" w="768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994" y="1775"/>
              <a:ext cx="776" cy="2543"/>
            </a:xfrm>
            <a:custGeom>
              <a:rect b="b" l="l" r="r" t="t"/>
              <a:pathLst>
                <a:path extrusionOk="0" h="2543" w="776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>
              <a:gsLst>
                <a:gs pos="0">
                  <a:srgbClr val="557B58"/>
                </a:gs>
                <a:gs pos="50000">
                  <a:schemeClr val="accent2"/>
                </a:gs>
                <a:gs pos="100000">
                  <a:srgbClr val="557B5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kimonopat1" id="119" name="Google Shape;119;p3"/>
            <p:cNvSpPr/>
            <p:nvPr/>
          </p:nvSpPr>
          <p:spPr>
            <a:xfrm>
              <a:off x="5046" y="2229"/>
              <a:ext cx="617" cy="1376"/>
            </a:xfrm>
            <a:custGeom>
              <a:rect b="b" l="l" r="r" t="t"/>
              <a:pathLst>
                <a:path extrusionOk="0" h="1376" w="617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-5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kimonopat1" id="120" name="Google Shape;120;p3"/>
            <p:cNvSpPr/>
            <p:nvPr/>
          </p:nvSpPr>
          <p:spPr>
            <a:xfrm>
              <a:off x="5193" y="269"/>
              <a:ext cx="576" cy="3180"/>
            </a:xfrm>
            <a:custGeom>
              <a:rect b="b" l="l" r="r" t="t"/>
              <a:pathLst>
                <a:path extrusionOk="0" h="3180" w="576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-150" sx="100000" ty="-25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197" y="165"/>
              <a:ext cx="573" cy="1935"/>
            </a:xfrm>
            <a:custGeom>
              <a:rect b="b" l="l" r="r" t="t"/>
              <a:pathLst>
                <a:path extrusionOk="0" h="1935" w="573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04" y="0"/>
              <a:ext cx="363" cy="2112"/>
            </a:xfrm>
            <a:custGeom>
              <a:rect b="b" l="l" r="r" t="t"/>
              <a:pathLst>
                <a:path extrusionOk="0" h="2112" w="363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004" y="1"/>
              <a:ext cx="189" cy="2112"/>
            </a:xfrm>
            <a:custGeom>
              <a:rect b="b" l="l" r="r" t="t"/>
              <a:pathLst>
                <a:path extrusionOk="0" h="2112" w="363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955" y="1"/>
              <a:ext cx="56" cy="4320"/>
            </a:xfrm>
            <a:prstGeom prst="rect">
              <a:avLst/>
            </a:pr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013" y="3924"/>
              <a:ext cx="734" cy="390"/>
            </a:xfrm>
            <a:custGeom>
              <a:rect b="b" l="l" r="r" t="t"/>
              <a:pathLst>
                <a:path extrusionOk="0" h="378" w="692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2724" y="2089"/>
              <a:ext cx="4320" cy="1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4789" y="-14"/>
              <a:ext cx="142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3"/>
          <p:cNvSpPr txBox="1"/>
          <p:nvPr>
            <p:ph type="ctrTitle"/>
          </p:nvPr>
        </p:nvSpPr>
        <p:spPr>
          <a:xfrm>
            <a:off x="914400" y="1370013"/>
            <a:ext cx="92879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"/>
          <p:cNvSpPr txBox="1"/>
          <p:nvPr>
            <p:ph idx="1" type="subTitle"/>
          </p:nvPr>
        </p:nvSpPr>
        <p:spPr>
          <a:xfrm>
            <a:off x="2302934" y="3886200"/>
            <a:ext cx="7520517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0" name="Google Shape;130;p3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6" name="Google Shape;136;p4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42" name="Google Shape;142;p5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351367" y="1598613"/>
            <a:ext cx="4821767" cy="449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48" name="Google Shape;148;p6"/>
          <p:cNvSpPr txBox="1"/>
          <p:nvPr>
            <p:ph idx="2" type="body"/>
          </p:nvPr>
        </p:nvSpPr>
        <p:spPr>
          <a:xfrm>
            <a:off x="5376334" y="1598613"/>
            <a:ext cx="4823884" cy="449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50519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49" name="Google Shape;149;p6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55" name="Google Shape;155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56" name="Google Shape;156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57" name="Google Shape;157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302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58" name="Google Shape;158;p7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7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7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8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8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8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37084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69" name="Google Shape;169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70" name="Google Shape;170;p9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6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77" name="Google Shape;177;p10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0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0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-22225"/>
            <a:ext cx="12213167" cy="6892925"/>
            <a:chOff x="0" y="-14"/>
            <a:chExt cx="5770" cy="4342"/>
          </a:xfrm>
        </p:grpSpPr>
        <p:sp>
          <p:nvSpPr>
            <p:cNvPr id="7" name="Google Shape;7;p1"/>
            <p:cNvSpPr/>
            <p:nvPr/>
          </p:nvSpPr>
          <p:spPr>
            <a:xfrm>
              <a:off x="0" y="4186"/>
              <a:ext cx="5089" cy="14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5089" cy="12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010" y="0"/>
              <a:ext cx="758" cy="4320"/>
            </a:xfrm>
            <a:prstGeom prst="rect">
              <a:avLst/>
            </a:prstGeom>
            <a:gradFill>
              <a:gsLst>
                <a:gs pos="0">
                  <a:srgbClr val="C5A977"/>
                </a:gs>
                <a:gs pos="50000">
                  <a:schemeClr val="accent1"/>
                </a:gs>
                <a:gs pos="100000">
                  <a:srgbClr val="C5A977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1" name="Google Shape;11;p1"/>
              <p:cNvGrpSpPr/>
              <p:nvPr/>
            </p:nvGrpSpPr>
            <p:grpSpPr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2" name="Google Shape;12;p1"/>
                <p:cNvGrpSpPr/>
                <p:nvPr/>
              </p:nvGrpSpPr>
              <p:grpSpPr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3" name="Google Shape;13;p1"/>
                  <p:cNvGrpSpPr/>
                  <p:nvPr/>
                </p:nvGrpSpPr>
                <p:grpSpPr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" name="Google Shape;14;p1"/>
                    <p:cNvSpPr/>
                    <p:nvPr/>
                  </p:nvSpPr>
                  <p:spPr>
                    <a:xfrm>
                      <a:off x="2117" y="323"/>
                      <a:ext cx="1231" cy="2560"/>
                    </a:xfrm>
                    <a:custGeom>
                      <a:rect b="b" l="l" r="r" t="t"/>
                      <a:pathLst>
                        <a:path extrusionOk="0" h="2560" w="1231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" name="Google Shape;15;p1"/>
                    <p:cNvSpPr/>
                    <p:nvPr/>
                  </p:nvSpPr>
                  <p:spPr>
                    <a:xfrm>
                      <a:off x="1657" y="376"/>
                      <a:ext cx="865" cy="2071"/>
                    </a:xfrm>
                    <a:custGeom>
                      <a:rect b="b" l="l" r="r" t="t"/>
                      <a:pathLst>
                        <a:path extrusionOk="0" h="2071" w="865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6" name="Google Shape;16;p1"/>
                  <p:cNvSpPr/>
                  <p:nvPr/>
                </p:nvSpPr>
                <p:spPr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sz="24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7;p1"/>
                  <p:cNvSpPr/>
                  <p:nvPr/>
                </p:nvSpPr>
                <p:spPr>
                  <a:xfrm>
                    <a:off x="2595" y="741"/>
                    <a:ext cx="266" cy="521"/>
                  </a:xfrm>
                  <a:custGeom>
                    <a:rect b="b" l="l" r="r" t="t"/>
                    <a:pathLst>
                      <a:path extrusionOk="0" h="521" w="266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1"/>
                  <p:cNvSpPr/>
                  <p:nvPr/>
                </p:nvSpPr>
                <p:spPr>
                  <a:xfrm>
                    <a:off x="2672" y="1593"/>
                    <a:ext cx="392" cy="340"/>
                  </a:xfrm>
                  <a:custGeom>
                    <a:rect b="b" l="l" r="r" t="t"/>
                    <a:pathLst>
                      <a:path extrusionOk="0" h="340" w="392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1"/>
                  <p:cNvSpPr/>
                  <p:nvPr/>
                </p:nvSpPr>
                <p:spPr>
                  <a:xfrm>
                    <a:off x="2412" y="1929"/>
                    <a:ext cx="151" cy="558"/>
                  </a:xfrm>
                  <a:custGeom>
                    <a:rect b="b" l="l" r="r" t="t"/>
                    <a:pathLst>
                      <a:path extrusionOk="0" h="558" w="151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1"/>
                  <p:cNvSpPr/>
                  <p:nvPr/>
                </p:nvSpPr>
                <p:spPr>
                  <a:xfrm>
                    <a:off x="1907" y="1589"/>
                    <a:ext cx="392" cy="253"/>
                  </a:xfrm>
                  <a:custGeom>
                    <a:rect b="b" l="l" r="r" t="t"/>
                    <a:pathLst>
                      <a:path extrusionOk="0" h="253" w="392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1"/>
                  <p:cNvSpPr/>
                  <p:nvPr/>
                </p:nvSpPr>
                <p:spPr>
                  <a:xfrm>
                    <a:off x="2094" y="930"/>
                    <a:ext cx="238" cy="386"/>
                  </a:xfrm>
                  <a:custGeom>
                    <a:rect b="b" l="l" r="r" t="t"/>
                    <a:pathLst>
                      <a:path extrusionOk="0" h="386" w="238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22" name="Google Shape;22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3" name="Google Shape;23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4" name="Google Shape;24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5" name="Google Shape;25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" name="Google Shape;26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Google Shape;27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" name="Google Shape;28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Google Shape;29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" name="Google Shape;30;p1"/>
              <p:cNvGrpSpPr/>
              <p:nvPr/>
            </p:nvGrpSpPr>
            <p:grpSpPr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" name="Google Shape;31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" name="Google Shape;32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33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4" name="Google Shape;34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35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" name="Google Shape;36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" name="Google Shape;37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" name="Google Shape;38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oogle Shape;39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oogle Shape;40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oogle Shape;41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oogle Shape;42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oogle Shape;43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oogle Shape;44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Google Shape;45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6" name="Google Shape;46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" name="Google Shape;47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" name="Google Shape;48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" name="Google Shape;49;p1"/>
                <p:cNvPicPr preferRelativeResize="0"/>
                <p:nvPr/>
              </p:nvPicPr>
              <p:blipFill rotWithShape="1">
                <a:blip r:embed="rId1">
                  <a:alphaModFix/>
                </a:blip>
                <a:srcRect b="0" l="0" r="0" t="0"/>
                <a:stretch/>
              </p:blipFill>
              <p:spPr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50" name="Google Shape;50;p1"/>
            <p:cNvSpPr/>
            <p:nvPr/>
          </p:nvSpPr>
          <p:spPr>
            <a:xfrm>
              <a:off x="5010" y="3092"/>
              <a:ext cx="750" cy="1222"/>
            </a:xfrm>
            <a:custGeom>
              <a:rect b="b" l="l" r="r" t="t"/>
              <a:pathLst>
                <a:path extrusionOk="0" h="1222" w="750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001" y="3060"/>
              <a:ext cx="768" cy="1260"/>
            </a:xfrm>
            <a:custGeom>
              <a:rect b="b" l="l" r="r" t="t"/>
              <a:pathLst>
                <a:path extrusionOk="0" h="1260" w="768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994" y="1775"/>
              <a:ext cx="776" cy="2543"/>
            </a:xfrm>
            <a:custGeom>
              <a:rect b="b" l="l" r="r" t="t"/>
              <a:pathLst>
                <a:path extrusionOk="0" h="2543" w="776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>
              <a:gsLst>
                <a:gs pos="0">
                  <a:srgbClr val="557B58"/>
                </a:gs>
                <a:gs pos="50000">
                  <a:schemeClr val="accent2"/>
                </a:gs>
                <a:gs pos="100000">
                  <a:srgbClr val="557B58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kimonopat1" id="53" name="Google Shape;53;p1"/>
            <p:cNvSpPr/>
            <p:nvPr/>
          </p:nvSpPr>
          <p:spPr>
            <a:xfrm>
              <a:off x="5046" y="2229"/>
              <a:ext cx="617" cy="1376"/>
            </a:xfrm>
            <a:custGeom>
              <a:rect b="b" l="l" r="r" t="t"/>
              <a:pathLst>
                <a:path extrusionOk="0" h="1376" w="617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tile algn="tl" flip="none" tx="0" sx="100000" ty="-50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kimonopat1" id="54" name="Google Shape;54;p1"/>
            <p:cNvSpPr/>
            <p:nvPr/>
          </p:nvSpPr>
          <p:spPr>
            <a:xfrm>
              <a:off x="5193" y="269"/>
              <a:ext cx="576" cy="3180"/>
            </a:xfrm>
            <a:custGeom>
              <a:rect b="b" l="l" r="r" t="t"/>
              <a:pathLst>
                <a:path extrusionOk="0" h="3180" w="576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rotWithShape="1">
              <a:blip r:embed="rId2">
                <a:alphaModFix/>
              </a:blip>
              <a:tile algn="tl" flip="none" tx="-150" sx="100000" ty="-25" sy="10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5197" y="165"/>
              <a:ext cx="573" cy="1935"/>
            </a:xfrm>
            <a:custGeom>
              <a:rect b="b" l="l" r="r" t="t"/>
              <a:pathLst>
                <a:path extrusionOk="0" h="1935" w="573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004" y="0"/>
              <a:ext cx="363" cy="2112"/>
            </a:xfrm>
            <a:custGeom>
              <a:rect b="b" l="l" r="r" t="t"/>
              <a:pathLst>
                <a:path extrusionOk="0" h="2112" w="363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004" y="1"/>
              <a:ext cx="189" cy="2112"/>
            </a:xfrm>
            <a:custGeom>
              <a:rect b="b" l="l" r="r" t="t"/>
              <a:pathLst>
                <a:path extrusionOk="0" h="2112" w="363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955" y="1"/>
              <a:ext cx="56" cy="4320"/>
            </a:xfrm>
            <a:prstGeom prst="rect">
              <a:avLst/>
            </a:prstGeom>
            <a:gradFill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013" y="3924"/>
              <a:ext cx="734" cy="390"/>
            </a:xfrm>
            <a:custGeom>
              <a:rect b="b" l="l" r="r" t="t"/>
              <a:pathLst>
                <a:path extrusionOk="0" h="378" w="692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2724" y="2089"/>
              <a:ext cx="4320" cy="1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 txBox="1"/>
            <p:nvPr/>
          </p:nvSpPr>
          <p:spPr>
            <a:xfrm>
              <a:off x="4789" y="-14"/>
              <a:ext cx="142" cy="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"/>
          <p:cNvSpPr txBox="1"/>
          <p:nvPr>
            <p:ph type="title"/>
          </p:nvPr>
        </p:nvSpPr>
        <p:spPr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"/>
          <p:cNvSpPr txBox="1"/>
          <p:nvPr>
            <p:ph idx="1" type="body"/>
          </p:nvPr>
        </p:nvSpPr>
        <p:spPr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084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"/>
          <p:cNvSpPr txBox="1"/>
          <p:nvPr>
            <p:ph idx="10" type="dt"/>
          </p:nvPr>
        </p:nvSpPr>
        <p:spPr>
          <a:xfrm>
            <a:off x="402168" y="6242051"/>
            <a:ext cx="2377017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"/>
          <p:cNvSpPr txBox="1"/>
          <p:nvPr>
            <p:ph idx="11" type="ftr"/>
          </p:nvPr>
        </p:nvSpPr>
        <p:spPr>
          <a:xfrm>
            <a:off x="3009900" y="6248401"/>
            <a:ext cx="4607984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"/>
          <p:cNvSpPr txBox="1"/>
          <p:nvPr>
            <p:ph idx="12" type="sldNum"/>
          </p:nvPr>
        </p:nvSpPr>
        <p:spPr>
          <a:xfrm>
            <a:off x="7823201" y="6248401"/>
            <a:ext cx="234103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263352" y="908720"/>
            <a:ext cx="9937104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8 классе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“Япония”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"/>
          <p:cNvSpPr txBox="1"/>
          <p:nvPr>
            <p:ph type="title"/>
          </p:nvPr>
        </p:nvSpPr>
        <p:spPr>
          <a:xfrm>
            <a:off x="1645463" y="176877"/>
            <a:ext cx="7477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/>
              <a:t>Реформы 1868-1873гг.</a:t>
            </a:r>
            <a:endParaRPr/>
          </a:p>
        </p:txBody>
      </p:sp>
      <p:sp>
        <p:nvSpPr>
          <p:cNvPr id="248" name="Google Shape;248;p22"/>
          <p:cNvSpPr txBox="1"/>
          <p:nvPr>
            <p:ph idx="1" type="body"/>
          </p:nvPr>
        </p:nvSpPr>
        <p:spPr>
          <a:xfrm>
            <a:off x="162319" y="1222528"/>
            <a:ext cx="10153200" cy="5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Упразднялось деление страны на княжества, вместо них создаются    </a:t>
            </a:r>
            <a:r>
              <a:rPr b="1" lang="ru-RU" sz="2800">
                <a:solidFill>
                  <a:srgbClr val="FFE8C5"/>
                </a:solidFill>
              </a:rPr>
              <a:t>префектуры</a:t>
            </a:r>
            <a:endParaRPr>
              <a:solidFill>
                <a:srgbClr val="FFE8C5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Созданы три новых сословия (</a:t>
            </a:r>
            <a:r>
              <a:rPr b="1" lang="ru-RU" sz="2800">
                <a:solidFill>
                  <a:srgbClr val="FCE5CD"/>
                </a:solidFill>
              </a:rPr>
              <a:t>высшее дворянство, дворянство, сословие простого народа</a:t>
            </a:r>
            <a:r>
              <a:rPr b="1" lang="ru-RU" sz="2800"/>
              <a:t>), объявлявшиеся равными перед законом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Вводилась свобода торговли и передвижения по стране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Аграрная реформа устанавливает частную собственность на землю с правом ее купли-продажи и заклада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Крестьяне могли без ограничения возделывать любые с/х культуры и заниматься торговлей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Все натуральные налоги заменялись денежными</a:t>
            </a:r>
            <a:endParaRPr b="1"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"/>
            <a:ext cx="12192000" cy="6857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3"/>
          <p:cNvSpPr txBox="1"/>
          <p:nvPr>
            <p:ph idx="1" type="body"/>
          </p:nvPr>
        </p:nvSpPr>
        <p:spPr>
          <a:xfrm>
            <a:off x="119336" y="116633"/>
            <a:ext cx="9577063" cy="3888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Проведена военная реформа: самурайские ополчения преобразованы в </a:t>
            </a:r>
            <a:r>
              <a:rPr b="1" lang="ru-RU" sz="2800">
                <a:solidFill>
                  <a:srgbClr val="FFE8C5"/>
                </a:solidFill>
              </a:rPr>
              <a:t>регулярную армию.</a:t>
            </a:r>
            <a:endParaRPr>
              <a:solidFill>
                <a:srgbClr val="FFE8C5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Армия комплектовалась на основе всеобщей воинской повинности и подчинялась императорскому правительству.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На офицерские должности могли быть назначены только самураи.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Основу воспитания солдат и офицеров составлял кодекс чести самурая – </a:t>
            </a:r>
            <a:r>
              <a:rPr b="1" lang="ru-RU" sz="2800">
                <a:solidFill>
                  <a:srgbClr val="FFE8C5"/>
                </a:solidFill>
              </a:rPr>
              <a:t>бусидо.</a:t>
            </a:r>
            <a:endParaRPr>
              <a:solidFill>
                <a:srgbClr val="FFE8C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" y="0"/>
            <a:ext cx="12192000" cy="685802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>
            <p:ph idx="1" type="body"/>
          </p:nvPr>
        </p:nvSpPr>
        <p:spPr>
          <a:xfrm>
            <a:off x="191345" y="188641"/>
            <a:ext cx="8244186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Создаются условия для предпринимательской деятельности.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Созданы за счет казны «образцовые предприятия» и проданы по низким </a:t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/>
              <a:t>    ценам частным лицам.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 </a:t>
            </a:r>
            <a:r>
              <a:rPr b="1" lang="ru-RU" sz="2400">
                <a:solidFill>
                  <a:srgbClr val="FFE8C5"/>
                </a:solidFill>
              </a:rPr>
              <a:t>1870- 1890гг. </a:t>
            </a:r>
            <a:r>
              <a:rPr b="1" lang="ru-RU" sz="2400"/>
              <a:t>появились железные </a:t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/>
              <a:t>     дороги и телеграфная связь.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Создаются начальные, средние и высшие школы.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E8C5"/>
                </a:solidFill>
              </a:rPr>
              <a:t>11 февраля 1889г.</a:t>
            </a:r>
            <a:r>
              <a:rPr b="1" lang="ru-RU" sz="2400"/>
              <a:t>- опубликована Конституция, которая провозгласила Японию конституционной монархией.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  <a:p>
            <a:pPr indent="-215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4900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idx="1" type="body"/>
          </p:nvPr>
        </p:nvSpPr>
        <p:spPr>
          <a:xfrm>
            <a:off x="109661" y="401441"/>
            <a:ext cx="9288900" cy="56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FFE8C5"/>
                </a:solidFill>
              </a:rPr>
              <a:t>1871г.</a:t>
            </a:r>
            <a:r>
              <a:rPr b="1" lang="ru-RU" sz="2400"/>
              <a:t>-объявлен курс на преодоление    феодальной отсталости , создание «просвещенной цивилизации».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/>
              <a:t>Молодежь направляется на учебу в Европу и США.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/>
              <a:t>Иностранные специалисты привлекались для работы </a:t>
            </a:r>
            <a:endParaRPr b="1" sz="2400"/>
          </a:p>
          <a:p>
            <a:pPr indent="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ru-RU" sz="2400"/>
              <a:t>в Японии.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FFE8C5"/>
                </a:solidFill>
              </a:rPr>
              <a:t>1872г.</a:t>
            </a:r>
            <a:r>
              <a:rPr b="1" lang="ru-RU" sz="2400"/>
              <a:t>-введено обязательное 4-х летнее образование.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/>
              <a:t>Улучшается развитие литературы, появляется жанр </a:t>
            </a:r>
            <a:r>
              <a:rPr b="1" lang="ru-RU" sz="2400">
                <a:solidFill>
                  <a:srgbClr val="FFE8C5"/>
                </a:solidFill>
              </a:rPr>
              <a:t>романа. </a:t>
            </a:r>
            <a:endParaRPr b="1" sz="2400">
              <a:solidFill>
                <a:srgbClr val="FFE8C5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/>
              <a:t>Крупнейшим писателем того времени был </a:t>
            </a:r>
            <a:r>
              <a:rPr b="1" lang="ru-RU" sz="2400">
                <a:solidFill>
                  <a:srgbClr val="FFE8C5"/>
                </a:solidFill>
              </a:rPr>
              <a:t>Рока</a:t>
            </a:r>
            <a:endParaRPr>
              <a:solidFill>
                <a:srgbClr val="FFE8C5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b="1" lang="ru-RU" sz="2400">
                <a:solidFill>
                  <a:srgbClr val="FFE8C5"/>
                </a:solidFill>
              </a:rPr>
              <a:t>    Токутоми</a:t>
            </a:r>
            <a:r>
              <a:rPr b="1" lang="ru-RU" sz="2400">
                <a:solidFill>
                  <a:schemeClr val="hlink"/>
                </a:solidFill>
              </a:rPr>
              <a:t> </a:t>
            </a:r>
            <a:r>
              <a:rPr b="1" lang="ru-RU" sz="2400"/>
              <a:t>(1868—1927), испытавший влияние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/>
              <a:t>    Л. Н. Толстого. Известность ему принес роман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hlink"/>
                </a:solidFill>
              </a:rPr>
              <a:t>    </a:t>
            </a:r>
            <a:r>
              <a:rPr b="1" lang="ru-RU" sz="2400">
                <a:solidFill>
                  <a:srgbClr val="FFE8C5"/>
                </a:solidFill>
              </a:rPr>
              <a:t>«Куросиво»,</a:t>
            </a:r>
            <a:r>
              <a:rPr b="1" lang="ru-RU" sz="2400">
                <a:solidFill>
                  <a:schemeClr val="hlink"/>
                </a:solidFill>
              </a:rPr>
              <a:t> </a:t>
            </a:r>
            <a:r>
              <a:rPr b="1" lang="ru-RU" sz="2400"/>
              <a:t>переведенный на русский язык. </a:t>
            </a:r>
            <a:endParaRPr b="1" sz="2400"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ru-RU" sz="2400"/>
              <a:t> В</a:t>
            </a:r>
            <a:r>
              <a:rPr b="1" lang="ru-RU" sz="2400">
                <a:solidFill>
                  <a:srgbClr val="FFE8C5"/>
                </a:solidFill>
              </a:rPr>
              <a:t> </a:t>
            </a:r>
            <a:r>
              <a:rPr b="1" lang="ru-RU" sz="2800">
                <a:solidFill>
                  <a:srgbClr val="FFE8C5"/>
                </a:solidFill>
              </a:rPr>
              <a:t>1896 г.</a:t>
            </a:r>
            <a:r>
              <a:rPr b="1" lang="ru-RU" sz="2400">
                <a:solidFill>
                  <a:srgbClr val="FFE8C5"/>
                </a:solidFill>
              </a:rPr>
              <a:t> в</a:t>
            </a:r>
            <a:r>
              <a:rPr b="1" lang="ru-RU" sz="2400"/>
              <a:t> Японию привезли кино, и уже через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/>
              <a:t>     три года появились фильмы японского </a:t>
            </a:r>
            <a:endParaRPr b="1" sz="2400"/>
          </a:p>
          <a:p>
            <a:pPr indent="0" lvl="0" marL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/>
              <a:t>     производства.</a:t>
            </a:r>
            <a:endParaRPr b="1" sz="2400"/>
          </a:p>
          <a:p>
            <a:pPr indent="-1905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/>
          </a:p>
        </p:txBody>
      </p:sp>
      <p:pic>
        <p:nvPicPr>
          <p:cNvPr descr="&amp;YAcy;&amp;pcy;&amp;ocy;&amp;ncy;&amp;scy;&amp;kcy;&amp;icy;&amp;iecy; &amp;shcy;&amp;kcy;&amp;ocy;&amp;lcy;&amp;softcy;&amp;ncy;&amp;icy;&amp;tscy;&amp;ycy;. - CLOUDO O Dnevniki.Ykt.Ru" id="271" name="Google Shape;27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0930" y="188641"/>
            <a:ext cx="2903598" cy="213704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&amp;Rcy;&amp;ocy;&amp;kcy;&amp;acy; &amp;Tcy;&amp;ocy;&amp;kcy;&amp;ucy;&amp;tcy;&amp;ocy;&amp;mcy;&amp;icy; - &amp;Kcy;&amp;ucy;&amp;rcy;&amp;ocy;&amp;scy;&amp;icy;&amp;vcy;&amp;ocy;, &amp;Scy;&amp;kcy;&amp;acy;&amp;chcy;&amp;acy;&amp;tcy;&amp;softcy; &amp;kcy;&amp;ncy;&amp;icy;&amp;gcy;&amp;ucy; &amp;bcy;&amp;iecy;&amp;scy;&amp;pcy;&amp;lcy;&amp;acy;&amp;tcy;&amp;ncy;&amp;ocy; &amp;vcy; &amp;fcy;&amp;ocy;&amp;rcy;&amp;mcy;&amp;acy;&amp;tcy;&amp;iecy; fb2, html, txt, &amp;CHcy;&amp;icy;&amp;tcy;&amp;acy;&amp;tcy;&amp;softcy; &amp;ocy;&amp;ncy;&amp;lcy;&amp;acy;&amp;jcy;&amp;ncy; - FANREAD.RU" id="272" name="Google Shape;27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4472" y="3315249"/>
            <a:ext cx="1600056" cy="248713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73" name="Google Shape;27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0573" y="3240360"/>
            <a:ext cx="2293899" cy="26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" y="0"/>
            <a:ext cx="12192000" cy="685804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>
            <p:ph idx="1" type="body"/>
          </p:nvPr>
        </p:nvSpPr>
        <p:spPr>
          <a:xfrm>
            <a:off x="133300" y="617539"/>
            <a:ext cx="7992888" cy="4608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Вместо лунного календаря вводится   </a:t>
            </a:r>
            <a:r>
              <a:rPr b="1" lang="ru-RU" sz="2400">
                <a:solidFill>
                  <a:srgbClr val="FFE8C5"/>
                </a:solidFill>
              </a:rPr>
              <a:t>григорианский</a:t>
            </a:r>
            <a:endParaRPr>
              <a:solidFill>
                <a:srgbClr val="FFE8C5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Воскресенье объявили выходным днем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Появляются типографии и издательства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Строятся кирпичные дома, магазины в европейском стиле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Среди населения распространяется европейская одежда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Запрещены некоторые древние обычаи, считавшиеся европейцами варварскими (публичные бани, татуировки  и др.)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</p:txBody>
      </p:sp>
      <p:sp>
        <p:nvSpPr>
          <p:cNvPr descr="&amp;Ncy;&amp;ocy;&amp;vcy;&amp;ocy;&amp;scy;&amp;tcy;&amp;icy; &amp;Vcy;&amp;lcy;&amp;acy;&amp;dcy;&amp;icy;&amp;vcy;&amp;ocy;&amp;scy;&amp;tcy;&amp;ocy;&amp;kcy; &amp;Acy;&amp;ncy;&amp;acy;&amp;scy;&amp;tcy;&amp;acy;&amp;scy;&amp;icy;&amp;yacy; &amp;Pcy;&amp;rcy;&amp;icy;&amp;ncy;&amp;tcy;" id="280" name="Google Shape;280;p27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amp;Ncy;&amp;ocy;&amp;vcy;&amp;ocy;&amp;scy;&amp;tcy;&amp;icy; &amp;Vcy;&amp;lcy;&amp;acy;&amp;dcy;&amp;icy;&amp;vcy;&amp;ocy;&amp;scy;&amp;tcy;&amp;ocy;&amp;kcy; &amp;Acy;&amp;ncy;&amp;acy;&amp;scy;&amp;tcy;&amp;acy;&amp;scy;&amp;icy;&amp;yacy; &amp;Pcy;&amp;rcy;&amp;icy;&amp;ncy;&amp;tcy;" id="281" name="Google Shape;281;p27"/>
          <p:cNvSpPr/>
          <p:nvPr/>
        </p:nvSpPr>
        <p:spPr>
          <a:xfrm>
            <a:off x="1831975" y="79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amp;Ncy;&amp;ocy;&amp;vcy;&amp;ocy;&amp;scy;&amp;tcy;&amp;icy; &amp;Vcy;&amp;lcy;&amp;acy;&amp;dcy;&amp;icy;&amp;vcy;&amp;ocy;&amp;scy;&amp;tcy;&amp;ocy;&amp;kcy; &amp;Acy;&amp;ncy;&amp;acy;&amp;scy;&amp;tcy;&amp;acy;&amp;scy;&amp;icy;&amp;yacy; &amp;Pcy;&amp;rcy;&amp;icy;&amp;ncy;&amp;tcy;" id="282" name="Google Shape;282;p27"/>
          <p:cNvSpPr/>
          <p:nvPr/>
        </p:nvSpPr>
        <p:spPr>
          <a:xfrm>
            <a:off x="1984375" y="1603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amp;Ncy;&amp;ocy;&amp;vcy;&amp;ocy;&amp;scy;&amp;tcy;&amp;icy; &amp;Vcy;&amp;lcy;&amp;acy;&amp;dcy;&amp;icy;&amp;vcy;&amp;ocy;&amp;scy;&amp;tcy;&amp;ocy;&amp;kcy; &amp;Acy;&amp;ncy;&amp;acy;&amp;scy;&amp;tcy;&amp;acy;&amp;scy;&amp;icy;&amp;yacy; &amp;Pcy;&amp;rcy;&amp;icy;&amp;ncy;&amp;tcy;" id="283" name="Google Shape;283;p27"/>
          <p:cNvSpPr/>
          <p:nvPr/>
        </p:nvSpPr>
        <p:spPr>
          <a:xfrm>
            <a:off x="2136775" y="31273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"/>
            <a:ext cx="12192000" cy="6857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8"/>
          <p:cNvSpPr txBox="1"/>
          <p:nvPr>
            <p:ph idx="1" type="body"/>
          </p:nvPr>
        </p:nvSpPr>
        <p:spPr>
          <a:xfrm>
            <a:off x="191344" y="116632"/>
            <a:ext cx="10081120" cy="38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FFFFFF"/>
                </a:solidFill>
              </a:rPr>
              <a:t>Результат преобразований?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E8C5"/>
                </a:solidFill>
              </a:rPr>
              <a:t>1890г.</a:t>
            </a:r>
            <a:r>
              <a:rPr b="1" lang="ru-RU" sz="2800"/>
              <a:t>-усиление </a:t>
            </a:r>
            <a:r>
              <a:rPr b="1" lang="ru-RU" sz="2800">
                <a:solidFill>
                  <a:srgbClr val="FFE8C5"/>
                </a:solidFill>
              </a:rPr>
              <a:t>национализма, </a:t>
            </a:r>
            <a:r>
              <a:rPr b="1" lang="ru-RU" sz="2800"/>
              <a:t>вызванное распространением европейского образа жизни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Националисты считают, что Япония имеет право на господство в Азии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Данные положения были использованы для проведения агрессивной внешней политики на Д.Востоке и Ю-В Азии</a:t>
            </a:r>
            <a:endParaRPr b="1"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 txBox="1"/>
          <p:nvPr>
            <p:ph idx="4294967295" type="title"/>
          </p:nvPr>
        </p:nvSpPr>
        <p:spPr>
          <a:xfrm>
            <a:off x="1703512" y="0"/>
            <a:ext cx="7477125" cy="969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660033"/>
                </a:solidFill>
              </a:rPr>
              <a:t>Внешняя политика Японии</a:t>
            </a:r>
            <a:r>
              <a:rPr lang="ru-RU">
                <a:solidFill>
                  <a:srgbClr val="660033"/>
                </a:solidFill>
              </a:rPr>
              <a:t>.</a:t>
            </a:r>
            <a:endParaRPr>
              <a:solidFill>
                <a:srgbClr val="660033"/>
              </a:solidFill>
            </a:endParaRPr>
          </a:p>
        </p:txBody>
      </p:sp>
      <p:pic>
        <p:nvPicPr>
          <p:cNvPr descr="5" id="300" name="Google Shape;300;p30"/>
          <p:cNvPicPr preferRelativeResize="0"/>
          <p:nvPr/>
        </p:nvPicPr>
        <p:blipFill rotWithShape="1">
          <a:blip r:embed="rId3">
            <a:alphaModFix/>
          </a:blip>
          <a:srcRect b="8141" l="59273" r="5747" t="36452"/>
          <a:stretch/>
        </p:blipFill>
        <p:spPr>
          <a:xfrm>
            <a:off x="407368" y="836712"/>
            <a:ext cx="9649072" cy="5940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12192000" cy="68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>
            <p:ph idx="1" type="body"/>
          </p:nvPr>
        </p:nvSpPr>
        <p:spPr>
          <a:xfrm>
            <a:off x="263352" y="116633"/>
            <a:ext cx="9937104" cy="367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Стремление расширить свои территории за счет ближайших соседей: Кореи и Китая.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/>
              <a:t>Поиск новых рынков сбыта и источников сырья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ru-RU" sz="3600">
                <a:solidFill>
                  <a:srgbClr val="FFFFFF"/>
                </a:solidFill>
              </a:rPr>
              <a:t>Результаты внешней политики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E8C5"/>
                </a:solidFill>
              </a:rPr>
              <a:t>1894-1895гг.</a:t>
            </a:r>
            <a:r>
              <a:rPr b="1" lang="ru-RU" sz="2400"/>
              <a:t>-японо-китайская война-к Японии отошли острова Тайвань и Пэнхуледао;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E8C5"/>
                </a:solidFill>
              </a:rPr>
              <a:t>1904-1905гг.</a:t>
            </a:r>
            <a:r>
              <a:rPr b="1" lang="ru-RU" sz="2400"/>
              <a:t>-русско-японская война- превращение Маньчжурии и Кореи в  протектораты Японии).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6"/>
          <p:cNvSpPr/>
          <p:nvPr/>
        </p:nvSpPr>
        <p:spPr>
          <a:xfrm>
            <a:off x="3575720" y="0"/>
            <a:ext cx="4215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ADF9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191344" y="927716"/>
            <a:ext cx="10225135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Кому принадлежала верховная власть в Японии?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Каким было положение различных слоёв японского общества?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Какую политику предприняло правительство Японии, чтобы не допустить проникновения в страну иностранцев?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означают термины: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сёгун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кризис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промышленность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конституция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национализм?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/>
          <p:nvPr/>
        </p:nvSpPr>
        <p:spPr>
          <a:xfrm>
            <a:off x="1571440" y="548681"/>
            <a:ext cx="7547771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ADF9F"/>
                </a:solidFill>
                <a:latin typeface="Arial"/>
                <a:ea typeface="Arial"/>
                <a:cs typeface="Arial"/>
                <a:sym typeface="Arial"/>
              </a:rPr>
              <a:t>Используя текст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9ADF9F"/>
                </a:solidFill>
                <a:latin typeface="Arial"/>
                <a:ea typeface="Arial"/>
                <a:cs typeface="Arial"/>
                <a:sym typeface="Arial"/>
              </a:rPr>
              <a:t> учебника, докажите,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201C"/>
                </a:solidFill>
                <a:latin typeface="Arial"/>
                <a:ea typeface="Arial"/>
                <a:cs typeface="Arial"/>
                <a:sym typeface="Arial"/>
              </a:rPr>
              <a:t>что в Японии начала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201C"/>
                </a:solidFill>
                <a:latin typeface="Arial"/>
                <a:ea typeface="Arial"/>
                <a:cs typeface="Arial"/>
                <a:sym typeface="Arial"/>
              </a:rPr>
              <a:t>XIX века проявились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201C"/>
                </a:solidFill>
                <a:latin typeface="Arial"/>
                <a:ea typeface="Arial"/>
                <a:cs typeface="Arial"/>
                <a:sym typeface="Arial"/>
              </a:rPr>
              <a:t>черты кризиса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4F201C"/>
                </a:solidFill>
                <a:latin typeface="Arial"/>
                <a:ea typeface="Arial"/>
                <a:cs typeface="Arial"/>
                <a:sym typeface="Arial"/>
              </a:rPr>
              <a:t>сёгуната Токугава.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>
            <p:ph type="title"/>
          </p:nvPr>
        </p:nvSpPr>
        <p:spPr>
          <a:xfrm>
            <a:off x="207231" y="116632"/>
            <a:ext cx="1013712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hlink"/>
                </a:solidFill>
              </a:rPr>
              <a:t>Черты кризиса сёгуната Токугава.</a:t>
            </a:r>
            <a:endParaRPr/>
          </a:p>
        </p:txBody>
      </p:sp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ru-RU"/>
              <a:t>В первой половине 19 в. Япония остается феодальной страной.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ru-RU"/>
              <a:t>Верховная власть в руках сёгуна-военного правителя.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ru-RU"/>
              <a:t>Рождаемость превышает смертность всего лишь на 1%.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ru-RU"/>
              <a:t>Неурожай и голод 1830-х гг.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lang="ru-RU"/>
              <a:t>Стремление многих самураев к восстановлению императорской власти.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idx="1" type="body"/>
          </p:nvPr>
        </p:nvSpPr>
        <p:spPr>
          <a:xfrm>
            <a:off x="191344" y="188640"/>
            <a:ext cx="10081119" cy="643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/>
          </a:p>
          <a:p>
            <a:pPr indent="-342900" lvl="0" marL="34290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E8C5"/>
                </a:solidFill>
              </a:rPr>
              <a:t>Повод к выступлениям самураев</a:t>
            </a:r>
            <a:r>
              <a:rPr b="1" lang="ru-RU" sz="2800"/>
              <a:t> -насильственное открытие Японии </a:t>
            </a:r>
            <a:r>
              <a:rPr b="1" lang="ru-RU">
                <a:solidFill>
                  <a:srgbClr val="FFE8C5"/>
                </a:solidFill>
              </a:rPr>
              <a:t>летом 1853г </a:t>
            </a:r>
            <a:r>
              <a:rPr b="1" lang="ru-RU" sz="2800"/>
              <a:t>США.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FFE8C5"/>
              </a:buClr>
              <a:buSzPts val="4400"/>
              <a:buFont typeface="Arial"/>
              <a:buNone/>
            </a:pPr>
            <a:r>
              <a:rPr b="1" lang="ru-RU" sz="4400">
                <a:solidFill>
                  <a:srgbClr val="FFE8C5"/>
                </a:solidFill>
              </a:rPr>
              <a:t>В чём проявилось насильственное открытие Японии ?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sz="4400">
              <a:solidFill>
                <a:srgbClr val="FFE8C5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Японии навязаны неравноправные договора;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Иностранцы получают право неограниченной торговли.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/>
              <a:t>Установление низких таможенных пошлин на их товары.</a:t>
            </a:r>
            <a:endParaRPr/>
          </a:p>
          <a:p>
            <a:pPr indent="-1651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0" lvl="0" marL="0" rtl="0" algn="ctr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ru-RU" sz="4400">
                <a:solidFill>
                  <a:srgbClr val="FFFFFF"/>
                </a:solidFill>
              </a:rPr>
              <a:t>Что в результате?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19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>
            <p:ph type="title"/>
          </p:nvPr>
        </p:nvSpPr>
        <p:spPr>
          <a:xfrm>
            <a:off x="191350" y="81925"/>
            <a:ext cx="9510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/>
              <a:t>Эпоха «Мэйдзи»- «просвященное правление»</a:t>
            </a:r>
            <a:endParaRPr sz="3600"/>
          </a:p>
        </p:txBody>
      </p:sp>
      <p:sp>
        <p:nvSpPr>
          <p:cNvPr id="236" name="Google Shape;236;p20"/>
          <p:cNvSpPr/>
          <p:nvPr/>
        </p:nvSpPr>
        <p:spPr>
          <a:xfrm>
            <a:off x="94619" y="836135"/>
            <a:ext cx="102972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Объединение недовольных князей и самураев вокруг императора Муцухито;</a:t>
            </a:r>
            <a:endParaRPr b="1" sz="28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E8C5"/>
                </a:solidFill>
                <a:latin typeface="Arial"/>
                <a:ea typeface="Arial"/>
                <a:cs typeface="Arial"/>
                <a:sym typeface="Arial"/>
              </a:rPr>
              <a:t>3 января 1868г.-</a:t>
            </a:r>
            <a:r>
              <a:rPr b="1" lang="ru-RU" sz="28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оглашение указа о «реставрации» императорской власти,  упразднении сёгуната и учреждении нового правительства; Гражданская война;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rgbClr val="FFE8C5"/>
                </a:solidFill>
                <a:latin typeface="Arial"/>
                <a:ea typeface="Arial"/>
                <a:cs typeface="Arial"/>
                <a:sym typeface="Arial"/>
              </a:rPr>
              <a:t>Лето 1869г.</a:t>
            </a: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сёгунат признает себя побежденным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и военно-феодальная система сёгуната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прекращает свое существование;</a:t>
            </a: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001"/>
            <a:ext cx="12192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>
            <p:ph idx="1" type="body"/>
          </p:nvPr>
        </p:nvSpPr>
        <p:spPr>
          <a:xfrm>
            <a:off x="1703513" y="908720"/>
            <a:ext cx="8568951" cy="2878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   </a:t>
            </a:r>
            <a:r>
              <a:rPr b="1" lang="ru-RU">
                <a:solidFill>
                  <a:srgbClr val="FDF6E4"/>
                </a:solidFill>
              </a:rPr>
              <a:t>Какие реформы были проведены в Японии в эпоху  просвещенного правления?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