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5" r:id="rId2"/>
    <p:sldMasterId id="2147483759" r:id="rId3"/>
    <p:sldMasterId id="2147483807" r:id="rId4"/>
  </p:sldMasterIdLst>
  <p:handoutMasterIdLst>
    <p:handoutMasterId r:id="rId30"/>
  </p:handoutMasterIdLst>
  <p:sldIdLst>
    <p:sldId id="256" r:id="rId5"/>
    <p:sldId id="257" r:id="rId6"/>
    <p:sldId id="258" r:id="rId7"/>
    <p:sldId id="273" r:id="rId8"/>
    <p:sldId id="261" r:id="rId9"/>
    <p:sldId id="260" r:id="rId10"/>
    <p:sldId id="262" r:id="rId11"/>
    <p:sldId id="263" r:id="rId12"/>
    <p:sldId id="264" r:id="rId13"/>
    <p:sldId id="265" r:id="rId14"/>
    <p:sldId id="271" r:id="rId15"/>
    <p:sldId id="272" r:id="rId16"/>
    <p:sldId id="266" r:id="rId17"/>
    <p:sldId id="270" r:id="rId18"/>
    <p:sldId id="267" r:id="rId19"/>
    <p:sldId id="268" r:id="rId20"/>
    <p:sldId id="281" r:id="rId21"/>
    <p:sldId id="282" r:id="rId22"/>
    <p:sldId id="269" r:id="rId23"/>
    <p:sldId id="274" r:id="rId24"/>
    <p:sldId id="275" r:id="rId25"/>
    <p:sldId id="276" r:id="rId26"/>
    <p:sldId id="277" r:id="rId27"/>
    <p:sldId id="278" r:id="rId28"/>
    <p:sldId id="280" r:id="rId2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00FF"/>
    <a:srgbClr val="663300"/>
    <a:srgbClr val="FFFF00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F88D9-5DA2-4422-8527-EF8F69F9A5E9}" type="datetimeFigureOut">
              <a:rPr lang="ru-RU" smtClean="0"/>
              <a:t>28.11.2010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9C886-01AB-4EB5-A933-825320C839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EAD14D-0EC6-47F1-A804-0DC87C528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60FA7-4CE6-4A10-9873-C49AE9DD0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0706-9572-43C9-A17E-63DB0D75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6096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096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245225"/>
            <a:ext cx="1631950" cy="476250"/>
          </a:xfrm>
        </p:spPr>
        <p:txBody>
          <a:bodyPr/>
          <a:lstStyle>
            <a:lvl1pPr>
              <a:defRPr/>
            </a:lvl1pPr>
          </a:lstStyle>
          <a:p>
            <a:fld id="{4EEAD14D-0EC6-47F1-A804-0DC87C528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20060-299D-46A6-A6B2-893540CC0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D5BDC-FA6E-4804-9243-300972DE7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DA013-42C9-411A-AF93-D869B76D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D8373-9C33-41F3-9D34-9A3ABE723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EE52-CACD-4AD1-B6EE-9FCD23FE3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21912-B82D-42BD-9EED-C72CA642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20A8E-899A-473E-81C2-4BCAF9787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20060-299D-46A6-A6B2-893540CC0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5ABE-7A82-41B7-B60D-7B0FFEE69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60FA7-4CE6-4A10-9873-C49AE9DD0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34100" y="457200"/>
            <a:ext cx="15621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45339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0706-9572-43C9-A17E-63DB0D75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EEAD14D-0EC6-47F1-A804-0DC87C528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20060-299D-46A6-A6B2-893540CC0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D5BDC-FA6E-4804-9243-300972DE7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DA013-42C9-411A-AF93-D869B76D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D8373-9C33-41F3-9D34-9A3ABE723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EE52-CACD-4AD1-B6EE-9FCD23FE3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21912-B82D-42BD-9EED-C72CA642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D5BDC-FA6E-4804-9243-300972DE7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20A8E-899A-473E-81C2-4BCAF9787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5ABE-7A82-41B7-B60D-7B0FFEE69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60FA7-4CE6-4A10-9873-C49AE9DD0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0706-9572-43C9-A17E-63DB0D75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6400800" cy="17526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10000"/>
            <a:ext cx="62484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10400" y="61722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33400" y="61722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EEAD14D-0EC6-47F1-A804-0DC87C528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20060-299D-46A6-A6B2-893540CC0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D5BDC-FA6E-4804-9243-300972DE74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2895600"/>
            <a:ext cx="33147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2895600"/>
            <a:ext cx="3314700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DA013-42C9-411A-AF93-D869B76D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D8373-9C33-41F3-9D34-9A3ABE723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EE52-CACD-4AD1-B6EE-9FCD23FE3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DA013-42C9-411A-AF93-D869B76DFC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21912-B82D-42BD-9EED-C72CA642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20A8E-899A-473E-81C2-4BCAF9787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5ABE-7A82-41B7-B60D-7B0FFEE69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60FA7-4CE6-4A10-9873-C49AE9DD07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05550" y="1143000"/>
            <a:ext cx="169545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143000"/>
            <a:ext cx="4933950" cy="4800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60706-9572-43C9-A17E-63DB0D750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D8373-9C33-41F3-9D34-9A3ABE723D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EE52-CACD-4AD1-B6EE-9FCD23FE30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21912-B82D-42BD-9EED-C72CA6423C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20A8E-899A-473E-81C2-4BCAF9787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5ABE-7A82-41B7-B60D-7B0FFEE695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E958DE18-AE6F-4102-80CE-2FABFC08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624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62484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162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958DE18-AE6F-4102-80CE-2FABFC08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fld id="{E958DE18-AE6F-4102-80CE-2FABFC08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143000"/>
            <a:ext cx="67818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895600"/>
            <a:ext cx="678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172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E958DE18-AE6F-4102-80CE-2FABFC08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8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12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0" Type="http://schemas.openxmlformats.org/officeDocument/2006/relationships/image" Target="../media/image36.wmf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0305" y="188640"/>
            <a:ext cx="703320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Домашнее задание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§ 22,</a:t>
            </a:r>
          </a:p>
          <a:p>
            <a:pPr algn="ctr"/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адание 6</a:t>
            </a:r>
          </a:p>
          <a:p>
            <a:pPr algn="ctr"/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5400" b="1" cap="none" spc="0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стр. 80 учебника.</a:t>
            </a:r>
            <a:endParaRPr lang="ru-RU" sz="5400" b="1" cap="none" spc="0" dirty="0">
              <a:ln w="11430"/>
              <a:solidFill>
                <a:srgbClr val="00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10" descr="human13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933056"/>
            <a:ext cx="3805014" cy="253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332654"/>
          <a:ext cx="8640960" cy="631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02188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Климат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тёплый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Реки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Нет, страна находится на восточном побережье Средиземного моря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Занятия жителей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Рыбная ловля, ремёсла, особенно мореплавание и изготовление пурпура</a:t>
                      </a:r>
                      <a:endParaRPr lang="ru-RU" dirty="0"/>
                    </a:p>
                  </a:txBody>
                  <a:tcPr/>
                </a:tc>
              </a:tr>
              <a:tr h="12086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Природа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Полезные ископаемые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Осадки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928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6632"/>
            <a:ext cx="4597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боги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3568" y="3284984"/>
            <a:ext cx="2930277" cy="3337030"/>
          </a:xfrm>
          <a:prstGeom prst="rect">
            <a:avLst/>
          </a:prstGeom>
        </p:spPr>
      </p:pic>
      <p:pic>
        <p:nvPicPr>
          <p:cNvPr id="5" name="Содержимое 3" descr="pфиникийская красавица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377381"/>
            <a:ext cx="2332756" cy="348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ваза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8640"/>
            <a:ext cx="2762250" cy="4572000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0"/>
            <a:ext cx="28575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pмаски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9512" y="4797152"/>
            <a:ext cx="3810000" cy="183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71050"/>
            <a:ext cx="3885059" cy="228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галера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268760"/>
            <a:ext cx="2995613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332654"/>
          <a:ext cx="8640960" cy="631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02188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Климат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тёплый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Реки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Нет, страна находится на восточном побережье Средиземного моря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Занятия жителей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Рыбная ловля, ремёсла, особенно мореплавание и изготовление пурпура</a:t>
                      </a:r>
                      <a:endParaRPr lang="ru-RU" dirty="0"/>
                    </a:p>
                  </a:txBody>
                  <a:tcPr/>
                </a:tc>
              </a:tr>
              <a:tr h="12086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Природа</a:t>
                      </a:r>
                      <a:r>
                        <a:rPr lang="ru-RU" sz="2400" b="1" baseline="0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Кедровые и смешанные леса, альпийские</a:t>
                      </a:r>
                      <a:r>
                        <a:rPr lang="ru-RU" baseline="0" dirty="0" smtClean="0"/>
                        <a:t> луга, снежные вершины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Полезные ископаемые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Осадки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"/>
            <a:ext cx="475252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8104" y="5661248"/>
            <a:ext cx="3441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Ливанский кедр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332654"/>
          <a:ext cx="8640960" cy="631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02188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Климат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тёплый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Реки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Нет, страна находится на восточном побережье Средиземного моря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Занятия жителей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Рыбная ловля, ремёсла, особенно мореплавание и изготовление пурпура</a:t>
                      </a:r>
                      <a:endParaRPr lang="ru-RU" dirty="0"/>
                    </a:p>
                  </a:txBody>
                  <a:tcPr/>
                </a:tc>
              </a:tr>
              <a:tr h="12086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Природа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Кедровые и смешанные леса, альпийские</a:t>
                      </a:r>
                      <a:r>
                        <a:rPr lang="ru-RU" baseline="0" dirty="0" smtClean="0"/>
                        <a:t> луга, снежные вершины</a:t>
                      </a:r>
                      <a:endParaRPr lang="ru-RU" dirty="0" smtClean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Полезные ископаемые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Строительный лес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Осадки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332654"/>
          <a:ext cx="8640960" cy="631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02188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Климат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тёплый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Реки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Нет, страна находится на восточном побережье Средиземного моря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Занятия жителей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Рыбная ловля, ремёсла, особенно мореплавание и изготовление пурпура</a:t>
                      </a:r>
                      <a:endParaRPr lang="ru-RU" dirty="0"/>
                    </a:p>
                  </a:txBody>
                  <a:tcPr/>
                </a:tc>
              </a:tr>
              <a:tr h="12086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Растительный и животный мир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Кедровые и смешанные леса, альпийские</a:t>
                      </a:r>
                      <a:r>
                        <a:rPr lang="ru-RU" baseline="0" dirty="0" smtClean="0"/>
                        <a:t> луга, снежные вершины</a:t>
                      </a:r>
                      <a:endParaRPr lang="ru-RU" dirty="0" smtClean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Полезные ископаемые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Строительный лес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Осадки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Частые дожди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9672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i="1" dirty="0" smtClean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thur Gothic" pitchFamily="2" charset="0"/>
              </a:rPr>
              <a:t>Физкультминутка!</a:t>
            </a:r>
            <a:endParaRPr lang="ru-RU" sz="8000" b="1" i="1" cap="none" spc="0" dirty="0">
              <a:ln w="11430"/>
              <a:solidFill>
                <a:srgbClr val="CC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thur Gothic" pitchFamily="2" charset="0"/>
            </a:endParaRPr>
          </a:p>
        </p:txBody>
      </p:sp>
      <p:pic>
        <p:nvPicPr>
          <p:cNvPr id="3" name="Рисунок 2" descr="ani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8754196" cy="391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7682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  <a:endParaRPr lang="ru-RU" sz="5400" b="1" cap="none" spc="0" dirty="0">
              <a:ln w="11430"/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0429" y="1412776"/>
            <a:ext cx="668099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Составить рассказ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финикийском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государстве</a:t>
            </a:r>
            <a:endParaRPr lang="ru-RU" sz="5400" b="1" dirty="0" smtClean="0">
              <a:ln w="11430"/>
              <a:solidFill>
                <a:srgbClr val="CC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1430"/>
                <a:solidFill>
                  <a:srgbClr val="CC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Стр.79</a:t>
            </a:r>
            <a:endParaRPr lang="ru-RU" sz="5400" b="1" cap="none" spc="0" dirty="0">
              <a:ln w="11430"/>
              <a:solidFill>
                <a:srgbClr val="CC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D:\Мои рисунки\Анимашки\Анимашки 3\13m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8116" y="0"/>
            <a:ext cx="7077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Города-государства</a:t>
            </a:r>
            <a:endParaRPr lang="ru-RU" sz="5400" b="1" cap="none" spc="0" dirty="0">
              <a:ln w="11430"/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3672408" cy="224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297" y="980728"/>
            <a:ext cx="405843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3068960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/>
              <a:t>Сидон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3068960"/>
            <a:ext cx="1235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Библ</a:t>
            </a:r>
            <a:endParaRPr lang="ru-RU" sz="3200" b="1" dirty="0"/>
          </a:p>
        </p:txBody>
      </p:sp>
      <p:pic>
        <p:nvPicPr>
          <p:cNvPr id="7" name="Рисунок 6" descr="travel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645024"/>
            <a:ext cx="3888432" cy="2540442"/>
          </a:xfrm>
          <a:prstGeom prst="rect">
            <a:avLst/>
          </a:prstGeom>
        </p:spPr>
      </p:pic>
      <p:pic>
        <p:nvPicPr>
          <p:cNvPr id="9" name="Рисунок 8" descr="biblos-35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645024"/>
            <a:ext cx="4176464" cy="2531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6093296"/>
            <a:ext cx="920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Тир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6093296"/>
            <a:ext cx="1636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Бейрут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54534" y="188640"/>
            <a:ext cx="11388053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Древняя </a:t>
            </a:r>
          </a:p>
          <a:p>
            <a:pPr algn="ctr"/>
            <a:endParaRPr lang="ru-RU" sz="9600" b="1" cap="none" spc="0" dirty="0" smtClean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96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9600" b="1" cap="none" spc="0" dirty="0" smtClean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Финикия</a:t>
            </a:r>
            <a:endParaRPr lang="ru-RU" sz="9600" b="1" cap="none" spc="0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5" descr="11t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2776"/>
            <a:ext cx="4032448" cy="3360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21642" y="0"/>
            <a:ext cx="91656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060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Познавательное задание!</a:t>
            </a:r>
            <a:endParaRPr lang="ru-RU" sz="5400" b="1" cap="none" spc="0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412776"/>
            <a:ext cx="736066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FF00"/>
                </a:solidFill>
                <a:effectLst/>
              </a:rPr>
              <a:t>Что такое колония?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FFFF00"/>
                </a:solidFill>
              </a:rPr>
              <a:t>Для чего они нужны 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FFFF00"/>
                </a:solidFill>
              </a:rPr>
              <a:t>были финикийцам?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rgbClr val="FFFF00"/>
                </a:solidFill>
                <a:effectLst/>
              </a:rPr>
              <a:t>Стр. 79.</a:t>
            </a:r>
            <a:endParaRPr lang="ru-RU" sz="54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  <p:pic>
        <p:nvPicPr>
          <p:cNvPr id="4" name="Рисунок 3" descr="_karfag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3041915" cy="228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784" y="0"/>
            <a:ext cx="7682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  <a:endParaRPr lang="ru-RU" sz="5400" b="1" cap="none" spc="0" dirty="0">
              <a:ln w="11430"/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64533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Совершите путешествие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карте и найдите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страны, в которых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обывали финикийцы.</a:t>
            </a:r>
            <a:endParaRPr lang="ru-RU" sz="5400" b="1" cap="none" spc="0" dirty="0">
              <a:ln w="11430"/>
              <a:solidFill>
                <a:srgbClr val="CC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5" descr="11t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877780"/>
            <a:ext cx="2376264" cy="1980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менение размера Страны Древнего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741367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93" y="0"/>
            <a:ext cx="8872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C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Достижения финикийцев</a:t>
            </a:r>
            <a:endParaRPr lang="ru-RU" sz="5400" b="1" cap="none" spc="0" dirty="0">
              <a:ln w="11430"/>
              <a:solidFill>
                <a:srgbClr val="CC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10844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01p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1052736"/>
            <a:ext cx="4457725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ера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2286000"/>
            <a:ext cx="1649412" cy="804863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146050"/>
            <a:ext cx="8474075" cy="1231900"/>
          </a:xfrm>
        </p:spPr>
      </p:pic>
      <p:pic>
        <p:nvPicPr>
          <p:cNvPr id="27652" name="Содержимое 3" descr="ваза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5214938"/>
            <a:ext cx="84296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pмаски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786313"/>
            <a:ext cx="2071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6" descr="PPIC039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38" y="4500563"/>
            <a:ext cx="11445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7" descr="03_1_49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38" y="4929188"/>
            <a:ext cx="965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8" descr="j028986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642938"/>
            <a:ext cx="97313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9" descr="03_1_1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3" y="1643063"/>
            <a:ext cx="1135062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0" descr="MYNET007.WM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88" y="3500438"/>
            <a:ext cx="11525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5857875" y="5715000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cs typeface="Arial" charset="0"/>
              </a:rPr>
              <a:t>ЧТЗДСНПСН</a:t>
            </a:r>
          </a:p>
        </p:txBody>
      </p:sp>
      <p:pic>
        <p:nvPicPr>
          <p:cNvPr id="14" name="Рисунок 13" descr="компас.BMP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63" y="3286125"/>
            <a:ext cx="1209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86500" y="1571625"/>
            <a:ext cx="2055813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1938" y="1357313"/>
            <a:ext cx="119538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9188" y="3071813"/>
            <a:ext cx="1174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00375" y="4786313"/>
            <a:ext cx="1785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Африка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43063" y="3214688"/>
            <a:ext cx="857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latin typeface="Verdana" pitchFamily="34" charset="0"/>
              </a:rPr>
              <a:t>?</a:t>
            </a:r>
            <a:endParaRPr lang="ru-RU" sz="80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и задачи урока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356992"/>
            <a:ext cx="2851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 </a:t>
            </a:r>
            <a:r>
              <a:rPr lang="ru-RU" sz="5400" b="1" cap="none" spc="0" dirty="0" smtClean="0">
                <a:ln w="50800"/>
                <a:solidFill>
                  <a:srgbClr val="663300"/>
                </a:solidFill>
                <a:effectLst/>
              </a:rPr>
              <a:t>Уметь:</a:t>
            </a:r>
            <a:endParaRPr lang="ru-RU" sz="5400" b="1" cap="none" spc="0" dirty="0">
              <a:ln w="50800"/>
              <a:solidFill>
                <a:srgbClr val="6633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6"/>
            <a:ext cx="24527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b="1" cap="all" dirty="0" smtClean="0">
                <a:ln/>
                <a:solidFill>
                  <a:srgbClr val="00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Знать:</a:t>
            </a:r>
            <a:endParaRPr lang="ru-RU" sz="4800" b="1" cap="all" spc="0" dirty="0">
              <a:ln/>
              <a:solidFill>
                <a:srgbClr val="00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79682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Географическое положение страны;</a:t>
            </a:r>
          </a:p>
          <a:p>
            <a:r>
              <a:rPr lang="ru-RU" sz="3600" dirty="0" smtClean="0"/>
              <a:t>Занятия жителей;</a:t>
            </a:r>
          </a:p>
          <a:p>
            <a:r>
              <a:rPr lang="ru-RU" sz="3600" dirty="0" smtClean="0"/>
              <a:t>Достижения культуры финикийцев;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149080"/>
            <a:ext cx="9396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Показывать на карте и давать словесное</a:t>
            </a:r>
          </a:p>
          <a:p>
            <a:r>
              <a:rPr lang="ru-RU" sz="3200" dirty="0" smtClean="0"/>
              <a:t> описание  страны;</a:t>
            </a:r>
          </a:p>
          <a:p>
            <a:r>
              <a:rPr lang="ru-RU" sz="3200" dirty="0" smtClean="0"/>
              <a:t>Находить отличительные особенности</a:t>
            </a:r>
          </a:p>
          <a:p>
            <a:r>
              <a:rPr lang="ru-RU" sz="3200" dirty="0" smtClean="0"/>
              <a:t>развития страны по сравнению с  ранее изученными странами ;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зменение размера Страны Древнего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741367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579"/>
            <a:ext cx="9144000" cy="6819318"/>
          </a:xfrm>
        </p:spPr>
      </p:pic>
      <p:pic>
        <p:nvPicPr>
          <p:cNvPr id="3" name="Рисунок 2" descr="галера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21" y="3645024"/>
            <a:ext cx="1474017" cy="10698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02014 C 0.08524 0.01967 0.09774 0.01944 0.11094 0.01736 C 0.1191 0.01458 0.12674 0.01134 0.13524 0.00995 C 0.15642 0.01111 0.16424 0.0125 0.18229 0.00995 C 0.18663 0.00856 0.18993 0.00578 0.1941 0.00463 C 0.2026 -0.00093 0.20642 0.00208 0.21962 0.00254 C 0.22882 0.0044 0.23889 0.00648 0.24792 0.00347 C 0.25087 0.00069 0.25174 -0.00162 0.25573 -0.00278 C 0.25903 -0.0051 0.2599 -0.00718 0.26371 -0.00834 C 0.26493 -0.01019 0.26649 -0.01181 0.26753 -0.01389 C 0.26788 -0.01482 0.26788 -0.01598 0.26858 -0.01667 C 0.26927 -0.01736 0.27031 -0.01736 0.27135 -0.0176 C 0.27326 -0.01922 0.27431 -0.02153 0.27639 -0.02292 C 0.27708 -0.02361 0.2783 -0.02361 0.27917 -0.02408 C 0.28021 -0.02454 0.28142 -0.025 0.28229 -0.0257 C 0.28733 -0.02963 0.28246 -0.02778 0.28802 -0.0294 C 0.29601 -0.03658 0.30191 -0.03357 0.31545 -0.03403 C 0.31927 -0.03658 0.32326 -0.03889 0.32726 -0.04144 C 0.32847 -0.04329 0.32986 -0.04491 0.33125 -0.04676 C 0.33854 -0.05695 0.32726 -0.05996 0.33611 -0.06505 C 0.33733 -0.06898 0.33889 -0.06945 0.34288 -0.0706 C 0.34757 -0.07709 0.34306 -0.06945 0.34392 -0.08357 C 0.34444 -0.0926 0.35521 -0.09537 0.36354 -0.09537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792" y="0"/>
            <a:ext cx="7682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9063635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FFFF00"/>
                </a:solidFill>
                <a:effectLst/>
              </a:rPr>
              <a:t>Прочитать описание 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FFFF00"/>
                </a:solidFill>
              </a:rPr>
              <a:t>географического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FFFF00"/>
                </a:solidFill>
              </a:rPr>
              <a:t> положения Финикии в </a:t>
            </a:r>
          </a:p>
          <a:p>
            <a:pPr algn="ctr"/>
            <a:r>
              <a:rPr lang="ru-RU" sz="5400" b="1" dirty="0">
                <a:ln w="50800"/>
                <a:solidFill>
                  <a:srgbClr val="FFFF00"/>
                </a:solidFill>
              </a:rPr>
              <a:t>у</a:t>
            </a:r>
            <a:r>
              <a:rPr lang="ru-RU" sz="5400" b="1" cap="none" spc="0" dirty="0" smtClean="0">
                <a:ln w="50800"/>
                <a:solidFill>
                  <a:srgbClr val="FFFF00"/>
                </a:solidFill>
                <a:effectLst/>
              </a:rPr>
              <a:t>чебнике и, на основании</a:t>
            </a:r>
          </a:p>
          <a:p>
            <a:pPr algn="ctr"/>
            <a:r>
              <a:rPr lang="ru-RU" sz="5400" b="1" dirty="0">
                <a:ln w="50800"/>
                <a:solidFill>
                  <a:srgbClr val="FFFF00"/>
                </a:solidFill>
              </a:rPr>
              <a:t>э</a:t>
            </a:r>
            <a:r>
              <a:rPr lang="ru-RU" sz="5400" b="1" dirty="0" smtClean="0">
                <a:ln w="50800"/>
                <a:solidFill>
                  <a:srgbClr val="FFFF00"/>
                </a:solidFill>
              </a:rPr>
              <a:t>того описания, 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FFFF00"/>
                </a:solidFill>
              </a:rPr>
              <a:t>показать страну на карте.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rgbClr val="FFFF00"/>
                </a:solidFill>
                <a:effectLst/>
              </a:rPr>
              <a:t>Стр. 78.</a:t>
            </a:r>
            <a:endParaRPr lang="ru-RU" sz="5400" b="1" cap="none" spc="0" dirty="0">
              <a:ln w="50800"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8084" y="0"/>
            <a:ext cx="7682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  <a:endParaRPr lang="ru-RU" sz="5400" b="1" cap="none" spc="0" dirty="0">
              <a:ln w="11430"/>
              <a:solidFill>
                <a:srgbClr val="00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89" y="980728"/>
            <a:ext cx="9112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Найти особенности в природных условиях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занятиях жителей Финикии.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060851"/>
          <a:ext cx="8640960" cy="458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74237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Климат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37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Реки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37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Занятия жителей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06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Природа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37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Полезные ископаемые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237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Осадки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332654"/>
          <a:ext cx="8640960" cy="631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Климат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тёплый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Реки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Занятия жителей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86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Природа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Полезные ископаемые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Осадки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332654"/>
          <a:ext cx="8640960" cy="631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102188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Климат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тёплый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Реки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Нет, страна находится на восточном побережье Средиземного моря</a:t>
                      </a:r>
                      <a:endParaRPr lang="ru-RU" dirty="0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Занятия жителей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086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Природа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Полезные ископаемые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1889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Осадки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с коринфскими колоннами">
  <a:themeElements>
    <a:clrScheme name="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оформления с зеркальными зданиями">
  <a:themeElements>
    <a:clrScheme name="Шаблон оформления с зеркальными зданиями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Шаблон оформления с зеркальными зданиями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зеркальными здания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зеркальными здания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Шаблон оформления с коринфскими колоннами">
  <a:themeElements>
    <a:clrScheme name="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05">
  <a:themeElements>
    <a:clrScheme name="Тема Office 2">
      <a:dk1>
        <a:srgbClr val="00335A"/>
      </a:dk1>
      <a:lt1>
        <a:srgbClr val="FFFFFF"/>
      </a:lt1>
      <a:dk2>
        <a:srgbClr val="CCECFF"/>
      </a:dk2>
      <a:lt2>
        <a:srgbClr val="99CCFF"/>
      </a:lt2>
      <a:accent1>
        <a:srgbClr val="004EC0"/>
      </a:accent1>
      <a:accent2>
        <a:srgbClr val="679CCD"/>
      </a:accent2>
      <a:accent3>
        <a:srgbClr val="E2F4FF"/>
      </a:accent3>
      <a:accent4>
        <a:srgbClr val="DADADA"/>
      </a:accent4>
      <a:accent5>
        <a:srgbClr val="AAB2DC"/>
      </a:accent5>
      <a:accent6>
        <a:srgbClr val="5D8DBA"/>
      </a:accent6>
      <a:hlink>
        <a:srgbClr val="99CCFF"/>
      </a:hlink>
      <a:folHlink>
        <a:srgbClr val="FFFFFF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E7F6FF"/>
        </a:dk1>
        <a:lt1>
          <a:srgbClr val="FFFFFF"/>
        </a:lt1>
        <a:dk2>
          <a:srgbClr val="000000"/>
        </a:dk2>
        <a:lt2>
          <a:srgbClr val="808080"/>
        </a:lt2>
        <a:accent1>
          <a:srgbClr val="9AC4EA"/>
        </a:accent1>
        <a:accent2>
          <a:srgbClr val="333399"/>
        </a:accent2>
        <a:accent3>
          <a:srgbClr val="FFFFFF"/>
        </a:accent3>
        <a:accent4>
          <a:srgbClr val="C5D2DA"/>
        </a:accent4>
        <a:accent5>
          <a:srgbClr val="CADEF3"/>
        </a:accent5>
        <a:accent6>
          <a:srgbClr val="2D2D8A"/>
        </a:accent6>
        <a:hlink>
          <a:srgbClr val="0099CC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335A"/>
        </a:dk1>
        <a:lt1>
          <a:srgbClr val="FFFFFF"/>
        </a:lt1>
        <a:dk2>
          <a:srgbClr val="CCECFF"/>
        </a:dk2>
        <a:lt2>
          <a:srgbClr val="99CCFF"/>
        </a:lt2>
        <a:accent1>
          <a:srgbClr val="004EC0"/>
        </a:accent1>
        <a:accent2>
          <a:srgbClr val="679CCD"/>
        </a:accent2>
        <a:accent3>
          <a:srgbClr val="E2F4FF"/>
        </a:accent3>
        <a:accent4>
          <a:srgbClr val="DADADA"/>
        </a:accent4>
        <a:accent5>
          <a:srgbClr val="AAB2DC"/>
        </a:accent5>
        <a:accent6>
          <a:srgbClr val="5D8DBA"/>
        </a:accent6>
        <a:hlink>
          <a:srgbClr val="99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6C91DA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BAC7EA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6699"/>
        </a:dk1>
        <a:lt1>
          <a:srgbClr val="FFFFFF"/>
        </a:lt1>
        <a:dk2>
          <a:srgbClr val="000066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B8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777777"/>
        </a:dk1>
        <a:lt1>
          <a:srgbClr val="FFFFFF"/>
        </a:lt1>
        <a:dk2>
          <a:srgbClr val="44463C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0B0A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3E3E5C"/>
        </a:dk1>
        <a:lt1>
          <a:srgbClr val="FFFFFF"/>
        </a:lt1>
        <a:dk2>
          <a:srgbClr val="000099"/>
        </a:dk2>
        <a:lt2>
          <a:srgbClr val="FFFFFF"/>
        </a:lt2>
        <a:accent1>
          <a:srgbClr val="35599B"/>
        </a:accent1>
        <a:accent2>
          <a:srgbClr val="6666FF"/>
        </a:accent2>
        <a:accent3>
          <a:srgbClr val="AAAACA"/>
        </a:accent3>
        <a:accent4>
          <a:srgbClr val="DADADA"/>
        </a:accent4>
        <a:accent5>
          <a:srgbClr val="AEB5CB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E3F4FF"/>
        </a:dk1>
        <a:lt1>
          <a:srgbClr val="FFFFFF"/>
        </a:lt1>
        <a:dk2>
          <a:srgbClr val="000000"/>
        </a:dk2>
        <a:lt2>
          <a:srgbClr val="969696"/>
        </a:lt2>
        <a:accent1>
          <a:srgbClr val="969696"/>
        </a:accent1>
        <a:accent2>
          <a:srgbClr val="99CCFF"/>
        </a:accent2>
        <a:accent3>
          <a:srgbClr val="FFFFFF"/>
        </a:accent3>
        <a:accent4>
          <a:srgbClr val="C2D0DA"/>
        </a:accent4>
        <a:accent5>
          <a:srgbClr val="C9C9C9"/>
        </a:accent5>
        <a:accent6>
          <a:srgbClr val="8AB9E7"/>
        </a:accent6>
        <a:hlink>
          <a:srgbClr val="C0C0C0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2D2015"/>
        </a:dk1>
        <a:lt1>
          <a:srgbClr val="FFFFFF"/>
        </a:lt1>
        <a:dk2>
          <a:srgbClr val="463520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0AEAB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BDC6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25252F"/>
        </a:dk1>
        <a:lt1>
          <a:srgbClr val="66CCFF"/>
        </a:lt1>
        <a:dk2>
          <a:srgbClr val="000000"/>
        </a:dk2>
        <a:lt2>
          <a:srgbClr val="FFFFFF"/>
        </a:lt2>
        <a:accent1>
          <a:srgbClr val="1B3BDB"/>
        </a:accent1>
        <a:accent2>
          <a:srgbClr val="003399"/>
        </a:accent2>
        <a:accent3>
          <a:srgbClr val="AAAAAA"/>
        </a:accent3>
        <a:accent4>
          <a:srgbClr val="56AEDA"/>
        </a:accent4>
        <a:accent5>
          <a:srgbClr val="ABAFEA"/>
        </a:accent5>
        <a:accent6>
          <a:srgbClr val="002D8A"/>
        </a:accent6>
        <a:hlink>
          <a:srgbClr val="24C0FE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5C1F00"/>
        </a:dk1>
        <a:lt1>
          <a:srgbClr val="FFFFFF"/>
        </a:lt1>
        <a:dk2>
          <a:srgbClr val="B38A77"/>
        </a:dk2>
        <a:lt2>
          <a:srgbClr val="DFD293"/>
        </a:lt2>
        <a:accent1>
          <a:srgbClr val="0984FF"/>
        </a:accent1>
        <a:accent2>
          <a:srgbClr val="BE7960"/>
        </a:accent2>
        <a:accent3>
          <a:srgbClr val="D6C4BD"/>
        </a:accent3>
        <a:accent4>
          <a:srgbClr val="DADADA"/>
        </a:accent4>
        <a:accent5>
          <a:srgbClr val="AAC2FF"/>
        </a:accent5>
        <a:accent6>
          <a:srgbClr val="AC6D56"/>
        </a:accent6>
        <a:hlink>
          <a:srgbClr val="FFCC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C0C0C0"/>
        </a:dk1>
        <a:lt1>
          <a:srgbClr val="DEF6F1"/>
        </a:lt1>
        <a:dk2>
          <a:srgbClr val="000076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A4A4A4"/>
        </a:accent4>
        <a:accent5>
          <a:srgbClr val="FFFFFF"/>
        </a:accent5>
        <a:accent6>
          <a:srgbClr val="7FB3E7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B2B2B2"/>
        </a:dk1>
        <a:lt1>
          <a:srgbClr val="FFFFFF"/>
        </a:lt1>
        <a:dk2>
          <a:srgbClr val="00008A"/>
        </a:dk2>
        <a:lt2>
          <a:srgbClr val="777777"/>
        </a:lt2>
        <a:accent1>
          <a:srgbClr val="FFFFF7"/>
        </a:accent1>
        <a:accent2>
          <a:srgbClr val="0099FF"/>
        </a:accent2>
        <a:accent3>
          <a:srgbClr val="FFFFFF"/>
        </a:accent3>
        <a:accent4>
          <a:srgbClr val="979797"/>
        </a:accent4>
        <a:accent5>
          <a:srgbClr val="FFFFFA"/>
        </a:accent5>
        <a:accent6>
          <a:srgbClr val="008AE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25437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241</TotalTime>
  <Words>341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Шаблон оформления с коринфскими колоннами</vt:lpstr>
      <vt:lpstr>Шаблон оформления с зеркальными зданиями</vt:lpstr>
      <vt:lpstr>1_Шаблон оформления с коринфскими колоннами</vt:lpstr>
      <vt:lpstr>005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Loner-XP</cp:lastModifiedBy>
  <cp:revision>28</cp:revision>
  <dcterms:created xsi:type="dcterms:W3CDTF">2010-11-27T17:39:11Z</dcterms:created>
  <dcterms:modified xsi:type="dcterms:W3CDTF">2010-11-28T17:41:33Z</dcterms:modified>
</cp:coreProperties>
</file>