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8" r:id="rId4"/>
    <p:sldId id="258" r:id="rId5"/>
    <p:sldId id="289" r:id="rId6"/>
    <p:sldId id="290" r:id="rId7"/>
    <p:sldId id="291" r:id="rId8"/>
    <p:sldId id="259" r:id="rId9"/>
    <p:sldId id="292" r:id="rId10"/>
    <p:sldId id="293" r:id="rId11"/>
    <p:sldId id="294" r:id="rId12"/>
    <p:sldId id="277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278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Начало европейской колониальной экспансии</a:t>
            </a: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" y="4320842"/>
            <a:ext cx="4572000" cy="2376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31" y="4320842"/>
            <a:ext cx="5558589" cy="2376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6" y="156160"/>
            <a:ext cx="4102267" cy="22581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832" y="96254"/>
            <a:ext cx="6392779" cy="23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Экономические мотивы. Роль церкви и государства</a:t>
            </a:r>
            <a:endParaRPr lang="ru-RU" sz="3600" dirty="0">
              <a:latin typeface="Anvyl" pitchFamily="50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24589" y="2342147"/>
            <a:ext cx="356603" cy="8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36358" y="2117557"/>
            <a:ext cx="11710737" cy="946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Не последнюю роль в инициировании экспедиций играла церковь, </a:t>
            </a:r>
            <a:r>
              <a:rPr lang="ru-RU" sz="1600" b="1" dirty="0" smtClean="0">
                <a:solidFill>
                  <a:schemeClr val="bg1"/>
                </a:solidFill>
              </a:rPr>
              <a:t>которая стремилась </a:t>
            </a:r>
            <a:r>
              <a:rPr lang="ru-RU" sz="1600" b="1" dirty="0">
                <a:solidFill>
                  <a:schemeClr val="bg1"/>
                </a:solidFill>
              </a:rPr>
              <a:t>распространить христианство как можно более широко. </a:t>
            </a:r>
            <a:r>
              <a:rPr lang="ru-RU" sz="1600" b="1" dirty="0" smtClean="0">
                <a:solidFill>
                  <a:schemeClr val="bg1"/>
                </a:solidFill>
              </a:rPr>
              <a:t>Европейцы искренне </a:t>
            </a:r>
            <a:r>
              <a:rPr lang="ru-RU" sz="1600" b="1" dirty="0">
                <a:solidFill>
                  <a:schemeClr val="bg1"/>
                </a:solidFill>
              </a:rPr>
              <a:t>верили, что делают богоугодное дело, несут народам лучший </a:t>
            </a:r>
            <a:r>
              <a:rPr lang="ru-RU" sz="1600" b="1" dirty="0" smtClean="0">
                <a:solidFill>
                  <a:schemeClr val="bg1"/>
                </a:solidFill>
              </a:rPr>
              <a:t>образ жизни</a:t>
            </a:r>
            <a:r>
              <a:rPr lang="ru-RU" sz="1600" b="1" dirty="0">
                <a:solidFill>
                  <a:schemeClr val="bg1"/>
                </a:solidFill>
              </a:rPr>
              <a:t>, спасают души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" y="3164055"/>
            <a:ext cx="4572000" cy="3477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37" y="3123950"/>
            <a:ext cx="6841958" cy="35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Экономические мотивы. Роль церкви и государства</a:t>
            </a:r>
            <a:endParaRPr lang="ru-RU" sz="3600" dirty="0">
              <a:latin typeface="Anvyl" pitchFamily="50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24589" y="2342147"/>
            <a:ext cx="356603" cy="8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68442" y="2149641"/>
            <a:ext cx="11710737" cy="1892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Колониальной экспансии европейцев способствовали научные и </a:t>
            </a:r>
            <a:r>
              <a:rPr lang="ru-RU" sz="1600" b="1" dirty="0" smtClean="0">
                <a:solidFill>
                  <a:schemeClr val="bg1"/>
                </a:solidFill>
              </a:rPr>
              <a:t>технические достижения </a:t>
            </a:r>
            <a:r>
              <a:rPr lang="ru-RU" sz="1600" b="1" dirty="0">
                <a:solidFill>
                  <a:schemeClr val="bg1"/>
                </a:solidFill>
              </a:rPr>
              <a:t>той эпохи. Появление каравеллы, широкое использование </a:t>
            </a:r>
            <a:r>
              <a:rPr lang="ru-RU" sz="1600" b="1" dirty="0" smtClean="0">
                <a:solidFill>
                  <a:schemeClr val="bg1"/>
                </a:solidFill>
              </a:rPr>
              <a:t>компаса и </a:t>
            </a:r>
            <a:r>
              <a:rPr lang="ru-RU" sz="1600" b="1" dirty="0">
                <a:solidFill>
                  <a:schemeClr val="bg1"/>
                </a:solidFill>
              </a:rPr>
              <a:t>астролябии, по которой определяли местоположение корабля, произвели подлинный переворот в мореплавании. Теперь можно было смело выходить в открытый океан, не боясь заблудиться. Изобретение пороха и использование огнестрельного оружия определили военное превосходство европейцев. Тяга к </a:t>
            </a:r>
            <a:r>
              <a:rPr lang="ru-RU" sz="1600" b="1" dirty="0" smtClean="0">
                <a:solidFill>
                  <a:schemeClr val="bg1"/>
                </a:solidFill>
              </a:rPr>
              <a:t>научным открытиям </a:t>
            </a:r>
            <a:r>
              <a:rPr lang="ru-RU" sz="1600" b="1" dirty="0">
                <a:solidFill>
                  <a:schemeClr val="bg1"/>
                </a:solidFill>
              </a:rPr>
              <a:t>также сыграла важную роль. Среди ученых XV в. получила распространение гипотеза о шарообразной форме Земли, что серьезно повлияло на </a:t>
            </a:r>
            <a:r>
              <a:rPr lang="ru-RU" sz="1600" b="1" dirty="0" smtClean="0">
                <a:solidFill>
                  <a:schemeClr val="bg1"/>
                </a:solidFill>
              </a:rPr>
              <a:t>решение Х</a:t>
            </a:r>
            <a:r>
              <a:rPr lang="ru-RU" sz="1600" b="1" dirty="0">
                <a:solidFill>
                  <a:schemeClr val="bg1"/>
                </a:solidFill>
              </a:rPr>
              <a:t>. Колумба совершить морское путешествие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4138862"/>
            <a:ext cx="3057525" cy="2622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525" y="4138862"/>
            <a:ext cx="2943225" cy="2622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251" y="4138861"/>
            <a:ext cx="4924927" cy="26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759" y="2057643"/>
            <a:ext cx="11686674" cy="77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Открытие новых </a:t>
            </a:r>
            <a:r>
              <a:rPr lang="ru-RU" b="1" dirty="0">
                <a:solidFill>
                  <a:schemeClr val="bg1"/>
                </a:solidFill>
              </a:rPr>
              <a:t>морских путей и новых земель привело к соперничеству между европейскими государствами в Азии, а также в Северной и Южной Америке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2" y="3054909"/>
            <a:ext cx="11381873" cy="36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759" y="2057644"/>
            <a:ext cx="11686674" cy="1944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Вначале ведущую роль в европейской экспансии играла Португалия. </a:t>
            </a:r>
            <a:r>
              <a:rPr lang="ru-RU" sz="1400" b="1" dirty="0" smtClean="0">
                <a:solidFill>
                  <a:schemeClr val="bg1"/>
                </a:solidFill>
              </a:rPr>
              <a:t>Будучи слишком </a:t>
            </a:r>
            <a:r>
              <a:rPr lang="ru-RU" sz="1400" b="1" dirty="0">
                <a:solidFill>
                  <a:schemeClr val="bg1"/>
                </a:solidFill>
              </a:rPr>
              <a:t>слабой, чтобы захватывать обширные территории, она стала </a:t>
            </a:r>
            <a:r>
              <a:rPr lang="ru-RU" sz="1400" b="1" dirty="0" smtClean="0">
                <a:solidFill>
                  <a:schemeClr val="bg1"/>
                </a:solidFill>
              </a:rPr>
              <a:t>создавать опорные </a:t>
            </a:r>
            <a:r>
              <a:rPr lang="ru-RU" sz="1400" b="1" dirty="0">
                <a:solidFill>
                  <a:schemeClr val="bg1"/>
                </a:solidFill>
              </a:rPr>
              <a:t>базы (крепости и торговые фактории) на всем протяжении пути от Лиссабона до Индии и Юго-Восточной </a:t>
            </a:r>
            <a:r>
              <a:rPr lang="ru-RU" sz="1400" b="1" dirty="0" smtClean="0">
                <a:solidFill>
                  <a:schemeClr val="bg1"/>
                </a:solidFill>
              </a:rPr>
              <a:t>Азии. Португальская </a:t>
            </a:r>
            <a:r>
              <a:rPr lang="ru-RU" sz="1400" b="1" dirty="0">
                <a:solidFill>
                  <a:schemeClr val="bg1"/>
                </a:solidFill>
              </a:rPr>
              <a:t>колониальная экспансия зачастую принимала довольно жестокие формы. К примеру, после захвата города Малакка в Юго-Восточной </a:t>
            </a:r>
            <a:r>
              <a:rPr lang="ru-RU" sz="1400" b="1" dirty="0" smtClean="0">
                <a:solidFill>
                  <a:schemeClr val="bg1"/>
                </a:solidFill>
              </a:rPr>
              <a:t>Азии (1511 </a:t>
            </a:r>
            <a:r>
              <a:rPr lang="ru-RU" sz="1400" b="1" dirty="0">
                <a:solidFill>
                  <a:schemeClr val="bg1"/>
                </a:solidFill>
              </a:rPr>
              <a:t>г.) в течение недели были уничтожены все мусульмане, </a:t>
            </a:r>
            <a:r>
              <a:rPr lang="ru-RU" sz="1400" b="1" dirty="0" smtClean="0">
                <a:solidFill>
                  <a:schemeClr val="bg1"/>
                </a:solidFill>
              </a:rPr>
              <a:t>встретившиеся на </a:t>
            </a:r>
            <a:r>
              <a:rPr lang="ru-RU" sz="1400" b="1" dirty="0">
                <a:solidFill>
                  <a:schemeClr val="bg1"/>
                </a:solidFill>
              </a:rPr>
              <a:t>пути португальских солдат. С начала XV в. португальцы первыми из </a:t>
            </a:r>
            <a:r>
              <a:rPr lang="ru-RU" sz="1400" b="1" dirty="0" smtClean="0">
                <a:solidFill>
                  <a:schemeClr val="bg1"/>
                </a:solidFill>
              </a:rPr>
              <a:t>европейцев начали </a:t>
            </a:r>
            <a:r>
              <a:rPr lang="ru-RU" sz="1400" b="1" dirty="0">
                <a:solidFill>
                  <a:schemeClr val="bg1"/>
                </a:solidFill>
              </a:rPr>
              <a:t>торговлю рабами, которых вывозили из </a:t>
            </a:r>
            <a:r>
              <a:rPr lang="ru-RU" sz="1400" b="1" dirty="0" smtClean="0">
                <a:solidFill>
                  <a:schemeClr val="bg1"/>
                </a:solidFill>
              </a:rPr>
              <a:t>Африки. Установив </a:t>
            </a:r>
            <a:r>
              <a:rPr lang="ru-RU" sz="1400" b="1" dirty="0">
                <a:solidFill>
                  <a:schemeClr val="bg1"/>
                </a:solidFill>
              </a:rPr>
              <a:t>контроль над Молуккскими островами, или Островами </a:t>
            </a:r>
            <a:r>
              <a:rPr lang="ru-RU" sz="1400" b="1" dirty="0" smtClean="0">
                <a:solidFill>
                  <a:schemeClr val="bg1"/>
                </a:solidFill>
              </a:rPr>
              <a:t>пряностей, португальцы </a:t>
            </a:r>
            <a:r>
              <a:rPr lang="ru-RU" sz="1400" b="1" dirty="0">
                <a:solidFill>
                  <a:schemeClr val="bg1"/>
                </a:solidFill>
              </a:rPr>
              <a:t>стали контролировать морскую торговлю Европы с Востоком. </a:t>
            </a:r>
            <a:r>
              <a:rPr lang="ru-RU" sz="1400" b="1" dirty="0" smtClean="0">
                <a:solidFill>
                  <a:schemeClr val="bg1"/>
                </a:solidFill>
              </a:rPr>
              <a:t>Теперь они </a:t>
            </a:r>
            <a:r>
              <a:rPr lang="ru-RU" sz="1400" b="1" dirty="0">
                <a:solidFill>
                  <a:schemeClr val="bg1"/>
                </a:solidFill>
              </a:rPr>
              <a:t>сами могли дешево покупать специи в Азии и очень выгодно продавать </a:t>
            </a:r>
            <a:r>
              <a:rPr lang="ru-RU" sz="1400" b="1" dirty="0" smtClean="0">
                <a:solidFill>
                  <a:schemeClr val="bg1"/>
                </a:solidFill>
              </a:rPr>
              <a:t>их на </a:t>
            </a:r>
            <a:r>
              <a:rPr lang="ru-RU" sz="1400" b="1" dirty="0">
                <a:solidFill>
                  <a:schemeClr val="bg1"/>
                </a:solidFill>
              </a:rPr>
              <a:t>европейском рынке. Эта монополия была настолько сильной, что даже </a:t>
            </a:r>
            <a:r>
              <a:rPr lang="ru-RU" sz="1400" b="1" dirty="0" smtClean="0">
                <a:solidFill>
                  <a:schemeClr val="bg1"/>
                </a:solidFill>
              </a:rPr>
              <a:t>египетские и </a:t>
            </a:r>
            <a:r>
              <a:rPr lang="ru-RU" sz="1400" b="1" dirty="0">
                <a:solidFill>
                  <a:schemeClr val="bg1"/>
                </a:solidFill>
              </a:rPr>
              <a:t>персидские купцы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 err="1" smtClean="0">
                <a:solidFill>
                  <a:schemeClr val="bg1"/>
                </a:solidFill>
              </a:rPr>
              <a:t>XVв</a:t>
            </a:r>
            <a:r>
              <a:rPr lang="ru-RU" sz="1400" b="1" dirty="0">
                <a:solidFill>
                  <a:schemeClr val="bg1"/>
                </a:solidFill>
              </a:rPr>
              <a:t>. получали пряности через португальцев. Вскоре </a:t>
            </a:r>
            <a:r>
              <a:rPr lang="ru-RU" sz="1400" b="1" dirty="0" smtClean="0">
                <a:solidFill>
                  <a:schemeClr val="bg1"/>
                </a:solidFill>
              </a:rPr>
              <a:t>в Европе стали </a:t>
            </a:r>
            <a:r>
              <a:rPr lang="ru-RU" sz="1400" b="1" dirty="0">
                <a:solidFill>
                  <a:schemeClr val="bg1"/>
                </a:solidFill>
              </a:rPr>
              <a:t>жаловаться на то, что португальцы устанавливают очень высокие цены.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32" y="4058654"/>
            <a:ext cx="6079957" cy="27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80" y="2065666"/>
            <a:ext cx="11686674" cy="821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Уже к концу XVI в. развернулось острое соперничество за торговые пути </a:t>
            </a:r>
            <a:r>
              <a:rPr lang="ru-RU" sz="1400" b="1" dirty="0" smtClean="0">
                <a:solidFill>
                  <a:schemeClr val="bg1"/>
                </a:solidFill>
              </a:rPr>
              <a:t>между Португалией</a:t>
            </a:r>
            <a:r>
              <a:rPr lang="ru-RU" sz="1400" b="1" dirty="0">
                <a:solidFill>
                  <a:schemeClr val="bg1"/>
                </a:solidFill>
              </a:rPr>
              <a:t>, Испанией, с одной стороны, и Францией, Англией и Нидерландами — с другой. Последние стремились подорвать монополию </a:t>
            </a:r>
            <a:r>
              <a:rPr lang="ru-RU" sz="1400" b="1" dirty="0" smtClean="0">
                <a:solidFill>
                  <a:schemeClr val="bg1"/>
                </a:solidFill>
              </a:rPr>
              <a:t>португальской и </a:t>
            </a:r>
            <a:r>
              <a:rPr lang="ru-RU" sz="1400" b="1" dirty="0">
                <a:solidFill>
                  <a:schemeClr val="bg1"/>
                </a:solidFill>
              </a:rPr>
              <a:t>испанской короны на торговлю с колониями в Америке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6" y="2974808"/>
            <a:ext cx="4572000" cy="3698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68" y="2974808"/>
            <a:ext cx="6280485" cy="36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80" y="2065666"/>
            <a:ext cx="11686674" cy="821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В середине XVI в. Франция пыталась создать свои поселения в Южной Америке, однако постепенно почти все они </a:t>
            </a:r>
            <a:r>
              <a:rPr lang="ru-RU" sz="1400" b="1" dirty="0" smtClean="0">
                <a:solidFill>
                  <a:schemeClr val="bg1"/>
                </a:solidFill>
              </a:rPr>
              <a:t>были уничтожены</a:t>
            </a:r>
            <a:r>
              <a:rPr lang="ru-RU" sz="1400" b="1" dirty="0">
                <a:solidFill>
                  <a:schemeClr val="bg1"/>
                </a:solidFill>
              </a:rPr>
              <a:t>. Стало ясно, что Франция слишком </a:t>
            </a:r>
            <a:r>
              <a:rPr lang="ru-RU" sz="1400" b="1" dirty="0" smtClean="0">
                <a:solidFill>
                  <a:schemeClr val="bg1"/>
                </a:solidFill>
              </a:rPr>
              <a:t>слаба, чтобы </a:t>
            </a:r>
            <a:r>
              <a:rPr lang="ru-RU" sz="1400" b="1" dirty="0">
                <a:solidFill>
                  <a:schemeClr val="bg1"/>
                </a:solidFill>
              </a:rPr>
              <a:t>вести открытую борьбу с Португалией и Испанией за колонии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79" y="3119079"/>
            <a:ext cx="9400674" cy="35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80" y="2065666"/>
            <a:ext cx="11686674" cy="1439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Зато в борьбу вступили английские </a:t>
            </a:r>
            <a:r>
              <a:rPr lang="ru-RU" sz="1400" b="1" dirty="0" smtClean="0">
                <a:solidFill>
                  <a:schemeClr val="bg1"/>
                </a:solidFill>
              </a:rPr>
              <a:t>искатели приключений</a:t>
            </a:r>
            <a:r>
              <a:rPr lang="ru-RU" sz="1400" b="1" dirty="0">
                <a:solidFill>
                  <a:schemeClr val="bg1"/>
                </a:solidFill>
              </a:rPr>
              <a:t>, которых поддерживало </a:t>
            </a:r>
            <a:r>
              <a:rPr lang="ru-RU" sz="1400" b="1" dirty="0" smtClean="0">
                <a:solidFill>
                  <a:schemeClr val="bg1"/>
                </a:solidFill>
              </a:rPr>
              <a:t>государство. Англичане </a:t>
            </a:r>
            <a:r>
              <a:rPr lang="ru-RU" sz="1400" b="1" dirty="0">
                <a:solidFill>
                  <a:schemeClr val="bg1"/>
                </a:solidFill>
              </a:rPr>
              <a:t>совершали дерзкие нападения на испанское побережье Америки, захватывали и грабили испанские корабли, нагруженные золотом и ценными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товарами. Эта добыча затем поступала в </a:t>
            </a:r>
            <a:r>
              <a:rPr lang="ru-RU" sz="1400" b="1" dirty="0" smtClean="0">
                <a:solidFill>
                  <a:schemeClr val="bg1"/>
                </a:solidFill>
              </a:rPr>
              <a:t>королевскую казну</a:t>
            </a:r>
            <a:r>
              <a:rPr lang="ru-RU" sz="1400" b="1" dirty="0">
                <a:solidFill>
                  <a:schemeClr val="bg1"/>
                </a:solidFill>
              </a:rPr>
              <a:t>. Пиратство наносило настолько </a:t>
            </a:r>
            <a:r>
              <a:rPr lang="ru-RU" sz="1400" b="1" dirty="0" smtClean="0">
                <a:solidFill>
                  <a:schemeClr val="bg1"/>
                </a:solidFill>
              </a:rPr>
              <a:t>ощутимый урон </a:t>
            </a:r>
            <a:r>
              <a:rPr lang="ru-RU" sz="1400" b="1" dirty="0">
                <a:solidFill>
                  <a:schemeClr val="bg1"/>
                </a:solidFill>
              </a:rPr>
              <a:t>испанцам, что привело к войне между </a:t>
            </a:r>
            <a:r>
              <a:rPr lang="ru-RU" sz="1400" b="1" dirty="0" smtClean="0">
                <a:solidFill>
                  <a:schemeClr val="bg1"/>
                </a:solidFill>
              </a:rPr>
              <a:t>Испанией и </a:t>
            </a:r>
            <a:r>
              <a:rPr lang="ru-RU" sz="1400" b="1" dirty="0">
                <a:solidFill>
                  <a:schemeClr val="bg1"/>
                </a:solidFill>
              </a:rPr>
              <a:t>Англией (1585–1604). В ходе военных </a:t>
            </a:r>
            <a:r>
              <a:rPr lang="ru-RU" sz="1400" b="1" dirty="0" smtClean="0">
                <a:solidFill>
                  <a:schemeClr val="bg1"/>
                </a:solidFill>
              </a:rPr>
              <a:t>действий Англии</a:t>
            </a:r>
            <a:r>
              <a:rPr lang="ru-RU" sz="1400" b="1" dirty="0">
                <a:solidFill>
                  <a:schemeClr val="bg1"/>
                </a:solidFill>
              </a:rPr>
              <a:t>, к удивлению Европы, сопутствовал </a:t>
            </a:r>
            <a:r>
              <a:rPr lang="ru-RU" sz="1400" b="1" dirty="0" smtClean="0">
                <a:solidFill>
                  <a:schemeClr val="bg1"/>
                </a:solidFill>
              </a:rPr>
              <a:t>успех. Англия </a:t>
            </a:r>
            <a:r>
              <a:rPr lang="ru-RU" sz="1400" b="1" dirty="0">
                <a:solidFill>
                  <a:schemeClr val="bg1"/>
                </a:solidFill>
              </a:rPr>
              <a:t>развернула </a:t>
            </a:r>
            <a:r>
              <a:rPr lang="ru-RU" b="1" i="1" dirty="0">
                <a:solidFill>
                  <a:schemeClr val="bg1"/>
                </a:solidFill>
              </a:rPr>
              <a:t>контрабандную торговлю</a:t>
            </a:r>
            <a:r>
              <a:rPr lang="ru-RU" sz="1400" b="1" dirty="0">
                <a:solidFill>
                  <a:schemeClr val="bg1"/>
                </a:solidFill>
              </a:rPr>
              <a:t> (в </a:t>
            </a:r>
            <a:r>
              <a:rPr lang="ru-RU" sz="1400" b="1" dirty="0" smtClean="0">
                <a:solidFill>
                  <a:schemeClr val="bg1"/>
                </a:solidFill>
              </a:rPr>
              <a:t>том числе </a:t>
            </a:r>
            <a:r>
              <a:rPr lang="ru-RU" sz="1400" b="1" dirty="0">
                <a:solidFill>
                  <a:schemeClr val="bg1"/>
                </a:solidFill>
              </a:rPr>
              <a:t>продажу рабов </a:t>
            </a:r>
            <a:r>
              <a:rPr lang="ru-RU" sz="1400" b="1" dirty="0" smtClean="0">
                <a:solidFill>
                  <a:schemeClr val="bg1"/>
                </a:solidFill>
              </a:rPr>
              <a:t>из Африки </a:t>
            </a:r>
            <a:r>
              <a:rPr lang="ru-RU" sz="1400" b="1" dirty="0">
                <a:solidFill>
                  <a:schemeClr val="bg1"/>
                </a:solidFill>
              </a:rPr>
              <a:t>испанским колонистам) и всячески поощряла </a:t>
            </a:r>
            <a:r>
              <a:rPr lang="ru-RU" sz="2000" b="1" i="1" dirty="0">
                <a:solidFill>
                  <a:schemeClr val="bg1"/>
                </a:solidFill>
              </a:rPr>
              <a:t>пиратство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3613484"/>
            <a:ext cx="44577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96" y="3613484"/>
            <a:ext cx="39814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80" y="2065666"/>
            <a:ext cx="11686674" cy="1439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С конца XVI в. Голландия, добившаяся независимости от Испании, и </a:t>
            </a:r>
            <a:r>
              <a:rPr lang="ru-RU" sz="1400" b="1" dirty="0" smtClean="0">
                <a:solidFill>
                  <a:schemeClr val="bg1"/>
                </a:solidFill>
              </a:rPr>
              <a:t>Англия устремились </a:t>
            </a:r>
            <a:r>
              <a:rPr lang="ru-RU" sz="1400" b="1" dirty="0">
                <a:solidFill>
                  <a:schemeClr val="bg1"/>
                </a:solidFill>
              </a:rPr>
              <a:t>на Восток. Началась собственно капиталистическая история колониальной экспансии. На протяжении XVII–XVIII вв. ведущую роль в ней играл торговый капитал. Голландия и Англия ставили своей целью монополизировать торговлю с Востоком и извлечь из этого максимальную выгоду. В первое время территориальные захваты были незначительными и осуществлялись не ради </a:t>
            </a:r>
            <a:r>
              <a:rPr lang="ru-RU" sz="1400" b="1" dirty="0" smtClean="0">
                <a:solidFill>
                  <a:schemeClr val="bg1"/>
                </a:solidFill>
              </a:rPr>
              <a:t>эксплуатации местного </a:t>
            </a:r>
            <a:r>
              <a:rPr lang="ru-RU" sz="1400" b="1" dirty="0">
                <a:solidFill>
                  <a:schemeClr val="bg1"/>
                </a:solidFill>
              </a:rPr>
              <a:t>населения, а с целью создания благоприятных условий для торговли и вытеснения конкурентов. Проводником колониальной политики стали </a:t>
            </a:r>
            <a:r>
              <a:rPr lang="ru-RU" b="1" i="1" dirty="0">
                <a:solidFill>
                  <a:schemeClr val="bg1"/>
                </a:solidFill>
              </a:rPr>
              <a:t>торговые компании</a:t>
            </a:r>
            <a:r>
              <a:rPr lang="ru-RU" sz="1400" b="1" dirty="0" smtClean="0">
                <a:solidFill>
                  <a:schemeClr val="bg1"/>
                </a:solidFill>
              </a:rPr>
              <a:t>, получившие </a:t>
            </a:r>
            <a:r>
              <a:rPr lang="ru-RU" sz="1400" b="1" dirty="0">
                <a:solidFill>
                  <a:schemeClr val="bg1"/>
                </a:solidFill>
              </a:rPr>
              <a:t>от государства право монопольной торговли со странами Востока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83" y="3569369"/>
            <a:ext cx="6176211" cy="3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80" y="2065666"/>
            <a:ext cx="11686674" cy="1704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Первыми к штурму португальской торговой и морской монополии </a:t>
            </a:r>
            <a:r>
              <a:rPr lang="ru-RU" sz="1400" b="1" dirty="0" smtClean="0">
                <a:solidFill>
                  <a:schemeClr val="bg1"/>
                </a:solidFill>
              </a:rPr>
              <a:t>приступили голландцы</a:t>
            </a:r>
            <a:r>
              <a:rPr lang="ru-RU" sz="1400" b="1" dirty="0">
                <a:solidFill>
                  <a:schemeClr val="bg1"/>
                </a:solidFill>
              </a:rPr>
              <a:t>. В1595 г. они направили флот на исследование Восточной Индии. В1602 </a:t>
            </a:r>
            <a:r>
              <a:rPr lang="ru-RU" sz="1400" b="1" dirty="0" smtClean="0">
                <a:solidFill>
                  <a:schemeClr val="bg1"/>
                </a:solidFill>
              </a:rPr>
              <a:t>г. для </a:t>
            </a:r>
            <a:r>
              <a:rPr lang="ru-RU" sz="1400" b="1" dirty="0">
                <a:solidFill>
                  <a:schemeClr val="bg1"/>
                </a:solidFill>
              </a:rPr>
              <a:t>финансирования последующих торговых экспедиций была основана голландская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Ост-Индская торговая компания. </a:t>
            </a:r>
            <a:r>
              <a:rPr lang="ru-RU" sz="1400" b="1" dirty="0" smtClean="0">
                <a:solidFill>
                  <a:schemeClr val="bg1"/>
                </a:solidFill>
              </a:rPr>
              <a:t>В достижении </a:t>
            </a:r>
            <a:r>
              <a:rPr lang="ru-RU" sz="1400" b="1" dirty="0">
                <a:solidFill>
                  <a:schemeClr val="bg1"/>
                </a:solidFill>
              </a:rPr>
              <a:t>своих целей голландцы были столь </a:t>
            </a:r>
            <a:r>
              <a:rPr lang="ru-RU" sz="1400" b="1" dirty="0" smtClean="0">
                <a:solidFill>
                  <a:schemeClr val="bg1"/>
                </a:solidFill>
              </a:rPr>
              <a:t>же безжалостны</a:t>
            </a:r>
            <a:r>
              <a:rPr lang="ru-RU" sz="1400" b="1" dirty="0">
                <a:solidFill>
                  <a:schemeClr val="bg1"/>
                </a:solidFill>
              </a:rPr>
              <a:t>, как и португальцы: они нападали на португальские корабли и </a:t>
            </a:r>
            <a:r>
              <a:rPr lang="ru-RU" sz="1400" b="1" dirty="0" smtClean="0">
                <a:solidFill>
                  <a:schemeClr val="bg1"/>
                </a:solidFill>
              </a:rPr>
              <a:t>торговые фактории</a:t>
            </a:r>
            <a:r>
              <a:rPr lang="ru-RU" sz="1400" b="1" dirty="0">
                <a:solidFill>
                  <a:schemeClr val="bg1"/>
                </a:solidFill>
              </a:rPr>
              <a:t>. В итоге в XVII в. Португалия утратила доминирующие позиции в </a:t>
            </a:r>
            <a:r>
              <a:rPr lang="ru-RU" sz="1400" b="1" dirty="0" smtClean="0">
                <a:solidFill>
                  <a:schemeClr val="bg1"/>
                </a:solidFill>
              </a:rPr>
              <a:t>торговле пряностями</a:t>
            </a:r>
            <a:r>
              <a:rPr lang="ru-RU" sz="1400" b="1" dirty="0">
                <a:solidFill>
                  <a:schemeClr val="bg1"/>
                </a:solidFill>
              </a:rPr>
              <a:t>. Она потеряла в борьбе со своим основным конкурентом — Голландией — важнейшие восточные фактории и колонии: Молуккские острова и </a:t>
            </a:r>
            <a:r>
              <a:rPr lang="ru-RU" sz="1400" b="1" dirty="0" smtClean="0">
                <a:solidFill>
                  <a:schemeClr val="bg1"/>
                </a:solidFill>
              </a:rPr>
              <a:t>порт Малакку </a:t>
            </a:r>
            <a:r>
              <a:rPr lang="ru-RU" sz="1400" b="1" dirty="0">
                <a:solidFill>
                  <a:schemeClr val="bg1"/>
                </a:solidFill>
              </a:rPr>
              <a:t>в Юго-Восточной Азии, порт </a:t>
            </a:r>
            <a:r>
              <a:rPr lang="ru-RU" sz="1400" b="1" dirty="0" err="1">
                <a:solidFill>
                  <a:schemeClr val="bg1"/>
                </a:solidFill>
              </a:rPr>
              <a:t>Ормуз</a:t>
            </a:r>
            <a:r>
              <a:rPr lang="ru-RU" sz="1400" b="1" dirty="0">
                <a:solidFill>
                  <a:schemeClr val="bg1"/>
                </a:solidFill>
              </a:rPr>
              <a:t> в Иране, опорные базы в </a:t>
            </a:r>
            <a:r>
              <a:rPr lang="ru-RU" sz="1400" b="1" dirty="0" smtClean="0">
                <a:solidFill>
                  <a:schemeClr val="bg1"/>
                </a:solidFill>
              </a:rPr>
              <a:t>Японии, Таиланде</a:t>
            </a:r>
            <a:r>
              <a:rPr lang="ru-RU" sz="1400" b="1" dirty="0">
                <a:solidFill>
                  <a:schemeClr val="bg1"/>
                </a:solidFill>
              </a:rPr>
              <a:t>, Индии и Мьянме. </a:t>
            </a:r>
            <a:r>
              <a:rPr lang="ru-RU" sz="1400" b="1" dirty="0" smtClean="0">
                <a:solidFill>
                  <a:schemeClr val="bg1"/>
                </a:solidFill>
              </a:rPr>
              <a:t>В Азии </a:t>
            </a:r>
            <a:r>
              <a:rPr lang="ru-RU" sz="1400" b="1" dirty="0">
                <a:solidFill>
                  <a:schemeClr val="bg1"/>
                </a:solidFill>
              </a:rPr>
              <a:t>Португалия удержала лишь несколько </a:t>
            </a:r>
            <a:r>
              <a:rPr lang="ru-RU" sz="1400" b="1" dirty="0" smtClean="0">
                <a:solidFill>
                  <a:schemeClr val="bg1"/>
                </a:solidFill>
              </a:rPr>
              <a:t>факторий в </a:t>
            </a:r>
            <a:r>
              <a:rPr lang="ru-RU" sz="1400" b="1" dirty="0">
                <a:solidFill>
                  <a:schemeClr val="bg1"/>
                </a:solidFill>
              </a:rPr>
              <a:t>Индии и Китае, а в Африке — Анголу и Мозамбик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066" y="3718288"/>
            <a:ext cx="6175783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7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Борьба европейских стран за владение морскими путями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80" y="2065667"/>
            <a:ext cx="11686674" cy="87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Поскольку голландские позиции </a:t>
            </a:r>
            <a:r>
              <a:rPr lang="ru-RU" sz="1400" b="1" dirty="0" smtClean="0">
                <a:solidFill>
                  <a:schemeClr val="bg1"/>
                </a:solidFill>
              </a:rPr>
              <a:t>в Юго-Восточной </a:t>
            </a:r>
            <a:r>
              <a:rPr lang="ru-RU" sz="1400" b="1" dirty="0">
                <a:solidFill>
                  <a:schemeClr val="bg1"/>
                </a:solidFill>
              </a:rPr>
              <a:t>Азии были очень сильны, </a:t>
            </a:r>
            <a:r>
              <a:rPr lang="ru-RU" sz="1400" b="1" dirty="0" smtClean="0">
                <a:solidFill>
                  <a:schemeClr val="bg1"/>
                </a:solidFill>
              </a:rPr>
              <a:t>Англия и </a:t>
            </a:r>
            <a:r>
              <a:rPr lang="ru-RU" sz="1400" b="1" dirty="0">
                <a:solidFill>
                  <a:schemeClr val="bg1"/>
                </a:solidFill>
              </a:rPr>
              <a:t>Франция сосредоточили свое внимание на Индии. Обе страны снаряжали </a:t>
            </a:r>
            <a:r>
              <a:rPr lang="ru-RU" sz="1400" b="1" dirty="0" smtClean="0">
                <a:solidFill>
                  <a:schemeClr val="bg1"/>
                </a:solidFill>
              </a:rPr>
              <a:t>торговые экспедиции </a:t>
            </a:r>
            <a:r>
              <a:rPr lang="ru-RU" sz="1400" b="1" dirty="0">
                <a:solidFill>
                  <a:schemeClr val="bg1"/>
                </a:solidFill>
              </a:rPr>
              <a:t>и создавали небольшие фактории вдоль южных берегов этой страны. Им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удалось получить здесь торговые привилегии частично потому, что во второй </a:t>
            </a:r>
            <a:r>
              <a:rPr lang="ru-RU" sz="1400" b="1" dirty="0" smtClean="0">
                <a:solidFill>
                  <a:schemeClr val="bg1"/>
                </a:solidFill>
              </a:rPr>
              <a:t>половине XVII </a:t>
            </a:r>
            <a:r>
              <a:rPr lang="ru-RU" sz="1400" b="1" dirty="0">
                <a:solidFill>
                  <a:schemeClr val="bg1"/>
                </a:solidFill>
              </a:rPr>
              <a:t>в. империя Великих Моголов ослабла. К тому же некоторые индусские князья вступали в союзы с европейцами против своих мусульманских правителей.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06152"/>
            <a:ext cx="4572000" cy="3551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16" y="3106151"/>
            <a:ext cx="5336758" cy="35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Истоки колониальной экспансии и ее особенности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442" y="2197768"/>
            <a:ext cx="11806990" cy="617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/>
              <a:t>Период с середины XV до середины XVII в. называется эпохой Великих географических открытий. Это </a:t>
            </a:r>
            <a:r>
              <a:rPr lang="ru-RU" b="1" dirty="0" smtClean="0"/>
              <a:t>время стало </a:t>
            </a:r>
            <a:r>
              <a:rPr lang="ru-RU" b="1" dirty="0"/>
              <a:t>началом европейской колониальной экспансии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68442" y="2975811"/>
            <a:ext cx="11806990" cy="1403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/>
              <a:t>Европейцы Нового времени были не первыми, кто плавал на далекие </a:t>
            </a:r>
            <a:r>
              <a:rPr lang="ru-RU" sz="1600" b="1" dirty="0" smtClean="0"/>
              <a:t>расстояния: викинги </a:t>
            </a:r>
            <a:r>
              <a:rPr lang="ru-RU" sz="1600" b="1" dirty="0"/>
              <a:t>и полинезийцы задолго до них совершали длительные морские </a:t>
            </a:r>
            <a:r>
              <a:rPr lang="ru-RU" sz="1600" b="1" dirty="0" smtClean="0"/>
              <a:t>путешествия. К </a:t>
            </a:r>
            <a:r>
              <a:rPr lang="ru-RU" sz="1600" b="1" dirty="0"/>
              <a:t>концу XV в. европейцы создали новый тип морских судов — каравеллы, </a:t>
            </a:r>
            <a:r>
              <a:rPr lang="ru-RU" sz="1600" b="1" dirty="0" smtClean="0"/>
              <a:t>которые позволили </a:t>
            </a:r>
            <a:r>
              <a:rPr lang="ru-RU" sz="1600" b="1" dirty="0"/>
              <a:t>совершать дальние путешествия. Однако европейская экспансия </a:t>
            </a:r>
            <a:r>
              <a:rPr lang="ru-RU" sz="1600" b="1" dirty="0" smtClean="0"/>
              <a:t>Нового времени </a:t>
            </a:r>
            <a:r>
              <a:rPr lang="ru-RU" sz="1600" b="1" dirty="0"/>
              <a:t>не случайно вошла в историю как эпоха Великих географических </a:t>
            </a:r>
            <a:r>
              <a:rPr lang="ru-RU" sz="1600" b="1" dirty="0" smtClean="0"/>
              <a:t>открытий. Она </a:t>
            </a:r>
            <a:r>
              <a:rPr lang="ru-RU" sz="1600" b="1" dirty="0"/>
              <a:t>была уникальной, так как характеризовалась быстротой и масштабностью территориального охвата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0" y="4539917"/>
            <a:ext cx="4572000" cy="2229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75" y="4539917"/>
            <a:ext cx="5851609" cy="21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553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Первыми европейскими государствами, создавшими свои колониальные империи еще в XVI в., были Португалия и Испания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3" y="2777939"/>
            <a:ext cx="10411326" cy="36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1163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Основой португальской колониальной империи стали владения в Южной Америке — Бразилия, завоеванная в начале XVI в. Для управления каждой </a:t>
            </a:r>
            <a:r>
              <a:rPr lang="ru-RU" sz="1400" b="1" dirty="0" smtClean="0">
                <a:solidFill>
                  <a:schemeClr val="bg1"/>
                </a:solidFill>
              </a:rPr>
              <a:t>колонией король </a:t>
            </a:r>
            <a:r>
              <a:rPr lang="ru-RU" sz="1400" b="1" dirty="0">
                <a:solidFill>
                  <a:schemeClr val="bg1"/>
                </a:solidFill>
              </a:rPr>
              <a:t>назначал генерал-капитана, а также предоставлял лояльным </a:t>
            </a:r>
            <a:r>
              <a:rPr lang="ru-RU" sz="1400" b="1" dirty="0" smtClean="0">
                <a:solidFill>
                  <a:schemeClr val="bg1"/>
                </a:solidFill>
              </a:rPr>
              <a:t>подданным огромные </a:t>
            </a:r>
            <a:r>
              <a:rPr lang="ru-RU" sz="1400" b="1" dirty="0">
                <a:solidFill>
                  <a:schemeClr val="bg1"/>
                </a:solidFill>
              </a:rPr>
              <a:t>наделы земли. </a:t>
            </a:r>
            <a:r>
              <a:rPr lang="ru-RU" b="1" i="1" dirty="0" err="1">
                <a:solidFill>
                  <a:schemeClr val="bg1"/>
                </a:solidFill>
              </a:rPr>
              <a:t>Донатарио</a:t>
            </a:r>
            <a:r>
              <a:rPr lang="ru-RU" sz="1400" b="1" dirty="0">
                <a:solidFill>
                  <a:schemeClr val="bg1"/>
                </a:solidFill>
              </a:rPr>
              <a:t> (землевладелец) управлял полученной территорией и привлекал поселенцев обрабатывать землю или торговать на своей земле.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5" y="3387539"/>
            <a:ext cx="2657475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337" y="3387539"/>
            <a:ext cx="41148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862" y="3387539"/>
            <a:ext cx="40290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89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К1580 г. Бразилия стала процветающей колонией. Подобно испанцам </a:t>
            </a:r>
            <a:r>
              <a:rPr lang="ru-RU" sz="1400" b="1" dirty="0" smtClean="0">
                <a:solidFill>
                  <a:schemeClr val="bg1"/>
                </a:solidFill>
              </a:rPr>
              <a:t>в Вест-Индии (историческое </a:t>
            </a:r>
            <a:r>
              <a:rPr lang="ru-RU" sz="1400" b="1" dirty="0">
                <a:solidFill>
                  <a:schemeClr val="bg1"/>
                </a:solidFill>
              </a:rPr>
              <a:t>название островов Карибского моря), португальцы ввозили в </a:t>
            </a:r>
            <a:r>
              <a:rPr lang="ru-RU" sz="1400" b="1" dirty="0" smtClean="0">
                <a:solidFill>
                  <a:schemeClr val="bg1"/>
                </a:solidFill>
              </a:rPr>
              <a:t>Бразилию рабов </a:t>
            </a:r>
            <a:r>
              <a:rPr lang="ru-RU" sz="1400" b="1" dirty="0">
                <a:solidFill>
                  <a:schemeClr val="bg1"/>
                </a:solidFill>
              </a:rPr>
              <a:t>из Африки для работы на плантациях сахарного тростника. В конце XVII в. португальцы открыли залежи алмазов. Тысячи новых поселенцев устремились в колонии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114822"/>
            <a:ext cx="4391025" cy="359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74" y="3114822"/>
            <a:ext cx="4572000" cy="3590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123" y="3114821"/>
            <a:ext cx="2651460" cy="35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1098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Испанская колониальная империя, как и португальская, также </a:t>
            </a:r>
            <a:r>
              <a:rPr lang="ru-RU" sz="1400" b="1" dirty="0" smtClean="0">
                <a:solidFill>
                  <a:schemeClr val="bg1"/>
                </a:solidFill>
              </a:rPr>
              <a:t>создавалась «огнем </a:t>
            </a:r>
            <a:r>
              <a:rPr lang="ru-RU" sz="1400" b="1" dirty="0">
                <a:solidFill>
                  <a:schemeClr val="bg1"/>
                </a:solidFill>
              </a:rPr>
              <a:t>и мечом». Поскольку путь на Восток вокруг Африки контролировали португальцы, испанские корабли в поисках Индии двинулись в западном направлении, через Атлантический </a:t>
            </a:r>
            <a:r>
              <a:rPr lang="ru-RU" sz="1400" b="1" dirty="0" smtClean="0">
                <a:solidFill>
                  <a:schemeClr val="bg1"/>
                </a:solidFill>
              </a:rPr>
              <a:t>и Тихий </a:t>
            </a:r>
            <a:r>
              <a:rPr lang="ru-RU" sz="1400" b="1" dirty="0">
                <a:solidFill>
                  <a:schemeClr val="bg1"/>
                </a:solidFill>
              </a:rPr>
              <a:t>океаны. После открытия Америки Христофором Колумбом испанцы приступили к </a:t>
            </a:r>
            <a:r>
              <a:rPr lang="ru-RU" sz="1400" b="1" dirty="0" smtClean="0">
                <a:solidFill>
                  <a:schemeClr val="bg1"/>
                </a:solidFill>
              </a:rPr>
              <a:t>покорению местного </a:t>
            </a:r>
            <a:r>
              <a:rPr lang="ru-RU" sz="1400" b="1" dirty="0">
                <a:solidFill>
                  <a:schemeClr val="bg1"/>
                </a:solidFill>
              </a:rPr>
              <a:t>населения. Они были </a:t>
            </a:r>
            <a:r>
              <a:rPr lang="ru-RU" sz="1400" b="1" dirty="0" smtClean="0">
                <a:solidFill>
                  <a:schemeClr val="bg1"/>
                </a:solidFill>
              </a:rPr>
              <a:t>вооружены огнестрельным </a:t>
            </a:r>
            <a:r>
              <a:rPr lang="ru-RU" sz="1400" b="1" dirty="0">
                <a:solidFill>
                  <a:schemeClr val="bg1"/>
                </a:solidFill>
              </a:rPr>
              <a:t>оружием, закованы в </a:t>
            </a:r>
            <a:r>
              <a:rPr lang="ru-RU" sz="1400" b="1" dirty="0" err="1" smtClean="0">
                <a:solidFill>
                  <a:schemeClr val="bg1"/>
                </a:solidFill>
              </a:rPr>
              <a:t>латы,передвигались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верхом на лошадях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5" y="3212431"/>
            <a:ext cx="3476625" cy="3396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42" y="3212431"/>
            <a:ext cx="4572000" cy="3453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014" y="3212431"/>
            <a:ext cx="3422734" cy="34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65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В Азии в 1521 г. снаряженная Испанией экспедиция под </a:t>
            </a:r>
            <a:r>
              <a:rPr lang="ru-RU" sz="1400" b="1" dirty="0" smtClean="0">
                <a:solidFill>
                  <a:schemeClr val="bg1"/>
                </a:solidFill>
              </a:rPr>
              <a:t>предводительством португальского </a:t>
            </a:r>
            <a:r>
              <a:rPr lang="ru-RU" sz="1400" b="1" dirty="0">
                <a:solidFill>
                  <a:schemeClr val="bg1"/>
                </a:solidFill>
              </a:rPr>
              <a:t>мореплавателя </a:t>
            </a:r>
            <a:r>
              <a:rPr lang="ru-RU" sz="1400" b="1" dirty="0" err="1">
                <a:solidFill>
                  <a:schemeClr val="bg1"/>
                </a:solidFill>
              </a:rPr>
              <a:t>Фернана</a:t>
            </a:r>
            <a:r>
              <a:rPr lang="ru-RU" sz="1400" b="1" dirty="0">
                <a:solidFill>
                  <a:schemeClr val="bg1"/>
                </a:solidFill>
              </a:rPr>
              <a:t> Магеллана открыла </a:t>
            </a:r>
            <a:r>
              <a:rPr lang="ru-RU" sz="1400" b="1" dirty="0" smtClean="0">
                <a:solidFill>
                  <a:schemeClr val="bg1"/>
                </a:solidFill>
              </a:rPr>
              <a:t>Филиппинские острова</a:t>
            </a:r>
            <a:r>
              <a:rPr lang="ru-RU" sz="1400" b="1" dirty="0">
                <a:solidFill>
                  <a:schemeClr val="bg1"/>
                </a:solidFill>
              </a:rPr>
              <a:t>, которые были колонизированы во второй половине XVI в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17895"/>
            <a:ext cx="4572000" cy="3807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284" y="2817895"/>
            <a:ext cx="6777790" cy="38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978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Золото, серебро и пряности потоком потекли в Испанию. Основная доля </a:t>
            </a:r>
            <a:r>
              <a:rPr lang="ru-RU" sz="1400" b="1" dirty="0" smtClean="0">
                <a:solidFill>
                  <a:schemeClr val="bg1"/>
                </a:solidFill>
              </a:rPr>
              <a:t>этой добычи </a:t>
            </a:r>
            <a:r>
              <a:rPr lang="ru-RU" sz="1400" b="1" dirty="0">
                <a:solidFill>
                  <a:schemeClr val="bg1"/>
                </a:solidFill>
              </a:rPr>
              <a:t>отправлялась в принадлежавшие Испании Нидерланды — в город Антверпен, который в XVI в. стал торговой столицей Западной Европы. </a:t>
            </a:r>
            <a:r>
              <a:rPr lang="ru-RU" sz="1400" b="1" dirty="0" smtClean="0">
                <a:solidFill>
                  <a:schemeClr val="bg1"/>
                </a:solidFill>
              </a:rPr>
              <a:t>Через Антверпен </a:t>
            </a:r>
            <a:r>
              <a:rPr lang="ru-RU" sz="1400" b="1" dirty="0">
                <a:solidFill>
                  <a:schemeClr val="bg1"/>
                </a:solidFill>
              </a:rPr>
              <a:t>продавали свои товары и португальцы. Таким образом, </a:t>
            </a:r>
            <a:r>
              <a:rPr lang="ru-RU" sz="1400" b="1" dirty="0" smtClean="0">
                <a:solidFill>
                  <a:schemeClr val="bg1"/>
                </a:solidFill>
              </a:rPr>
              <a:t>Португалия и </a:t>
            </a:r>
            <a:r>
              <a:rPr lang="ru-RU" sz="1400" b="1" dirty="0">
                <a:solidFill>
                  <a:schemeClr val="bg1"/>
                </a:solidFill>
              </a:rPr>
              <a:t>Испания стали для Европы важнейшим источником получения драгоценных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металлов, пряностей и различных восточных товаров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58" y="3203055"/>
            <a:ext cx="4662989" cy="3478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81" y="3203055"/>
            <a:ext cx="6649703" cy="3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1403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XVII в. стал временем возвышения голландской колониальной империи. </a:t>
            </a:r>
            <a:r>
              <a:rPr lang="ru-RU" sz="1400" b="1" dirty="0" smtClean="0">
                <a:solidFill>
                  <a:schemeClr val="bg1"/>
                </a:solidFill>
              </a:rPr>
              <a:t>Уже в </a:t>
            </a:r>
            <a:r>
              <a:rPr lang="ru-RU" sz="1400" b="1" dirty="0">
                <a:solidFill>
                  <a:schemeClr val="bg1"/>
                </a:solidFill>
              </a:rPr>
              <a:t>начале столетия голландские торговцы вытеснили с Молуккских островов португальцев и испанцев, захватили на острове Ява город Батавия (Джакарта), который вскоре стал центром их колониальных владений. В1641 г. голландцы </a:t>
            </a:r>
            <a:r>
              <a:rPr lang="ru-RU" sz="1400" b="1" dirty="0" smtClean="0">
                <a:solidFill>
                  <a:schemeClr val="bg1"/>
                </a:solidFill>
              </a:rPr>
              <a:t>захватили Малакку </a:t>
            </a:r>
            <a:r>
              <a:rPr lang="ru-RU" sz="1400" b="1" dirty="0">
                <a:solidFill>
                  <a:schemeClr val="bg1"/>
                </a:solidFill>
              </a:rPr>
              <a:t>— опорный пункт португальских владений в Юго-Восточной Азии. </a:t>
            </a:r>
            <a:r>
              <a:rPr lang="ru-RU" sz="1400" b="1" dirty="0" smtClean="0">
                <a:solidFill>
                  <a:schemeClr val="bg1"/>
                </a:solidFill>
              </a:rPr>
              <a:t>Они основали </a:t>
            </a:r>
            <a:r>
              <a:rPr lang="ru-RU" sz="1400" b="1" dirty="0">
                <a:solidFill>
                  <a:schemeClr val="bg1"/>
                </a:solidFill>
              </a:rPr>
              <a:t>несколько колоний на юге Африки (Капская земля) и захватили ряд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небольших территорий на западном побережье континента. Голландцы даже основали колонию Новые Нидерланды в Северной Америке. Однако </a:t>
            </a:r>
            <a:r>
              <a:rPr lang="ru-RU" sz="1400" b="1" dirty="0" smtClean="0">
                <a:solidFill>
                  <a:schemeClr val="bg1"/>
                </a:solidFill>
              </a:rPr>
              <a:t>основные голландские </a:t>
            </a:r>
            <a:r>
              <a:rPr lang="ru-RU" sz="1400" b="1" dirty="0">
                <a:solidFill>
                  <a:schemeClr val="bg1"/>
                </a:solidFill>
              </a:rPr>
              <a:t>колониальные владения находились на Малайском архипелаге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3" y="3628171"/>
            <a:ext cx="4543425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74" y="3628171"/>
            <a:ext cx="6705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9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1114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</a:rPr>
              <a:t>Во второй половине XVII в. Англии удалось подорвать колониальное </a:t>
            </a:r>
            <a:r>
              <a:rPr lang="ru-RU" sz="1400" b="1" dirty="0" smtClean="0">
                <a:solidFill>
                  <a:schemeClr val="bg1"/>
                </a:solidFill>
              </a:rPr>
              <a:t>и морское могущество </a:t>
            </a:r>
            <a:r>
              <a:rPr lang="ru-RU" sz="1400" b="1" dirty="0">
                <a:solidFill>
                  <a:schemeClr val="bg1"/>
                </a:solidFill>
              </a:rPr>
              <a:t>Голландии. Последняя смогла сохранить владения лишь в </a:t>
            </a:r>
            <a:r>
              <a:rPr lang="ru-RU" sz="1400" b="1" dirty="0" smtClean="0">
                <a:solidFill>
                  <a:schemeClr val="bg1"/>
                </a:solidFill>
              </a:rPr>
              <a:t>Азии, да </a:t>
            </a:r>
            <a:r>
              <a:rPr lang="ru-RU" sz="1400" b="1" dirty="0">
                <a:solidFill>
                  <a:schemeClr val="bg1"/>
                </a:solidFill>
              </a:rPr>
              <a:t>и то благодаря усилившемуся соперничеству между Англией и Францией. С начала XVII в. вдоль восточного побережья Северной Америки одно за другим стали возникать английские поселения. Во второй половине XVIII в. началось </a:t>
            </a:r>
            <a:r>
              <a:rPr lang="ru-RU" sz="1400" b="1" dirty="0" smtClean="0">
                <a:solidFill>
                  <a:schemeClr val="bg1"/>
                </a:solidFill>
              </a:rPr>
              <a:t>завоевание Индии</a:t>
            </a:r>
            <a:r>
              <a:rPr lang="ru-RU" sz="1400" b="1" dirty="0">
                <a:solidFill>
                  <a:schemeClr val="bg1"/>
                </a:solidFill>
              </a:rPr>
              <a:t>, которое осуществлялось вооруженными силами английской </a:t>
            </a:r>
            <a:r>
              <a:rPr lang="ru-RU" sz="1400" b="1" dirty="0" smtClean="0">
                <a:solidFill>
                  <a:schemeClr val="bg1"/>
                </a:solidFill>
              </a:rPr>
              <a:t>Ост-Индской компании</a:t>
            </a:r>
            <a:r>
              <a:rPr lang="ru-RU" sz="1400" b="1" dirty="0">
                <a:solidFill>
                  <a:schemeClr val="bg1"/>
                </a:solidFill>
              </a:rPr>
              <a:t>. Англия превращалась в крупнейшую колониальную державу мира.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26" y="3339412"/>
            <a:ext cx="9761621" cy="33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7"/>
            <a:ext cx="11686674" cy="649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chemeClr val="bg1"/>
                </a:solidFill>
              </a:rPr>
              <a:t>Становление колониальной системы в XVI–XVIII вв.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024640"/>
              </p:ext>
            </p:extLst>
          </p:nvPr>
        </p:nvGraphicFramePr>
        <p:xfrm>
          <a:off x="449181" y="3093897"/>
          <a:ext cx="11470104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368">
                  <a:extLst>
                    <a:ext uri="{9D8B030D-6E8A-4147-A177-3AD203B41FA5}">
                      <a16:colId xmlns:a16="http://schemas.microsoft.com/office/drawing/2014/main" val="461907699"/>
                    </a:ext>
                  </a:extLst>
                </a:gridCol>
                <a:gridCol w="3823368">
                  <a:extLst>
                    <a:ext uri="{9D8B030D-6E8A-4147-A177-3AD203B41FA5}">
                      <a16:colId xmlns:a16="http://schemas.microsoft.com/office/drawing/2014/main" val="2250807027"/>
                    </a:ext>
                  </a:extLst>
                </a:gridCol>
                <a:gridCol w="3823368">
                  <a:extLst>
                    <a:ext uri="{9D8B030D-6E8A-4147-A177-3AD203B41FA5}">
                      <a16:colId xmlns:a16="http://schemas.microsoft.com/office/drawing/2014/main" val="2022532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Метрополия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Колонии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 захвата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76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Испания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Центральная и Южная Америка, Филиппины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XVI 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21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Португалия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Бразилия, Ангола, Мозамбик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XVI 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991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Голландия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Юго-Восточная Азия, юг Африки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XVII 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0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Англия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Северная Америка</a:t>
                      </a:r>
                    </a:p>
                    <a:p>
                      <a:r>
                        <a:rPr lang="ru-RU" dirty="0" smtClean="0"/>
                        <a:t>Индия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XVI–XVII вв.</a:t>
                      </a:r>
                    </a:p>
                    <a:p>
                      <a:r>
                        <a:rPr lang="ru-RU" dirty="0" smtClean="0"/>
                        <a:t>XVIII 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58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Франция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Индия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XVII </a:t>
                      </a:r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034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5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Создание колониальных империй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2029326"/>
            <a:ext cx="11686674" cy="2045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</a:rPr>
              <a:t>Великие географические открытия привели к началу длительного процесса сближения и устойчивого взаимодействия цивилизаций. Однако он был омрачен европейской колониальной экспансией, в результате которой значительная часть мира превратилась в источник обогащения Европы, ее экономического и политического могущества. Колониальная добыча стала одним из источников </a:t>
            </a:r>
            <a:r>
              <a:rPr lang="ru-RU" sz="1600" b="1" dirty="0" smtClean="0">
                <a:solidFill>
                  <a:schemeClr val="bg1"/>
                </a:solidFill>
              </a:rPr>
              <a:t>первоначального накопления </a:t>
            </a:r>
            <a:r>
              <a:rPr lang="ru-RU" sz="1600" b="1" dirty="0">
                <a:solidFill>
                  <a:schemeClr val="bg1"/>
                </a:solidFill>
              </a:rPr>
              <a:t>капитала, утверждения капитализма и создания мирового рынка. </a:t>
            </a:r>
            <a:r>
              <a:rPr lang="ru-RU" sz="1600" b="1" dirty="0" smtClean="0">
                <a:solidFill>
                  <a:schemeClr val="bg1"/>
                </a:solidFill>
              </a:rPr>
              <a:t>Вместе с </a:t>
            </a:r>
            <a:r>
              <a:rPr lang="ru-RU" sz="1600" b="1" dirty="0">
                <a:solidFill>
                  <a:schemeClr val="bg1"/>
                </a:solidFill>
              </a:rPr>
              <a:t>тем европейская колониальная экспансия обеспечила проникновение духовной и материальной культуры Европы в страны Востока и Америки, расширила </a:t>
            </a:r>
            <a:r>
              <a:rPr lang="ru-RU" sz="1600" b="1" dirty="0" smtClean="0">
                <a:solidFill>
                  <a:schemeClr val="bg1"/>
                </a:solidFill>
              </a:rPr>
              <a:t>европейские знания </a:t>
            </a:r>
            <a:r>
              <a:rPr lang="ru-RU" sz="1600" b="1" dirty="0">
                <a:solidFill>
                  <a:schemeClr val="bg1"/>
                </a:solidFill>
              </a:rPr>
              <a:t>о других обществах и мире в целом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56409"/>
            <a:ext cx="4572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88" y="4146884"/>
            <a:ext cx="636069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Истоки колониальной экспансии и ее особенности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60421" y="2173705"/>
            <a:ext cx="11806990" cy="705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Предпосылки Великих географических открытий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8779" y="3104147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Ухудшение условий торговли</a:t>
            </a:r>
          </a:p>
          <a:p>
            <a:pPr algn="ctr"/>
            <a:r>
              <a:rPr lang="ru-RU" sz="1200" b="1" dirty="0"/>
              <a:t>Европы со странами Востока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58779" y="4166937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Возросшая в связи с кризисом</a:t>
            </a:r>
          </a:p>
          <a:p>
            <a:pPr algn="ctr"/>
            <a:r>
              <a:rPr lang="ru-RU" sz="1200" b="1" dirty="0"/>
              <a:t>феодальных отношений</a:t>
            </a:r>
          </a:p>
          <a:p>
            <a:pPr algn="ctr"/>
            <a:r>
              <a:rPr lang="ru-RU" sz="1200" b="1" dirty="0"/>
              <a:t>мобильность населения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58779" y="5366084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/>
              <a:t>Развитие мореплавания</a:t>
            </a:r>
          </a:p>
          <a:p>
            <a:pPr algn="ctr"/>
            <a:r>
              <a:rPr lang="ru-RU" sz="1300" b="1" dirty="0"/>
              <a:t>и технологий строительства</a:t>
            </a:r>
          </a:p>
          <a:p>
            <a:pPr algn="ctr"/>
            <a:r>
              <a:rPr lang="ru-RU" sz="1300" b="1" dirty="0"/>
              <a:t>кораблей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3240" y="5366084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Создание централизованных</a:t>
            </a:r>
          </a:p>
          <a:p>
            <a:pPr algn="ctr"/>
            <a:r>
              <a:rPr lang="ru-RU" sz="1200" b="1" dirty="0"/>
              <a:t>государств — Испании</a:t>
            </a:r>
          </a:p>
          <a:p>
            <a:pPr algn="ctr"/>
            <a:r>
              <a:rPr lang="ru-RU" sz="1200" b="1" dirty="0"/>
              <a:t>и Португалии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3241" y="4166937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Поиск драгоценных металлов,</a:t>
            </a:r>
          </a:p>
          <a:p>
            <a:pPr algn="ctr"/>
            <a:r>
              <a:rPr lang="ru-RU" sz="1200" b="1" dirty="0"/>
              <a:t>необходимых для </a:t>
            </a:r>
            <a:r>
              <a:rPr lang="ru-RU" sz="1200" b="1" dirty="0" smtClean="0"/>
              <a:t>торговли </a:t>
            </a:r>
            <a:r>
              <a:rPr lang="ru-RU" sz="1200" dirty="0" smtClean="0"/>
              <a:t>с Востоком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3242" y="3076073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Расширение представлений европейцев о мире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55304" y="5325978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Прекращение Реконкисты,</a:t>
            </a:r>
          </a:p>
          <a:p>
            <a:pPr algn="ctr"/>
            <a:r>
              <a:rPr lang="ru-RU" sz="1400" b="1" dirty="0"/>
              <a:t>высвобождение людских</a:t>
            </a:r>
          </a:p>
          <a:p>
            <a:pPr algn="ctr"/>
            <a:r>
              <a:rPr lang="ru-RU" sz="1400" b="1" dirty="0"/>
              <a:t>и материальных ресурсов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55304" y="4166937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Накопление</a:t>
            </a:r>
          </a:p>
          <a:p>
            <a:pPr algn="ctr"/>
            <a:r>
              <a:rPr lang="ru-RU" sz="1600" b="1" dirty="0"/>
              <a:t>географических</a:t>
            </a:r>
          </a:p>
          <a:p>
            <a:pPr algn="ctr"/>
            <a:r>
              <a:rPr lang="ru-RU" sz="1600" b="1" dirty="0"/>
              <a:t>знаний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355305" y="3050006"/>
            <a:ext cx="2534653" cy="69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Выгоды географического</a:t>
            </a:r>
          </a:p>
          <a:p>
            <a:pPr algn="ctr"/>
            <a:r>
              <a:rPr lang="ru-RU" sz="1400" b="1" dirty="0"/>
              <a:t>положения Португалии и Испании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7874" y="3801979"/>
            <a:ext cx="248652" cy="364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237874" y="4864769"/>
            <a:ext cx="248652" cy="501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534825" y="3757860"/>
            <a:ext cx="248652" cy="409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02867" y="3757861"/>
            <a:ext cx="264269" cy="409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487251" y="4864768"/>
            <a:ext cx="279886" cy="501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356" y="4864768"/>
            <a:ext cx="290865" cy="50131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593432" y="3292642"/>
            <a:ext cx="689808" cy="228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17895" y="4419601"/>
            <a:ext cx="537409" cy="210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817897" y="3266573"/>
            <a:ext cx="537407" cy="254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93432" y="5568619"/>
            <a:ext cx="689808" cy="228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93432" y="4381502"/>
            <a:ext cx="689808" cy="228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817895" y="5556584"/>
            <a:ext cx="537409" cy="236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Истоки колониальной экспансии и ее особенности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053" y="2202812"/>
            <a:ext cx="11811335" cy="917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</a:rPr>
              <a:t>Европейцы также создали уникальные технологии, неизвестные другим </a:t>
            </a:r>
            <a:r>
              <a:rPr lang="ru-RU" sz="2000" b="1" dirty="0" smtClean="0">
                <a:solidFill>
                  <a:schemeClr val="tx1"/>
                </a:solidFill>
              </a:rPr>
              <a:t>народам. Но</a:t>
            </a:r>
            <a:r>
              <a:rPr lang="ru-RU" sz="2000" b="1" dirty="0">
                <a:solidFill>
                  <a:schemeClr val="tx1"/>
                </a:solidFill>
              </a:rPr>
              <a:t>, самое главное, они владели огнестрельным оружием — тем </a:t>
            </a:r>
            <a:r>
              <a:rPr lang="ru-RU" sz="2000" b="1" dirty="0" smtClean="0">
                <a:solidFill>
                  <a:schemeClr val="tx1"/>
                </a:solidFill>
              </a:rPr>
              <a:t>преимуществом, которое </a:t>
            </a:r>
            <a:r>
              <a:rPr lang="ru-RU" sz="2000" b="1" dirty="0">
                <a:solidFill>
                  <a:schemeClr val="tx1"/>
                </a:solidFill>
              </a:rPr>
              <a:t>определило первые успехи европейцев в покорении мира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125579" y="4625317"/>
            <a:ext cx="16042" cy="331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2" y="3364832"/>
            <a:ext cx="2438400" cy="3276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41" y="3364832"/>
            <a:ext cx="3724275" cy="3276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335" y="3364832"/>
            <a:ext cx="497305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Истоки колониальной экспансии и ее особенности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053" y="2202812"/>
            <a:ext cx="11811335" cy="1262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</a:rPr>
              <a:t>Колониальная экспансия была начата Португалией и Испанией. Это объясняется тем, что в XV в. эти государства стремились ликвидировать </a:t>
            </a:r>
            <a:r>
              <a:rPr lang="ru-RU" sz="2000" b="1" dirty="0" smtClean="0">
                <a:solidFill>
                  <a:schemeClr val="tx1"/>
                </a:solidFill>
              </a:rPr>
              <a:t>монополию итальянских </a:t>
            </a:r>
            <a:r>
              <a:rPr lang="ru-RU" sz="2000" b="1" dirty="0">
                <a:solidFill>
                  <a:schemeClr val="tx1"/>
                </a:solidFill>
              </a:rPr>
              <a:t>торговцев Венеции и Генуи в Средиземноморье. Для открытия </a:t>
            </a:r>
            <a:r>
              <a:rPr lang="ru-RU" sz="2000" b="1" dirty="0" smtClean="0">
                <a:solidFill>
                  <a:schemeClr val="tx1"/>
                </a:solidFill>
              </a:rPr>
              <a:t>новых торговых </a:t>
            </a:r>
            <a:r>
              <a:rPr lang="ru-RU" sz="2000" b="1" dirty="0">
                <a:solidFill>
                  <a:schemeClr val="tx1"/>
                </a:solidFill>
              </a:rPr>
              <a:t>путей они снаряжали многочисленные экспедиции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125579" y="4625317"/>
            <a:ext cx="16042" cy="331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9" y="3614988"/>
            <a:ext cx="4572000" cy="3028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06" y="3595938"/>
            <a:ext cx="32766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811" y="3614988"/>
            <a:ext cx="3775097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Истоки колониальной экспансии и ее особенности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053" y="2202812"/>
            <a:ext cx="11811335" cy="1578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</a:rPr>
              <a:t>Португальцы медленно, но верно «осваивали» западное побережье Африки.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Уже в 1440-х гг. в Португалию начали поступать золото, слоновая кость и невольники с Гвинейского побережья. Это стало причиной дальнейшего </a:t>
            </a:r>
            <a:r>
              <a:rPr lang="ru-RU" sz="2000" b="1" dirty="0" smtClean="0">
                <a:solidFill>
                  <a:schemeClr val="tx1"/>
                </a:solidFill>
              </a:rPr>
              <a:t>продвижения португальцев </a:t>
            </a:r>
            <a:r>
              <a:rPr lang="ru-RU" sz="2000" b="1" dirty="0">
                <a:solidFill>
                  <a:schemeClr val="tx1"/>
                </a:solidFill>
              </a:rPr>
              <a:t>на юг. Вскоре был открыт мыс Доброй Надежды и </a:t>
            </a:r>
            <a:r>
              <a:rPr lang="ru-RU" sz="2000" b="1" dirty="0" smtClean="0">
                <a:solidFill>
                  <a:schemeClr val="tx1"/>
                </a:solidFill>
              </a:rPr>
              <a:t>португальские корабли </a:t>
            </a:r>
            <a:r>
              <a:rPr lang="ru-RU" sz="2000" b="1" dirty="0">
                <a:solidFill>
                  <a:schemeClr val="tx1"/>
                </a:solidFill>
              </a:rPr>
              <a:t>обогнули Африку с юга, а затем </a:t>
            </a:r>
            <a:r>
              <a:rPr lang="ru-RU" sz="2800" b="1" dirty="0" err="1">
                <a:solidFill>
                  <a:schemeClr val="bg1"/>
                </a:solidFill>
              </a:rPr>
              <a:t>Васко</a:t>
            </a:r>
            <a:r>
              <a:rPr lang="ru-RU" sz="2800" b="1" dirty="0">
                <a:solidFill>
                  <a:schemeClr val="bg1"/>
                </a:solidFill>
              </a:rPr>
              <a:t> да Гама </a:t>
            </a:r>
            <a:r>
              <a:rPr lang="ru-RU" sz="2000" b="1" dirty="0">
                <a:solidFill>
                  <a:schemeClr val="tx1"/>
                </a:solidFill>
              </a:rPr>
              <a:t>достиг восточного побережья Индии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125579" y="4625317"/>
            <a:ext cx="16042" cy="331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21" y="3810000"/>
            <a:ext cx="70106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Истоки колониальной экспансии и ее особенности</a:t>
            </a:r>
            <a:endParaRPr lang="ru-RU" sz="3600" dirty="0">
              <a:latin typeface="Anvyl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8053" y="2202812"/>
            <a:ext cx="11811335" cy="1578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</a:rPr>
              <a:t>Начало испанской экспансии положили четыре экспедиции (1492–1503) </a:t>
            </a:r>
            <a:r>
              <a:rPr lang="ru-RU" sz="2400" b="1" dirty="0">
                <a:solidFill>
                  <a:schemeClr val="bg1"/>
                </a:solidFill>
              </a:rPr>
              <a:t>Христофора Колумба.</a:t>
            </a:r>
            <a:r>
              <a:rPr lang="ru-RU" sz="2000" b="1" dirty="0">
                <a:solidFill>
                  <a:schemeClr val="tx1"/>
                </a:solidFill>
              </a:rPr>
              <a:t> Испанцы захватили часть Антильских островов и </a:t>
            </a:r>
            <a:r>
              <a:rPr lang="ru-RU" sz="2000" b="1" dirty="0" smtClean="0">
                <a:solidFill>
                  <a:schemeClr val="tx1"/>
                </a:solidFill>
              </a:rPr>
              <a:t>основали первое </a:t>
            </a:r>
            <a:r>
              <a:rPr lang="ru-RU" sz="2000" b="1" dirty="0">
                <a:solidFill>
                  <a:schemeClr val="tx1"/>
                </a:solidFill>
              </a:rPr>
              <a:t>поселение на острове </a:t>
            </a:r>
            <a:r>
              <a:rPr lang="ru-RU" sz="2000" b="1" dirty="0" err="1">
                <a:solidFill>
                  <a:schemeClr val="tx1"/>
                </a:solidFill>
              </a:rPr>
              <a:t>Эспаньола</a:t>
            </a:r>
            <a:r>
              <a:rPr lang="ru-RU" sz="2000" b="1" dirty="0">
                <a:solidFill>
                  <a:schemeClr val="tx1"/>
                </a:solidFill>
              </a:rPr>
              <a:t> (Гаити). В первой половине XVI в. испанцы утвердились на обширной территории Южной и Центральной Америки.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125579" y="4625317"/>
            <a:ext cx="16042" cy="331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4004009"/>
            <a:ext cx="4572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84" y="4004009"/>
            <a:ext cx="659330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Экономические мотивы. Роль церкви и государства</a:t>
            </a:r>
            <a:endParaRPr lang="ru-RU" sz="3600" dirty="0">
              <a:latin typeface="Anvyl" pitchFamily="50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24589" y="2342147"/>
            <a:ext cx="356603" cy="8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36358" y="2117557"/>
            <a:ext cx="11710737" cy="1652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Экспансия во многом </a:t>
            </a:r>
            <a:r>
              <a:rPr lang="ru-RU" sz="1600" b="1" dirty="0" smtClean="0">
                <a:solidFill>
                  <a:schemeClr val="bg1"/>
                </a:solidFill>
              </a:rPr>
              <a:t>была обусловлена </a:t>
            </a:r>
            <a:r>
              <a:rPr lang="ru-RU" sz="1600" b="1" dirty="0">
                <a:solidFill>
                  <a:schemeClr val="bg1"/>
                </a:solidFill>
              </a:rPr>
              <a:t>заинтересованностью европейцев в специях, а также предметах роскоши. Кроме того, быстрое развитие товарно-денежных отношений </a:t>
            </a:r>
            <a:r>
              <a:rPr lang="ru-RU" sz="1600" b="1" dirty="0" smtClean="0">
                <a:solidFill>
                  <a:schemeClr val="bg1"/>
                </a:solidFill>
              </a:rPr>
              <a:t>вызвало огромный </a:t>
            </a:r>
            <a:r>
              <a:rPr lang="ru-RU" sz="1600" b="1" dirty="0">
                <a:solidFill>
                  <a:schemeClr val="bg1"/>
                </a:solidFill>
              </a:rPr>
              <a:t>спрос на золото как важнейший объект обмена. Драгоценный </a:t>
            </a:r>
            <a:r>
              <a:rPr lang="ru-RU" sz="1600" b="1" dirty="0" smtClean="0">
                <a:solidFill>
                  <a:schemeClr val="bg1"/>
                </a:solidFill>
              </a:rPr>
              <a:t>металл доставлялся </a:t>
            </a:r>
            <a:r>
              <a:rPr lang="ru-RU" sz="1600" b="1" dirty="0">
                <a:solidFill>
                  <a:schemeClr val="bg1"/>
                </a:solidFill>
              </a:rPr>
              <a:t>в Европу с Ближнего Востока. Также через арабских </a:t>
            </a:r>
            <a:r>
              <a:rPr lang="ru-RU" sz="1600" b="1" dirty="0" smtClean="0">
                <a:solidFill>
                  <a:schemeClr val="bg1"/>
                </a:solidFill>
              </a:rPr>
              <a:t>посредников поступали </a:t>
            </a:r>
            <a:r>
              <a:rPr lang="ru-RU" sz="1600" b="1" dirty="0">
                <a:solidFill>
                  <a:schemeClr val="bg1"/>
                </a:solidFill>
              </a:rPr>
              <a:t>китайские и индийские товары (например, пряности), которые ценились на вес золота. Однако во второй половине XV в. эта торговля почти прекратилась из-за турецких завоеваний. Тогда взоры европейцев обратились в </a:t>
            </a:r>
            <a:r>
              <a:rPr lang="ru-RU" sz="1600" b="1" dirty="0" smtClean="0">
                <a:solidFill>
                  <a:schemeClr val="bg1"/>
                </a:solidFill>
              </a:rPr>
              <a:t>сторону океана </a:t>
            </a:r>
            <a:r>
              <a:rPr lang="ru-RU" sz="1600" b="1" dirty="0">
                <a:solidFill>
                  <a:schemeClr val="bg1"/>
                </a:solidFill>
              </a:rPr>
              <a:t>— в поисках морских путей, ведущих в Индию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" y="3908906"/>
            <a:ext cx="4162926" cy="2764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908906"/>
            <a:ext cx="4572000" cy="2764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916" y="3908906"/>
            <a:ext cx="2630905" cy="27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Anvyl" pitchFamily="50" charset="0"/>
              </a:rPr>
              <a:t>Экономические мотивы. Роль церкви и государства</a:t>
            </a:r>
            <a:endParaRPr lang="ru-RU" sz="3600" dirty="0">
              <a:latin typeface="Anvyl" pitchFamily="50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24589" y="2342147"/>
            <a:ext cx="356603" cy="8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36358" y="2117557"/>
            <a:ext cx="11710737" cy="946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Укрепление абсолютистской власти сначала в Испании, а затем во </a:t>
            </a:r>
            <a:r>
              <a:rPr lang="ru-RU" sz="1600" b="1" dirty="0" smtClean="0">
                <a:solidFill>
                  <a:schemeClr val="bg1"/>
                </a:solidFill>
              </a:rPr>
              <a:t>Франции и </a:t>
            </a:r>
            <a:r>
              <a:rPr lang="ru-RU" sz="1600" b="1" dirty="0">
                <a:solidFill>
                  <a:schemeClr val="bg1"/>
                </a:solidFill>
              </a:rPr>
              <a:t>Англии также подталкивало к экспансионистской политике, так как для содержания наемной армии и пышного двора монархи все больше нуждались в деньгах.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" y="3196388"/>
            <a:ext cx="4572000" cy="3461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925" y="3196387"/>
            <a:ext cx="6922169" cy="34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525</TotalTime>
  <Words>2011</Words>
  <Application>Microsoft Office PowerPoint</Application>
  <PresentationFormat>Широкоэкранный</PresentationFormat>
  <Paragraphs>110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Anvyl</vt:lpstr>
      <vt:lpstr>Arial</vt:lpstr>
      <vt:lpstr>Trebuchet MS</vt:lpstr>
      <vt:lpstr>Берлин</vt:lpstr>
      <vt:lpstr>Начало европейской колониальной экспансии</vt:lpstr>
      <vt:lpstr>Истоки колониальной экспансии и ее особенности</vt:lpstr>
      <vt:lpstr>Истоки колониальной экспансии и ее особенности</vt:lpstr>
      <vt:lpstr>Истоки колониальной экспансии и ее особенности</vt:lpstr>
      <vt:lpstr>Истоки колониальной экспансии и ее особенности</vt:lpstr>
      <vt:lpstr>Истоки колониальной экспансии и ее особенности</vt:lpstr>
      <vt:lpstr>Истоки колониальной экспансии и ее особенности</vt:lpstr>
      <vt:lpstr>Экономические мотивы. Роль церкви и государства</vt:lpstr>
      <vt:lpstr>Экономические мотивы. Роль церкви и государства</vt:lpstr>
      <vt:lpstr>Экономические мотивы. Роль церкви и государства</vt:lpstr>
      <vt:lpstr>Экономические мотивы. Роль церкви и государства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Борьба европейских стран за владение морскими путями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  <vt:lpstr>Создание колониальных империй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Америка и Африка в средневековье</dc:title>
  <dc:creator>Пользователь Windows</dc:creator>
  <cp:lastModifiedBy>Пользователь Windows</cp:lastModifiedBy>
  <cp:revision>51</cp:revision>
  <dcterms:created xsi:type="dcterms:W3CDTF">2022-02-06T15:36:53Z</dcterms:created>
  <dcterms:modified xsi:type="dcterms:W3CDTF">2022-03-14T13:10:12Z</dcterms:modified>
</cp:coreProperties>
</file>