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EB Garamond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BGaramond-regular.fntdata"/><Relationship Id="rId25" Type="http://schemas.openxmlformats.org/officeDocument/2006/relationships/slide" Target="slides/slide19.xml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BGaramon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24426d1c5_2_7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124426d1c5_2_7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24426d1c5_2_84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124426d1c5_2_8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24426d1c5_2_8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124426d1c5_2_8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24426d1c5_2_95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124426d1c5_2_95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24426d1c5_2_95:notes"/>
          <p:cNvSpPr txBox="1"/>
          <p:nvPr>
            <p:ph idx="12" type="sldNum"/>
          </p:nvPr>
        </p:nvSpPr>
        <p:spPr>
          <a:xfrm>
            <a:off x="3884613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24426d1c5_2_101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124426d1c5_2_101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24426d1c5_2_106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124426d1c5_2_106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24426d1c5_2_110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124426d1c5_2_110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24426d1c5_2_116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124426d1c5_2_116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24426d1c5_2_122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124426d1c5_2_122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24426d1c5_2_129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124426d1c5_2_12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018d31e0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018d31e0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018d31e0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018d31e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018d31e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018d31e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018d31e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018d31e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24426d1c5_2_55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124426d1c5_2_55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24426d1c5_2_61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24426d1c5_2_61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24426d1c5_2_66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24426d1c5_2_66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24426d1c5_2_74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124426d1c5_2_7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 rot="5400000">
            <a:off x="2943150" y="-904800"/>
            <a:ext cx="4172100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 rot="5400000">
            <a:off x="5250450" y="1402416"/>
            <a:ext cx="4885200" cy="21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 rot="5400000">
            <a:off x="892000" y="-663684"/>
            <a:ext cx="4885200" cy="6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indent="-361950" lvl="1" marL="914400" rtl="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2pPr>
            <a:lvl3pPr indent="-342900" lvl="2" marL="1371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23850" lvl="3" marL="1828800" rtl="0">
              <a:spcBef>
                <a:spcPts val="3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6pPr>
            <a:lvl7pPr indent="-323850" lvl="6" marL="32004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7pPr>
            <a:lvl8pPr indent="-323850" lvl="7" marL="36576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8pPr>
            <a:lvl9pPr indent="-323850" lvl="8" marL="41148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1295400" y="742950"/>
            <a:ext cx="74676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1295400" y="742950"/>
            <a:ext cx="36576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9pPr>
          </a:lstStyle>
          <a:p/>
        </p:txBody>
      </p:sp>
      <p:sp>
        <p:nvSpPr>
          <p:cNvPr id="66" name="Google Shape;66;p19"/>
          <p:cNvSpPr txBox="1"/>
          <p:nvPr>
            <p:ph idx="2" type="body"/>
          </p:nvPr>
        </p:nvSpPr>
        <p:spPr>
          <a:xfrm>
            <a:off x="5105400" y="742950"/>
            <a:ext cx="36576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9pPr>
          </a:lstStyle>
          <a:p/>
        </p:txBody>
      </p:sp>
      <p:sp>
        <p:nvSpPr>
          <p:cNvPr id="71" name="Google Shape;71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9pPr>
          </a:lstStyle>
          <a:p/>
        </p:txBody>
      </p:sp>
      <p:sp>
        <p:nvSpPr>
          <p:cNvPr id="72" name="Google Shape;72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9pPr>
          </a:lstStyle>
          <a:p/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2943225" y="-904875"/>
            <a:ext cx="4171950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 rot="5400000">
            <a:off x="5250458" y="1402358"/>
            <a:ext cx="4885134" cy="213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 rot="5400000">
            <a:off x="891977" y="-663773"/>
            <a:ext cx="4885134" cy="62722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1295400" y="742950"/>
            <a:ext cx="74676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1295400" y="742950"/>
            <a:ext cx="36576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9pPr>
          </a:lstStyle>
          <a:p/>
        </p:txBody>
      </p:sp>
      <p:sp>
        <p:nvSpPr>
          <p:cNvPr id="22" name="Google Shape;22;p6"/>
          <p:cNvSpPr txBox="1"/>
          <p:nvPr>
            <p:ph idx="2" type="body"/>
          </p:nvPr>
        </p:nvSpPr>
        <p:spPr>
          <a:xfrm>
            <a:off x="5105400" y="742950"/>
            <a:ext cx="36576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»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9pPr>
          </a:lstStyle>
          <a:p/>
        </p:txBody>
      </p:sp>
      <p:sp>
        <p:nvSpPr>
          <p:cNvPr id="26" name="Google Shape;26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9pPr>
          </a:lstStyle>
          <a:p/>
        </p:txBody>
      </p:sp>
      <p:sp>
        <p:nvSpPr>
          <p:cNvPr id="27" name="Google Shape;27;p7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  <a:defRPr b="1" sz="1200"/>
            </a:lvl9pPr>
          </a:lstStyle>
          <a:p/>
        </p:txBody>
      </p:sp>
      <p:sp>
        <p:nvSpPr>
          <p:cNvPr id="28" name="Google Shape;28;p7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»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sz="1500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EB Garamond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presbackgrounds\purple.jp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191"/>
            <a:ext cx="9144000" cy="5144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295400" y="742950"/>
            <a:ext cx="74676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–"/>
              <a:defRPr b="0" i="0" sz="2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presbackgrounds\purple.jpg" id="50" name="Google Shape;5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191"/>
            <a:ext cx="9144000" cy="514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/>
          <p:nvPr>
            <p:ph type="title"/>
          </p:nvPr>
        </p:nvSpPr>
        <p:spPr>
          <a:xfrm>
            <a:off x="198438" y="29766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295400" y="742950"/>
            <a:ext cx="74676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B Garamond"/>
              <a:buChar char="–"/>
              <a:defRPr b="0" i="0" sz="2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–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»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/>
        </p:nvSpPr>
        <p:spPr>
          <a:xfrm>
            <a:off x="1226025" y="616650"/>
            <a:ext cx="77118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“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Общественно-политическое положение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Беларуси в условиях первой российской революции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/>
          <p:nvPr/>
        </p:nvSpPr>
        <p:spPr>
          <a:xfrm>
            <a:off x="1164000" y="505800"/>
            <a:ext cx="7980000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17 октября 1905 г.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Николай II подписал </a:t>
            </a:r>
            <a:r>
              <a:rPr b="1" lang="ru" sz="20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Манифест о введении де­мократических свобод в стране.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Но </a:t>
            </a:r>
            <a:r>
              <a:rPr b="1" lang="ru" sz="23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18 октября 1905 г.,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Минске был расстрелян многолюдный митинг</a:t>
            </a:r>
            <a:r>
              <a:rPr b="1" lang="ru" sz="20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(«курловский расстрел»)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. Подобный расстрел произошел и в Витебске.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С 7 по 18 декабря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Москве вспыхнуло вооруженное восстание, в ходе которого в России впервые возникли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Советы рабочих депута­тов.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В Беларуси подобного восстания не произошло, хотя близкое к нему положение сложилось в Барановичах, Гомеле, Минске.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В декабре 1905 г.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 выступлению крестьян в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деревне </a:t>
            </a:r>
            <a:r>
              <a:rPr b="1" lang="ru" sz="20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Пинковичи Пинского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уезда имел отношение 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К. М. Мицкевич (Я. Колас),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который в то время работал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там школьным учителем.</a:t>
            </a:r>
            <a:endParaRPr sz="1300"/>
          </a:p>
        </p:txBody>
      </p:sp>
      <p:pic>
        <p:nvPicPr>
          <p:cNvPr id="150" name="Google Shape;1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4739" y="3240809"/>
            <a:ext cx="1303654" cy="167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519522"/>
            <a:ext cx="4987353" cy="448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6"/>
          <p:cNvSpPr/>
          <p:nvPr/>
        </p:nvSpPr>
        <p:spPr>
          <a:xfrm>
            <a:off x="6102975" y="1113603"/>
            <a:ext cx="2767800" cy="3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С помощью картосхемы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Стр.91 перечислите в хронологическом порядке основные события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Революции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1905—1907 гг. </a:t>
            </a:r>
            <a:endParaRPr b="1"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Беларуси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/>
          <p:nvPr/>
        </p:nvSpPr>
        <p:spPr>
          <a:xfrm>
            <a:off x="3228300" y="580000"/>
            <a:ext cx="57279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Большим влиянием в Беларуси пользовалась </a:t>
            </a:r>
            <a:r>
              <a:rPr b="1" i="1" lang="ru" sz="20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Партия социалистов-революционеров (эсеры).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Ответом на расстрел 18 октября в Минске стало неудавшееся покушение эсеров на жизнь минского губернатора П.Г. Курлова в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январе 1906 г. </a:t>
            </a:r>
            <a:endParaRPr b="1" sz="2000">
              <a:solidFill>
                <a:srgbClr val="FFFF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Бомба, брошенная бывшим студентом эсером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Иваном Пулиховым,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не взорвалась. 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 приговору военного судаИ. Пулихов был казнен.</a:t>
            </a:r>
            <a:endParaRPr sz="1300"/>
          </a:p>
        </p:txBody>
      </p:sp>
      <p:pic>
        <p:nvPicPr>
          <p:cNvPr id="162" name="Google Shape;1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86" y="265622"/>
            <a:ext cx="2821483" cy="402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7"/>
          <p:cNvSpPr/>
          <p:nvPr/>
        </p:nvSpPr>
        <p:spPr>
          <a:xfrm>
            <a:off x="3676806" y="3696103"/>
            <a:ext cx="52794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Выясните, какие политические партии и движения действовали на территории Беларуси.</a:t>
            </a:r>
            <a:endParaRPr b="1" sz="2400" cap="none">
              <a:solidFill>
                <a:srgbClr val="C1FEE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628" y="612829"/>
            <a:ext cx="7722858" cy="438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305526" y="1"/>
            <a:ext cx="869496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Накануне революции сложилось несколько политических лагерей, отражавших интересы различных слоёв общества: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/>
          <p:nvPr/>
        </p:nvSpPr>
        <p:spPr>
          <a:xfrm>
            <a:off x="739975" y="384250"/>
            <a:ext cx="8313600" cy="4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11 декабря 1905г.-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принят закон о выборах в I Государственную думу. 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На выборах в Думу победу одержали кадеты.</a:t>
            </a:r>
            <a:endParaRPr b="1" sz="2000">
              <a:solidFill>
                <a:srgbClr val="FFFF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Многие депутаты от национальных окраин образовали свою группу —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автономистов,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которой примкнуло большинство депутатов от Беларуси во главе с Романом  Скирмунтом.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Главным в I Думе был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аграрный вопрос.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Депутаты от Белорусского крестьянства во 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главе со Скирмунтом выступали за сохранение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частной собственности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на землю. Кроме того они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добивались автономии Белорусского края, 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подчеркивали, что им должны руководить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«коренные жители». Автономисты требовали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восстановить «Литовскую провинцию» </a:t>
            </a:r>
            <a:endParaRPr b="1" sz="2000">
              <a:solidFill>
                <a:srgbClr val="FFFF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9 июля 1906 г.</a:t>
            </a:r>
            <a:r>
              <a:rPr b="1" lang="ru"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 Дума была распущена по  </a:t>
            </a:r>
            <a:endParaRPr b="1"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причине  излишней, «революционности». </a:t>
            </a:r>
            <a:endParaRPr sz="1300"/>
          </a:p>
        </p:txBody>
      </p:sp>
      <p:pic>
        <p:nvPicPr>
          <p:cNvPr id="176" name="Google Shape;17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6273" y="2089322"/>
            <a:ext cx="2311950" cy="29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/>
          <p:nvPr/>
        </p:nvSpPr>
        <p:spPr>
          <a:xfrm>
            <a:off x="1245375" y="612226"/>
            <a:ext cx="7776900" cy="4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Во  время  выборов во II Думу в западных губерниях победили монархисты  и  октябристы,  объединившиеся в Русский окраинный союз (РОС). </a:t>
            </a:r>
            <a:endParaRPr b="1" sz="21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Они отрицали существование белорусской нации, считали необходимым окончательное слияние белорусов с русским народом. </a:t>
            </a:r>
            <a:endParaRPr b="1" sz="21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Депутаты Думы от белорусских губерний, наоборот требовали восстановления Речи Посполитой.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Противоречия между депутатами дали повод Николаю II сделать заключение о выходе её из-под контроля правительства, и указом от  </a:t>
            </a:r>
            <a:r>
              <a:rPr b="1" lang="ru" sz="24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3 июня 1907 г.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распустить её.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Это событие считается завершением первой российской буржуазно-демократической революции.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/>
          <p:nvPr/>
        </p:nvSpPr>
        <p:spPr>
          <a:xfrm>
            <a:off x="1223628" y="519522"/>
            <a:ext cx="815490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Организатором и руководителем белорусского национального движения являлась Белорусская социалистическая громадá.</a:t>
            </a:r>
            <a:endParaRPr sz="1300"/>
          </a:p>
        </p:txBody>
      </p:sp>
      <p:pic>
        <p:nvPicPr>
          <p:cNvPr id="187" name="Google Shape;1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203" y="1173440"/>
            <a:ext cx="4860539" cy="213081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/>
          <p:nvPr/>
        </p:nvSpPr>
        <p:spPr>
          <a:xfrm>
            <a:off x="1172850" y="3020751"/>
            <a:ext cx="77229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Она требовала: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уничтожения самодержавия;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установления социалистического строя;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ликвидации помещичьего землевладения;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автономии Беларуси с сеймом в Вильно в составе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Российской федеративной демократической республики.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02" y="525027"/>
            <a:ext cx="3545886" cy="24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2"/>
          <p:cNvSpPr/>
          <p:nvPr/>
        </p:nvSpPr>
        <p:spPr>
          <a:xfrm>
            <a:off x="3635400" y="529700"/>
            <a:ext cx="51492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Манифест 17 октября 1905 г. отменял запреты, тормозившие развитие национальных языков в Российской империи. Однако провозглашенные свободы было сложно реализовать. </a:t>
            </a:r>
            <a:endParaRPr b="1" sz="2100">
              <a:solidFill>
                <a:srgbClr val="FFFF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Летом 1906 г. </a:t>
            </a:r>
            <a:r>
              <a:rPr b="1" lang="ru" sz="21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недалеко от деревни Миколаевщина Минского уезда состоялся нелегальный съезд народных учителей. </a:t>
            </a:r>
            <a:endParaRPr b="1" sz="2100">
              <a:solidFill>
                <a:srgbClr val="FFFF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Они объявили своей целью борьбу за создание белорусских школ и воспитание национального самосознания</a:t>
            </a:r>
            <a:endParaRPr b="1" sz="2100">
              <a:solidFill>
                <a:srgbClr val="FFFF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крестьянства. </a:t>
            </a:r>
            <a:endParaRPr b="1" sz="2100">
              <a:solidFill>
                <a:srgbClr val="FFFF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CC"/>
                </a:solidFill>
                <a:latin typeface="EB Garamond"/>
                <a:ea typeface="EB Garamond"/>
                <a:cs typeface="EB Garamond"/>
                <a:sym typeface="EB Garamond"/>
              </a:rPr>
              <a:t>Съезд был разогнан полицией.</a:t>
            </a:r>
            <a:endParaRPr/>
          </a:p>
        </p:txBody>
      </p:sp>
      <p:sp>
        <p:nvSpPr>
          <p:cNvPr id="195" name="Google Shape;195;p42"/>
          <p:cNvSpPr/>
          <p:nvPr/>
        </p:nvSpPr>
        <p:spPr>
          <a:xfrm>
            <a:off x="7025" y="3004375"/>
            <a:ext cx="35460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Нелегальный съезд учителей 1906 г. Сидят (слева направо) в нижнем ряду: Семен Маткович, Иван Голос, Якуб Колас; в верхнем ряду: Язэп Пощицкий, Андрей Дуб, Янка Яхимович, на плечо Якуба Коласа опирается Тарас Гуща.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/>
        </p:nvSpPr>
        <p:spPr>
          <a:xfrm>
            <a:off x="1180100" y="459999"/>
            <a:ext cx="7668900" cy="19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В 1906 г.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Вильно увидела свет первая легальная белорусская газета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«Наша Доля»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, которая была неофициальным органом БСГ.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После её закрытия братья Луцкевичи основали новую легальную еженедельную газету </a:t>
            </a:r>
            <a:r>
              <a:rPr b="1" lang="ru" sz="20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«Наша Ніва»,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которая в течение </a:t>
            </a:r>
            <a:r>
              <a:rPr b="1" lang="ru" sz="23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1906—1915 гг. </a:t>
            </a:r>
            <a:r>
              <a:rPr b="1" lang="ru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являлась наиболее значительным центром белорусской национальной жизни. </a:t>
            </a:r>
            <a:endParaRPr sz="1300"/>
          </a:p>
        </p:txBody>
      </p:sp>
      <p:pic>
        <p:nvPicPr>
          <p:cNvPr id="201" name="Google Shape;2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628" y="2437003"/>
            <a:ext cx="2643188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6246" y="2193708"/>
            <a:ext cx="2196380" cy="284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7654" y="2625756"/>
            <a:ext cx="2797753" cy="178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/>
          <p:nvPr/>
        </p:nvSpPr>
        <p:spPr>
          <a:xfrm>
            <a:off x="1223628" y="573528"/>
            <a:ext cx="7722858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После роспуска ІІ Государственной думы начались аресты лидеров и активистов революционно-демократических партий. </a:t>
            </a: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Деятельность организаций большевиков, меньшевиков и эсеров в Беларуси с 1908 г. фактически совсем прекратилась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Белорусская социалистическая громада, объявила о самороспуске.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Депутаты III Государственной думы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( 1907 по 1912 г.), и IV Государственной думы(1912—1917 гг.) полностью поддерживали правительство.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1223625" y="3651875"/>
            <a:ext cx="7692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Первая русская революция потерпела поражение. </a:t>
            </a:r>
            <a:endParaRPr b="1" sz="2100">
              <a:solidFill>
                <a:srgbClr val="FFFF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Ее задачи не были решены.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Однако революция пробудила народные массы к активной политической. деятельности.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/>
        </p:nvSpPr>
        <p:spPr>
          <a:xfrm>
            <a:off x="1233275" y="950325"/>
            <a:ext cx="7660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Oswald"/>
                <a:ea typeface="Oswald"/>
                <a:cs typeface="Oswald"/>
                <a:sym typeface="Oswald"/>
              </a:rPr>
              <a:t>Домашнее задание: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§20-21, </a:t>
            </a:r>
            <a:endParaRPr sz="6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задание 4 стр.96</a:t>
            </a:r>
            <a:endParaRPr sz="6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69"/>
            <a:ext cx="2302500" cy="270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5" name="Google Shape;135;p33"/>
          <p:cNvSpPr/>
          <p:nvPr/>
        </p:nvSpPr>
        <p:spPr>
          <a:xfrm>
            <a:off x="11542" y="1653648"/>
            <a:ext cx="231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П.Д. Святополк-Мирский.</a:t>
            </a:r>
            <a:endParaRPr sz="1100"/>
          </a:p>
        </p:txBody>
      </p:sp>
      <p:sp>
        <p:nvSpPr>
          <p:cNvPr id="136" name="Google Shape;136;p33"/>
          <p:cNvSpPr/>
          <p:nvPr/>
        </p:nvSpPr>
        <p:spPr>
          <a:xfrm>
            <a:off x="2249750" y="236101"/>
            <a:ext cx="6586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Накануне шествия петиция с обращением к царю была передана министру внутренних дел Российской империи Петру Дмитриевичу Святополк-Мирскому, который с </a:t>
            </a:r>
            <a:r>
              <a:rPr b="1" lang="ru" sz="18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сентября 1902 г.</a:t>
            </a:r>
            <a:r>
              <a:rPr b="1" lang="ru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два года являлся генерал-губернатором трех западных губерний: Виленской, Гродненской и Ковенской. </a:t>
            </a:r>
            <a:endParaRPr/>
          </a:p>
        </p:txBody>
      </p:sp>
      <p:sp>
        <p:nvSpPr>
          <p:cNvPr id="137" name="Google Shape;137;p33"/>
          <p:cNvSpPr/>
          <p:nvPr/>
        </p:nvSpPr>
        <p:spPr>
          <a:xfrm>
            <a:off x="201775" y="2639050"/>
            <a:ext cx="8830200" cy="23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ts val="1700"/>
              <a:buFont typeface="Noto Sans Symbols"/>
              <a:buChar char="✔"/>
            </a:pPr>
            <a:r>
              <a:rPr b="1" lang="ru" sz="17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выступил против насильственного перевода верующих католической церкви в православие; </a:t>
            </a:r>
            <a:endParaRPr sz="13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ts val="1700"/>
              <a:buFont typeface="Noto Sans Symbols"/>
              <a:buChar char="✔"/>
            </a:pPr>
            <a:r>
              <a:rPr b="1" lang="ru" sz="17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считал, что существование черты еврейской оседлости ведет к переполненности городов в западных губерниях еврейским населением, а это способствует его вовлечению в революционное движение. </a:t>
            </a:r>
            <a:endParaRPr b="1" sz="1700">
              <a:solidFill>
                <a:srgbClr val="C1FEE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Noto Sans Symbols"/>
              <a:buChar char="✔"/>
            </a:pPr>
            <a:r>
              <a:rPr b="1" lang="ru" sz="17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В конце 1904 г. </a:t>
            </a:r>
            <a:r>
              <a:rPr b="1" lang="ru" sz="17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представил Николаю ІІ либеральный проект реформ государственного строя, который был вначале отклонен. </a:t>
            </a:r>
            <a:endParaRPr b="1" sz="1700">
              <a:solidFill>
                <a:srgbClr val="C1FEE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ts val="1700"/>
              <a:buFont typeface="Noto Sans Symbols"/>
              <a:buChar char="✔"/>
            </a:pPr>
            <a:r>
              <a:rPr b="1" lang="ru" sz="1700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Понимая, что страна находится на пороге революции, Святополк - Мирский подал в отставку.</a:t>
            </a:r>
            <a:endParaRPr sz="1300"/>
          </a:p>
        </p:txBody>
      </p:sp>
      <p:sp>
        <p:nvSpPr>
          <p:cNvPr id="138" name="Google Shape;138;p33"/>
          <p:cNvSpPr txBox="1"/>
          <p:nvPr/>
        </p:nvSpPr>
        <p:spPr>
          <a:xfrm>
            <a:off x="2249750" y="1738750"/>
            <a:ext cx="6368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Докажите на конкретных примерах, что П.Д. Святополк-Мирский «проводил политику, направленную на поиск доверия и опоры среди  населения края». </a:t>
            </a:r>
            <a:endParaRPr b="1" sz="1800">
              <a:solidFill>
                <a:srgbClr val="FFFF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/>
          <p:nvPr/>
        </p:nvSpPr>
        <p:spPr>
          <a:xfrm>
            <a:off x="1199075" y="558525"/>
            <a:ext cx="7712700" cy="4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25450" lvl="0" marL="431800" marR="0" rtl="0" algn="l"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100"/>
              <a:buFont typeface="Noto Sans Symbols"/>
              <a:buChar char="▪"/>
            </a:pPr>
            <a:r>
              <a:rPr b="1" lang="ru" sz="24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С 11 по 17 января 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в 30 городах и местечках Беларуси, в том числе в Минске, Бресте, Витебске и т. д. прокатилась </a:t>
            </a:r>
            <a:r>
              <a:rPr b="1" lang="ru" sz="21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волна политических 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стачек, уличных демонстраций и митингов протеста.</a:t>
            </a:r>
            <a:endParaRPr/>
          </a:p>
          <a:p>
            <a:pPr indent="-425450" lvl="0" marL="431800" marR="0" rtl="0" algn="l"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100"/>
              <a:buFont typeface="Noto Sans Symbols"/>
              <a:buChar char="▪"/>
            </a:pPr>
            <a:r>
              <a:rPr b="1" lang="ru" sz="24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Весной 1905 г. 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на смену политическим выступлениям пришли </a:t>
            </a: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экономические стачки.</a:t>
            </a:r>
            <a:endParaRPr/>
          </a:p>
          <a:p>
            <a:pPr indent="-4318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Следующий этап </a:t>
            </a:r>
            <a:r>
              <a:rPr b="1" lang="ru" sz="21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политических выступлений 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рабочих был связан с </a:t>
            </a:r>
            <a:r>
              <a:rPr b="1" lang="ru" sz="24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празднованием 1 Мая. </a:t>
            </a:r>
            <a:endParaRPr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100"/>
              <a:buFont typeface="Noto Sans Symbols"/>
              <a:buChar char="▪"/>
            </a:pPr>
            <a:r>
              <a:rPr b="1" lang="ru" sz="24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Летом 1905 г. 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усилилось крестьянское движение. </a:t>
            </a:r>
            <a:endParaRPr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100"/>
              <a:buFont typeface="Noto Sans Symbols"/>
              <a:buChar char="▪"/>
            </a:pPr>
            <a:r>
              <a:rPr b="1" lang="ru" sz="2400">
                <a:solidFill>
                  <a:srgbClr val="FFCCFF"/>
                </a:solidFill>
                <a:latin typeface="EB Garamond"/>
                <a:ea typeface="EB Garamond"/>
                <a:cs typeface="EB Garamond"/>
                <a:sym typeface="EB Garamond"/>
              </a:rPr>
              <a:t>В октябре </a:t>
            </a:r>
            <a:r>
              <a:rPr b="1" lang="ru" sz="2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железнодорожники остановили движение на основных железнодорожных магистралях. </a:t>
            </a:r>
            <a:endParaRPr b="1" sz="21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2540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Noto Sans Symbols"/>
              <a:buChar char="▪"/>
            </a:pPr>
            <a:r>
              <a:rPr b="1" lang="ru" sz="2100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Началась Всероссийская политическая стачка.</a:t>
            </a:r>
            <a:endParaRPr/>
          </a:p>
        </p:txBody>
      </p:sp>
      <p:sp>
        <p:nvSpPr>
          <p:cNvPr id="144" name="Google Shape;144;p34"/>
          <p:cNvSpPr/>
          <p:nvPr/>
        </p:nvSpPr>
        <p:spPr>
          <a:xfrm>
            <a:off x="1179764" y="141481"/>
            <a:ext cx="680445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Основные события революции в Беларуси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