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1625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8768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944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16256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5016500" y="-876300"/>
            <a:ext cx="3581400" cy="10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1625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8768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944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912100" y="2019300"/>
            <a:ext cx="5562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2628900" y="-469900"/>
            <a:ext cx="5562600" cy="7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1625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8768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944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2743200" y="1524000"/>
            <a:ext cx="8128000" cy="18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853267" y="4076700"/>
            <a:ext cx="7814733" cy="12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D2B288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15240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7752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93472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16256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625600" y="2514600"/>
            <a:ext cx="10363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1625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8768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944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D2B288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D2B288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D2B288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D2B288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D2B288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D2B288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1625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8768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944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6256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1625600" y="2514600"/>
            <a:ext cx="5080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D2B288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D2B288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908800" y="2514600"/>
            <a:ext cx="5080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D2B288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D2B288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1625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8768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944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D2B288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D2B288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D2B288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D2B288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D2B288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D2B288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1625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8768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944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16256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1625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8768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944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D2B288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D2B288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D2B288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D2B288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D2B288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D2B288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D2B288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D2B288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D2B288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D2B288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D2B288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D2B288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1625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8768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944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D2B288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D2B288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D2B288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D2B288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D2B288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D2B288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D2B288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D2B288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D2B288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1625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8768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944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6256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625600" y="2514600"/>
            <a:ext cx="10363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D2B288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2B288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2B288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D2B288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1625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8768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944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D2B2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zharkaya_osen_part1.flv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271464" y="612845"/>
            <a:ext cx="10657184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9 классе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“Польско-советская война 1919-1921гг. и второе провозглашение ССРБ. “</a:t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/>
          <p:nvPr/>
        </p:nvSpPr>
        <p:spPr>
          <a:xfrm>
            <a:off x="1343472" y="188640"/>
            <a:ext cx="1065718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занятой польскими войсками территории Беларуси был установлен оккупационный режим. </a:t>
            </a: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1697720" y="1196752"/>
            <a:ext cx="97300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Основные черты польского оккупационного режима:</a:t>
            </a:r>
            <a:endParaRPr b="1" sz="2800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1343472" y="1904654"/>
            <a:ext cx="1008428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ликвидировались органы местного управления,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восстанавливалось помещичье землевладение,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закрывались белорусские школы и учреждения культуры.</a:t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3791744" y="3645024"/>
            <a:ext cx="820891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оккупированной польскими войсками территории Беларуси развернулось партизанское движение. Им руководили большевики и партия белорусских эсеров, а также Белорусская Коммунистическая организация (БКО) во главе с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В. М. Игнатовским. </a:t>
            </a: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464" y="3212976"/>
            <a:ext cx="2380611" cy="3568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 b="0" l="7674" r="0" t="10612"/>
          <a:stretch/>
        </p:blipFill>
        <p:spPr>
          <a:xfrm>
            <a:off x="1524000" y="-28686"/>
            <a:ext cx="10668000" cy="6858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8" name="Google Shape;158;p23"/>
          <p:cNvSpPr/>
          <p:nvPr/>
        </p:nvSpPr>
        <p:spPr>
          <a:xfrm>
            <a:off x="1524000" y="1012"/>
            <a:ext cx="10668000" cy="2492990"/>
          </a:xfrm>
          <a:prstGeom prst="rect">
            <a:avLst/>
          </a:prstGeom>
          <a:solidFill>
            <a:srgbClr val="F0C2D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марте 1920 г </a:t>
            </a:r>
            <a:r>
              <a:rPr b="1"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Польша развернула новое наступление и захватила Мозырь, Калинковичи и другие населённые пункты. В пределах Беларуси Ю. Пилсудскому удалось достичь пятикратного преимущества над войсками Красной Армии. Однако Красной Армии удалось остановить польское наступление и </a:t>
            </a:r>
            <a:r>
              <a:rPr b="1" lang="ru-RU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июле 1920г. </a:t>
            </a:r>
            <a:r>
              <a:rPr b="1"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перейти в контрнаступление. В результате был освобожден Минск. </a:t>
            </a: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6744072" y="4890322"/>
            <a:ext cx="5447928" cy="193899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 июля – освобожден Гродно,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августа – Брест.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августу 1920 г. вся территория Беларуси была освобождена от польских оккупантов.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880" y="-11697"/>
            <a:ext cx="10667120" cy="6858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</p:pic>
      <p:sp>
        <p:nvSpPr>
          <p:cNvPr id="165" name="Google Shape;165;p24"/>
          <p:cNvSpPr/>
          <p:nvPr/>
        </p:nvSpPr>
        <p:spPr>
          <a:xfrm>
            <a:off x="2495600" y="254400"/>
            <a:ext cx="943304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После освобождения Бреста войска Красной Армии под командованием Главнокомандующего Западным фронтом 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М. Н. Тухачевского дошли до Варшавы.</a:t>
            </a:r>
            <a:endParaRPr/>
          </a:p>
        </p:txBody>
      </p:sp>
      <p:pic>
        <p:nvPicPr>
          <p:cNvPr id="166" name="Google Shape;16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69" y="-4574"/>
            <a:ext cx="2523963" cy="318848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/>
          <p:nvPr/>
        </p:nvSpPr>
        <p:spPr>
          <a:xfrm>
            <a:off x="2135560" y="2341106"/>
            <a:ext cx="9649072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Проанализируйте документ стр.26 и выясните,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на что рассчитывали обе стороны конфликта?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Чьи расчёты оправдались и почему?</a:t>
            </a:r>
            <a:endParaRPr b="1" sz="3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/>
          <p:nvPr/>
        </p:nvSpPr>
        <p:spPr>
          <a:xfrm>
            <a:off x="1415480" y="116632"/>
            <a:ext cx="100101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Причины отступления Красной Армии</a:t>
            </a:r>
            <a:endParaRPr b="1" sz="40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5159896" y="1484784"/>
            <a:ext cx="672641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большие потери войск Красной Армии;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нехватка боеприпасов;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Польша получила значительную помощь от стран, участвовавших в военной интервенции против Советской России;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подъём патриотического движения поляков в защиту своей страны;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угроза окружения Красной Армии;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9456" y="824518"/>
            <a:ext cx="371475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/>
          <p:nvPr/>
        </p:nvSpPr>
        <p:spPr>
          <a:xfrm>
            <a:off x="1343472" y="260648"/>
            <a:ext cx="10729192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31 июля 1920 г. </a:t>
            </a: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была принята Декларация о провозглашении независимости Социалистической Советской Республики Беларуси (ССРБ). Состоялось второе провозглашение ССРБ.</a:t>
            </a:r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488" y="1772816"/>
            <a:ext cx="10058400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/>
          <p:nvPr/>
        </p:nvSpPr>
        <p:spPr>
          <a:xfrm>
            <a:off x="1343471" y="188640"/>
            <a:ext cx="10638709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условиях, когда польские войска в результате контрнаступления заняли значительную часть Беларуси, советское правительство было вынуждено пойти на переговоры о мире.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Они прошли в Риге между РСФСР и Украиной, с одной стороны, и Польшей — с другой. </a:t>
            </a: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Так как Польша не признавала полномочий дклкгации ССРБ на переговорах, то руководством ССРБ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было принято решение о поручении делегации РСФСР выражать на переговорах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интересы Беларуси.</a:t>
            </a:r>
            <a:endParaRPr/>
          </a:p>
        </p:txBody>
      </p:sp>
      <p:sp>
        <p:nvSpPr>
          <p:cNvPr id="186" name="Google Shape;186;p27"/>
          <p:cNvSpPr/>
          <p:nvPr/>
        </p:nvSpPr>
        <p:spPr>
          <a:xfrm>
            <a:off x="1343471" y="3861048"/>
            <a:ext cx="326730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18 марта 1921 г.-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был подписан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Рижский мирный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 договор. </a:t>
            </a:r>
            <a:endParaRPr b="1" sz="2800">
              <a:solidFill>
                <a:srgbClr val="FFCC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 b="0" l="0" r="0" t="18968"/>
          <a:stretch/>
        </p:blipFill>
        <p:spPr>
          <a:xfrm>
            <a:off x="4583832" y="2943997"/>
            <a:ext cx="7398349" cy="386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/>
          <p:nvPr/>
        </p:nvSpPr>
        <p:spPr>
          <a:xfrm>
            <a:off x="1360676" y="1124744"/>
            <a:ext cx="10801200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Польше отходили  обширные территории Западных Украины и Беларуси восточнее так называемой 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«линии Керзона».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«Линия Керзона»- </a:t>
            </a: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условное название линии разграничения белорусских и польских земель, предложенной министром иностранных дел Великобритании лордом Дж. Н. Керзоном.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 Западная Беларусь (территория 106 тыс. кв. км) с населением свыше 4 млн человек отходила к Польше.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 startAt="2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Установлена граница по линии Докшицы – Раков - Несвиж - Микашевичи - Туров.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 startAt="2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территории оставшихся 6 поветов (уездов) ССРБ проживало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1 634 223 человека.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Граница с Польшей прошла в 30 км западнее Минска. </a:t>
            </a:r>
            <a:endParaRPr b="1" sz="2800">
              <a:solidFill>
                <a:srgbClr val="FFCC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8"/>
          <p:cNvSpPr/>
          <p:nvPr/>
        </p:nvSpPr>
        <p:spPr>
          <a:xfrm>
            <a:off x="2423592" y="71490"/>
            <a:ext cx="841621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Условия Рижского мира</a:t>
            </a:r>
            <a:endParaRPr b="1" sz="54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1415480" y="548680"/>
            <a:ext cx="10441159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Домашнее задание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§4,</a:t>
            </a:r>
            <a:endParaRPr b="1" i="0" sz="5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Письменно выполнить задание 4 стр.29.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Подготовиться к зачёту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по </a:t>
            </a:r>
            <a:r>
              <a:rPr b="1" i="0" lang="ru-RU" sz="54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§§1-4.</a:t>
            </a:r>
            <a:endParaRPr b="1" i="0" sz="5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2315050" y="0"/>
            <a:ext cx="79923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Повторим пройденное</a:t>
            </a:r>
            <a:endParaRPr b="1" i="0" sz="5400" u="none" cap="none" strike="noStrike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1271464" y="1124744"/>
            <a:ext cx="10657184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Какие два направления выделялись в белорусском национальном движении в конце 1917 г.?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Какими  политическими  силами  они  были  представлены?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Какую  позицию  занимали  по  вопросу  о белорусской государственности? 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Какую позицию  занял по  вопросу  о  власти  на  территории  Беларуси 1-й Всебелорусский съезд белорусских национальных организаций? 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5.   Причины роспуска съезда.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6.   Каковы причины и основные этапы образования БНР?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7.   Почему БНР не являлась государством в полном смысле этого слова?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8.   Какие взгляды по вопросу о национально-государственном строительстве в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Беларуси существовали среди руководителей Северо-Западной областной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организации РКП(б),  Облискомзапа, Белнацкома?  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9.    Причины создания  ССРБ?  Когда  была  провозглашена  ССРБ?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 startAt="10"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Какие решения были приняты на I Всебелорусском съезде Советов?  Где и 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когда он проходил?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>
            <a:off x="2063552" y="0"/>
            <a:ext cx="82231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Повторим пройденное:</a:t>
            </a:r>
            <a:endParaRPr b="1" sz="5400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1343472" y="923331"/>
            <a:ext cx="10657184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5—18 декабря 1917 г.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 февраля 1918 г.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 марта 1918 г.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 марта 1918 г.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января 1919 г.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января 1919 г.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2—3 февраля 1919 г.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февраля 1919г.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 февраля 1919г.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БНР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ССРБ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Литбел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464" y="0"/>
            <a:ext cx="10920536" cy="6858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</p:pic>
      <p:sp>
        <p:nvSpPr>
          <p:cNvPr id="107" name="Google Shape;107;p17"/>
          <p:cNvSpPr/>
          <p:nvPr/>
        </p:nvSpPr>
        <p:spPr>
          <a:xfrm>
            <a:off x="2351584" y="980728"/>
            <a:ext cx="914400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ПОЛЬСКО-СОВЕТСКАЯ ВОЙНА 1919-1921ГГ. И ВТОРОЕ ПРОВОЗГЛАШЕНИЕ ССРБ</a:t>
            </a:r>
            <a:endParaRPr b="1" sz="5400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2332916" y="0"/>
            <a:ext cx="749301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Цели и задачи урока:</a:t>
            </a:r>
            <a:endParaRPr b="1" sz="5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1809721" y="857232"/>
            <a:ext cx="241925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Знать:</a:t>
            </a:r>
            <a:endParaRPr b="1" sz="5400">
              <a:solidFill>
                <a:srgbClr val="CC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1666844" y="1785926"/>
            <a:ext cx="878734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Причины  польско-советской войны;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Причины  слабой организации сопротивления польским войскам;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Черты политики «военного коммунизма»;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Черты оккупационного режима;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Какие силы приняли участие в организации сопротивления врагу;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2166910" y="3714752"/>
            <a:ext cx="244592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Уметь:</a:t>
            </a:r>
            <a:endParaRPr b="1" sz="54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1881159" y="4643447"/>
            <a:ext cx="800142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Определять причины исторических событий;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Проводить сравнение, выделять общее и различное;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Делать обобщающие вывода и проводить их аргументацию;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Давать определения понятиям и терминам;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7528" y="0"/>
            <a:ext cx="98992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/>
          <p:nvPr/>
        </p:nvSpPr>
        <p:spPr>
          <a:xfrm>
            <a:off x="4043293" y="0"/>
            <a:ext cx="42151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Вспомните!</a:t>
            </a:r>
            <a:endParaRPr b="1" sz="5400">
              <a:solidFill>
                <a:srgbClr val="CC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1919536" y="1700808"/>
            <a:ext cx="10619322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⮚"/>
            </a:pPr>
            <a:r>
              <a:rPr b="1" lang="ru-RU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После каких событий прекратила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существование Речь Посполитая?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⮚"/>
            </a:pPr>
            <a:r>
              <a:rPr b="1" lang="ru-RU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Когда и почему было принято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решение о создании ЛитБел?</a:t>
            </a:r>
            <a:endParaRPr/>
          </a:p>
          <a:p>
            <a:pPr indent="-317500" lvl="0" marL="5715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t/>
            </a:r>
            <a:endParaRPr b="1" sz="4000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5480" y="1891903"/>
            <a:ext cx="2896004" cy="34104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1631504" y="5301208"/>
            <a:ext cx="23050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Юзеф Пилсудский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4703168" y="2996952"/>
            <a:ext cx="74888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Восстановление территории государства в границах Речи Посполитой 1772 г.;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Возврат в состав РП белорусских земель.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5159896" y="1962127"/>
            <a:ext cx="6096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Какие задачи ставило перед собой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новое польское руководство?</a:t>
            </a: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1415480" y="188640"/>
            <a:ext cx="1058517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ноябре 1918 г., после поражения Германии и Австро-Венгрии в Первой мировой войне и объявления советской властью недействительными договоров царского правительства, возродилось Польское государство. </a:t>
            </a: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4799856" y="4348554"/>
            <a:ext cx="72008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Каким путём возможно было осуществление данной задачи?</a:t>
            </a:r>
            <a:endParaRPr b="1" sz="36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1271464" y="22477"/>
            <a:ext cx="108011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Февраль 1919г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.- начало наступления польских войск.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.jpg" id="139" name="Google Shape;139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49999" l="43350" r="10202" t="5901"/>
          <a:stretch/>
        </p:blipFill>
        <p:spPr>
          <a:xfrm rot="-5400000">
            <a:off x="3751685" y="-1558876"/>
            <a:ext cx="5805264" cy="102606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21"/>
          <p:cNvCxnSpPr/>
          <p:nvPr/>
        </p:nvCxnSpPr>
        <p:spPr>
          <a:xfrm>
            <a:off x="5303912" y="2636912"/>
            <a:ext cx="2016224" cy="934528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41" name="Google Shape;141;p21"/>
          <p:cNvCxnSpPr/>
          <p:nvPr/>
        </p:nvCxnSpPr>
        <p:spPr>
          <a:xfrm>
            <a:off x="4511824" y="5445224"/>
            <a:ext cx="1584176" cy="72008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42" name="Google Shape;142;p21"/>
          <p:cNvSpPr/>
          <p:nvPr/>
        </p:nvSpPr>
        <p:spPr>
          <a:xfrm>
            <a:off x="8363744" y="2204864"/>
            <a:ext cx="2919300" cy="201622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818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Стабилизация фронта до 1920г.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2135560" y="1811514"/>
            <a:ext cx="871543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Каковы были направления основных ударов польских войск?</a:t>
            </a:r>
            <a:endParaRPr sz="5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ownness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