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0d6d79ed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0d6d79e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i="0" lang="ru-RU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i="0" lang="ru-RU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6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7" name="Google Shape;117;p16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1byaW1Xh1w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s://youtu.be/p1byaW1Xh1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374072" y="2373061"/>
            <a:ext cx="11720945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2039494" y="4388172"/>
            <a:ext cx="8390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«Ливонская война»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3089564" y="661893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098" y="2322919"/>
            <a:ext cx="3736767" cy="438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012" y="2174478"/>
            <a:ext cx="6046771" cy="45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>
            <a:off x="170218" y="20042"/>
            <a:ext cx="118515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1570 г.- </a:t>
            </a:r>
            <a:r>
              <a:rPr b="1" i="0" lang="ru-RU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подписано перемирие между Москвой и Речью Посполитой, завершившее первый этап войны для ВКЛ.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/>
        </p:nvSpPr>
        <p:spPr>
          <a:xfrm>
            <a:off x="3066275" y="0"/>
            <a:ext cx="764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Итоги войны.</a:t>
            </a:r>
            <a:endParaRPr b="1" i="0" sz="5400" u="none" cap="none" strike="noStrike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60925" y="61501"/>
            <a:ext cx="4336500" cy="60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Окончательно Ливонская война закончилась </a:t>
            </a:r>
            <a:r>
              <a:rPr b="1" lang="ru-RU" sz="24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заключением перемирия в 1583 г. между Швецией и Российским государством. </a:t>
            </a:r>
            <a:endParaRPr b="1" sz="2400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По  Ям-Запольскому перемирию к ВКЛ вернулся Полоцк.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Речь Посполитая закрепила за собой южную часть Ливонии с Ригой.</a:t>
            </a:r>
            <a:endParaRPr b="1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Шведы получили северную часть современной Эстонии.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433" y="923330"/>
            <a:ext cx="7794567" cy="5776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/>
          <p:nvPr/>
        </p:nvSpPr>
        <p:spPr>
          <a:xfrm>
            <a:off x="216132" y="1565854"/>
            <a:ext cx="1182901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Война значительно изменила расстановку политических сил в Восточной Европе.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Появилось новое государственное образование — Речь Посполитая.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Россия была значительно ослаблена. Она утратила все занятые ею ранее земли и выход к Балтийскому морю.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Пострадали многие районы обоих государств, а их пограничные земли обезлюдели.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Однако присоединение новых территорий к ВКЛ уничтожило препятствия для движения по Западной Двине.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В результате объем внешней торговли белорусских земель увеличился в три раза.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Это в дальнейшем способствовало их успешному экономическому развитию</a:t>
            </a:r>
            <a:endParaRPr b="1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909250" y="82825"/>
            <a:ext cx="10175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Основные выводы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1589774" y="1412855"/>
            <a:ext cx="914545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Домашнее задание: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§ 7,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к § стр.54.</a:t>
            </a:r>
            <a:endParaRPr b="1" i="0" sz="5400" u="none" cap="none" strike="noStrike">
              <a:solidFill>
                <a:schemeClr val="accent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7381702" y="122403"/>
            <a:ext cx="46135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Во второй половине XVI в. обострилась борьба за контроль над Балтийским морем.</a:t>
            </a:r>
            <a:endParaRPr b="1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7419165" y="1773952"/>
            <a:ext cx="48102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Изучите карту и назовите государства, желавшие установить свой контроль над Балтийским морем.</a:t>
            </a:r>
            <a:endParaRPr b="1" i="0" sz="30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42" y="73158"/>
            <a:ext cx="7382773" cy="670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7590637" y="4410327"/>
            <a:ext cx="4467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Швеция, Дания, Польша,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ВКЛ и Российское государство.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Три последние страны не имели удобного выхода к морю.</a:t>
            </a:r>
            <a:endParaRPr b="1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1392874" y="0"/>
            <a:ext cx="957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48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Причины войны</a:t>
            </a:r>
            <a:endParaRPr b="1" i="0" sz="4800" u="none" cap="none" strike="noStrike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239225" y="817000"/>
            <a:ext cx="11605200" cy="21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✔"/>
            </a:pPr>
            <a:r>
              <a:rPr b="1" i="0" lang="ru-RU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Стремление Польши, ВКЛ и России получить выход к Балтийскому морю;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✔"/>
            </a:pPr>
            <a:r>
              <a:rPr b="1" i="0" lang="ru-RU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Устранение препятствий для развития экономики и внешней торговли;</a:t>
            </a:r>
            <a:endParaRPr b="1" i="0" sz="2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✔"/>
            </a:pPr>
            <a:r>
              <a:rPr b="1" i="0" lang="ru-RU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Ослабление Ливонского ордена; </a:t>
            </a:r>
            <a:endParaRPr b="1" i="0" sz="2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1984172" y="3008201"/>
            <a:ext cx="86406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accent4"/>
                </a:solidFill>
                <a:latin typeface="Rockwell"/>
                <a:ea typeface="Rockwell"/>
                <a:cs typeface="Rockwell"/>
                <a:sym typeface="Rockwell"/>
              </a:rPr>
              <a:t>Повод для начала войны:</a:t>
            </a:r>
            <a:endParaRPr b="1" i="0" sz="4000" u="none" cap="none" strike="noStrike">
              <a:solidFill>
                <a:schemeClr val="accent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105900" y="3744473"/>
            <a:ext cx="11980200" cy="3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8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Вопрос о "юрьевской дани"</a:t>
            </a:r>
            <a:r>
              <a:rPr b="1" i="0" lang="ru-RU" sz="24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(Юрьев, впоследствии названный Дерпт (Тарту), основал еще Ярослав Мудрый). Согласно договору </a:t>
            </a:r>
            <a:r>
              <a:rPr b="1" i="0" lang="ru-RU" sz="24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1503 г.</a:t>
            </a: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за него и прилегающую территорию должна была уплачиваться ежегодная дань Российскому государству, что, однако, не делалось.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Иван IV во время очередных переговоров затребовал исполнения обязательства.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Игнорирование требования и было использовано Российским царством в качестве повода к началу военной кампании.</a:t>
            </a:r>
            <a:endParaRPr b="1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360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4236675" y="6200250"/>
            <a:ext cx="5165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https://youtu.be/p1byaW1Xh1w</a:t>
            </a:r>
            <a:r>
              <a:rPr b="1" i="0" lang="ru-RU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1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8466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3433850" y="6174750"/>
            <a:ext cx="556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5"/>
              </a:rPr>
              <a:t>https://youtu.be/p1byaW1Xh1w</a:t>
            </a:r>
            <a:r>
              <a:rPr b="1" lang="ru-RU" sz="2400" u="sng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1" sz="2400" u="sng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