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143500" cx="9144000"/>
  <p:notesSz cx="6858000" cy="9144000"/>
  <p:embeddedFontLst>
    <p:embeddedFont>
      <p:font typeface="Corsiv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siva-regular.fntdata"/><Relationship Id="rId11" Type="http://schemas.openxmlformats.org/officeDocument/2006/relationships/slide" Target="slides/slide4.xml"/><Relationship Id="rId22" Type="http://schemas.openxmlformats.org/officeDocument/2006/relationships/font" Target="fonts/Corsiva-italic.fntdata"/><Relationship Id="rId10" Type="http://schemas.openxmlformats.org/officeDocument/2006/relationships/slide" Target="slides/slide3.xml"/><Relationship Id="rId21" Type="http://schemas.openxmlformats.org/officeDocument/2006/relationships/font" Target="fonts/Corsiva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23" Type="http://schemas.openxmlformats.org/officeDocument/2006/relationships/font" Target="fonts/Corsiv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6c44a64df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116c44a64df_2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16c44a64df_2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g116c44a64df_2_2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16c44a64df_2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g116c44a64df_2_2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16c44a64df_2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g116c44a64df_2_2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6c44a64df_2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g116c44a64df_2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6c44a64df_2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116c44a64df_2_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16c44a64df_2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g116c44a64df_2_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6c44a64df_2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g116c44a64df_2_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16c44a64df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g116c44a64df_2_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6c44a64df_2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g116c44a64df_2_1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16c44a64df_2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g116c44a64df_2_1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16c44a64df_2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g116c44a64df_2_1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  <a:defRPr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  <a:defRPr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  <a:defRPr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  <a:defRPr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  <a:defRPr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200150"/>
            <a:ext cx="8229600" cy="33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 rot="5400000">
            <a:off x="5463788" y="1371591"/>
            <a:ext cx="43886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1272788" y="-609609"/>
            <a:ext cx="43886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2874713" y="-1217362"/>
            <a:ext cx="3394575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1792288" y="3600450"/>
            <a:ext cx="5486400" cy="42502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9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1792288" y="4025504"/>
            <a:ext cx="5486400" cy="6036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/>
            </a:lvl9pPr>
          </a:lstStyle>
          <a:p/>
        </p:txBody>
      </p:sp>
      <p:sp>
        <p:nvSpPr>
          <p:cNvPr id="88" name="Google Shape;88;p19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457200" y="204788"/>
            <a:ext cx="3008400" cy="8716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3575050" y="204788"/>
            <a:ext cx="5111700" cy="4389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–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»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»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»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»"/>
              <a:defRPr sz="1500"/>
            </a:lvl9pPr>
          </a:lstStyle>
          <a:p/>
        </p:txBody>
      </p:sp>
      <p:sp>
        <p:nvSpPr>
          <p:cNvPr id="94" name="Google Shape;94;p20"/>
          <p:cNvSpPr txBox="1"/>
          <p:nvPr>
            <p:ph idx="2" type="body"/>
          </p:nvPr>
        </p:nvSpPr>
        <p:spPr>
          <a:xfrm>
            <a:off x="457200" y="1076325"/>
            <a:ext cx="3008400" cy="35183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/>
            </a:lvl9pPr>
          </a:lstStyle>
          <a:p/>
        </p:txBody>
      </p:sp>
      <p:sp>
        <p:nvSpPr>
          <p:cNvPr id="95" name="Google Shape;95;p20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457200" y="1151335"/>
            <a:ext cx="4040100" cy="47992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1" sz="1200"/>
            </a:lvl9pPr>
          </a:lstStyle>
          <a:p/>
        </p:txBody>
      </p:sp>
      <p:sp>
        <p:nvSpPr>
          <p:cNvPr id="106" name="Google Shape;106;p22"/>
          <p:cNvSpPr txBox="1"/>
          <p:nvPr>
            <p:ph idx="2" type="body"/>
          </p:nvPr>
        </p:nvSpPr>
        <p:spPr>
          <a:xfrm>
            <a:off x="457200" y="1631156"/>
            <a:ext cx="4040100" cy="29634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–"/>
              <a:defRPr sz="1500"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»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»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»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»"/>
              <a:defRPr sz="1200"/>
            </a:lvl9pPr>
          </a:lstStyle>
          <a:p/>
        </p:txBody>
      </p:sp>
      <p:sp>
        <p:nvSpPr>
          <p:cNvPr id="107" name="Google Shape;107;p22"/>
          <p:cNvSpPr txBox="1"/>
          <p:nvPr>
            <p:ph idx="3" type="body"/>
          </p:nvPr>
        </p:nvSpPr>
        <p:spPr>
          <a:xfrm>
            <a:off x="4645025" y="1151335"/>
            <a:ext cx="4041900" cy="47992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1" sz="1200"/>
            </a:lvl9pPr>
          </a:lstStyle>
          <a:p/>
        </p:txBody>
      </p:sp>
      <p:sp>
        <p:nvSpPr>
          <p:cNvPr id="108" name="Google Shape;108;p22"/>
          <p:cNvSpPr txBox="1"/>
          <p:nvPr>
            <p:ph idx="4" type="body"/>
          </p:nvPr>
        </p:nvSpPr>
        <p:spPr>
          <a:xfrm>
            <a:off x="4645025" y="1631156"/>
            <a:ext cx="4041900" cy="29634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–"/>
              <a:defRPr sz="1500"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»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»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»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»"/>
              <a:defRPr sz="1200"/>
            </a:lvl9pPr>
          </a:lstStyle>
          <a:p/>
        </p:txBody>
      </p:sp>
      <p:sp>
        <p:nvSpPr>
          <p:cNvPr id="109" name="Google Shape;109;p22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457200" y="1200150"/>
            <a:ext cx="4038600" cy="33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•"/>
              <a:defRPr sz="1500"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9pPr>
          </a:lstStyle>
          <a:p/>
        </p:txBody>
      </p:sp>
      <p:sp>
        <p:nvSpPr>
          <p:cNvPr id="115" name="Google Shape;115;p23"/>
          <p:cNvSpPr txBox="1"/>
          <p:nvPr>
            <p:ph idx="2" type="body"/>
          </p:nvPr>
        </p:nvSpPr>
        <p:spPr>
          <a:xfrm>
            <a:off x="4648200" y="1200150"/>
            <a:ext cx="4038600" cy="33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•"/>
              <a:defRPr sz="1500"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3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722313" y="2180035"/>
            <a:ext cx="7772400" cy="112522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  <a:defRPr sz="15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/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7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  <a:defRPr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  <a:defRPr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  <a:defRPr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  <a:defRPr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  <a:defRPr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  <a:defRPr/>
            </a:lvl9pPr>
          </a:lstStyle>
          <a:p/>
        </p:txBody>
      </p:sp>
      <p:sp>
        <p:nvSpPr>
          <p:cNvPr id="138" name="Google Shape;138;p27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8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44" name="Google Shape;144;p28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type="title"/>
          </p:nvPr>
        </p:nvSpPr>
        <p:spPr>
          <a:xfrm rot="5400000">
            <a:off x="5463779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9"/>
          <p:cNvSpPr txBox="1"/>
          <p:nvPr>
            <p:ph idx="1" type="body"/>
          </p:nvPr>
        </p:nvSpPr>
        <p:spPr>
          <a:xfrm rot="5400000">
            <a:off x="1272779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50" name="Google Shape;150;p29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30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56" name="Google Shape;156;p30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30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3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31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/>
            </a:lvl9pPr>
          </a:lstStyle>
          <a:p/>
        </p:txBody>
      </p:sp>
      <p:sp>
        <p:nvSpPr>
          <p:cNvPr id="163" name="Google Shape;163;p31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1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" name="Google Shape;165;p31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>
            <p:ph type="title"/>
          </p:nvPr>
        </p:nvSpPr>
        <p:spPr>
          <a:xfrm>
            <a:off x="457201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2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–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»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»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»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»"/>
              <a:defRPr sz="1500"/>
            </a:lvl9pPr>
          </a:lstStyle>
          <a:p/>
        </p:txBody>
      </p:sp>
      <p:sp>
        <p:nvSpPr>
          <p:cNvPr id="169" name="Google Shape;169;p32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/>
            </a:lvl9pPr>
          </a:lstStyle>
          <a:p/>
        </p:txBody>
      </p:sp>
      <p:sp>
        <p:nvSpPr>
          <p:cNvPr id="170" name="Google Shape;170;p32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32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33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33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4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1" sz="1200"/>
            </a:lvl9pPr>
          </a:lstStyle>
          <a:p/>
        </p:txBody>
      </p:sp>
      <p:sp>
        <p:nvSpPr>
          <p:cNvPr id="181" name="Google Shape;181;p34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–"/>
              <a:defRPr sz="1500"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»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»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»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»"/>
              <a:defRPr sz="1200"/>
            </a:lvl9pPr>
          </a:lstStyle>
          <a:p/>
        </p:txBody>
      </p:sp>
      <p:sp>
        <p:nvSpPr>
          <p:cNvPr id="182" name="Google Shape;182;p34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1" sz="1200"/>
            </a:lvl9pPr>
          </a:lstStyle>
          <a:p/>
        </p:txBody>
      </p:sp>
      <p:sp>
        <p:nvSpPr>
          <p:cNvPr id="183" name="Google Shape;183;p34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–"/>
              <a:defRPr sz="1500"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»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»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»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»"/>
              <a:defRPr sz="1200"/>
            </a:lvl9pPr>
          </a:lstStyle>
          <a:p/>
        </p:txBody>
      </p:sp>
      <p:sp>
        <p:nvSpPr>
          <p:cNvPr id="184" name="Google Shape;184;p34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34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9" name="Google Shape;189;p35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•"/>
              <a:defRPr sz="1500"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9pPr>
          </a:lstStyle>
          <a:p/>
        </p:txBody>
      </p:sp>
      <p:sp>
        <p:nvSpPr>
          <p:cNvPr id="190" name="Google Shape;190;p35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•"/>
              <a:defRPr sz="1500"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»"/>
              <a:defRPr sz="1400"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3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  <a:defRPr sz="15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–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–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»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»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»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»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»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–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–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»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»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»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»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»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hyperlink" Target="http://www.youtube.com/watch?v=f5iHpKWJtCc" TargetMode="External"/><Relationship Id="rId5" Type="http://schemas.openxmlformats.org/officeDocument/2006/relationships/image" Target="../media/image1.jpg"/><Relationship Id="rId6" Type="http://schemas.openxmlformats.org/officeDocument/2006/relationships/hyperlink" Target="https://youtu.be/f5iHpKWJtCc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/>
          <p:nvPr/>
        </p:nvSpPr>
        <p:spPr>
          <a:xfrm>
            <a:off x="2720578" y="609601"/>
            <a:ext cx="3427875" cy="6924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7"/>
          <p:cNvSpPr txBox="1"/>
          <p:nvPr/>
        </p:nvSpPr>
        <p:spPr>
          <a:xfrm>
            <a:off x="1491853" y="1970484"/>
            <a:ext cx="6160275" cy="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7"/>
          <p:cNvSpPr txBox="1"/>
          <p:nvPr/>
        </p:nvSpPr>
        <p:spPr>
          <a:xfrm>
            <a:off x="1331119" y="3112294"/>
            <a:ext cx="64818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6 классе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«Хозяйственное развитие и культура»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6"/>
          <p:cNvSpPr txBox="1"/>
          <p:nvPr/>
        </p:nvSpPr>
        <p:spPr>
          <a:xfrm>
            <a:off x="1337071" y="1853804"/>
            <a:ext cx="6480572" cy="8072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Вспомните, что мы относим к декоративно-прикладному искусству?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6"/>
          <p:cNvSpPr txBox="1"/>
          <p:nvPr/>
        </p:nvSpPr>
        <p:spPr>
          <a:xfrm>
            <a:off x="1331100" y="246994"/>
            <a:ext cx="6481800" cy="9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700" u="none" cap="none" strike="noStrike">
                <a:solidFill>
                  <a:srgbClr val="990033"/>
                </a:solidFill>
                <a:latin typeface="Corsiva"/>
                <a:ea typeface="Corsiva"/>
                <a:cs typeface="Corsiva"/>
                <a:sym typeface="Corsiva"/>
              </a:rPr>
              <a:t>Изобразительное и декоративно-прикладное искусство.</a:t>
            </a:r>
            <a:endParaRPr b="0" i="0" sz="1100" u="none" cap="none" strike="noStrik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https://trojden.com/books/world-history/world-history-7-class-shtihov-2009/world-history-7-class-shtihov-2009.files/image025.jpg" id="268" name="Google Shape;268;p46"/>
          <p:cNvSpPr txBox="1"/>
          <p:nvPr/>
        </p:nvSpPr>
        <p:spPr>
          <a:xfrm>
            <a:off x="1254919" y="-108346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9" name="Google Shape;26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4028" y="1671638"/>
            <a:ext cx="1727596" cy="260389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6"/>
          <p:cNvSpPr/>
          <p:nvPr/>
        </p:nvSpPr>
        <p:spPr>
          <a:xfrm>
            <a:off x="1331641" y="4275193"/>
            <a:ext cx="6557998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700" u="none" cap="none" strike="noStrik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Инициалы Мстижского евангелия XIVв.</a:t>
            </a:r>
            <a:endParaRPr b="0" i="0" sz="1100" u="none" cap="none" strike="noStrik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46"/>
          <p:cNvPicPr preferRelativeResize="0"/>
          <p:nvPr/>
        </p:nvPicPr>
        <p:blipFill rotWithShape="1">
          <a:blip r:embed="rId4">
            <a:alphaModFix/>
          </a:blip>
          <a:srcRect b="0" l="0" r="41625" t="0"/>
          <a:stretch/>
        </p:blipFill>
        <p:spPr>
          <a:xfrm>
            <a:off x="1269207" y="1273970"/>
            <a:ext cx="2331244" cy="2978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6"/>
          <p:cNvPicPr preferRelativeResize="0"/>
          <p:nvPr/>
        </p:nvPicPr>
        <p:blipFill rotWithShape="1">
          <a:blip r:embed="rId5">
            <a:alphaModFix/>
          </a:blip>
          <a:srcRect b="42619" l="0" r="41664" t="0"/>
          <a:stretch/>
        </p:blipFill>
        <p:spPr>
          <a:xfrm>
            <a:off x="5369719" y="1131094"/>
            <a:ext cx="2466975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7"/>
          <p:cNvPicPr preferRelativeResize="0"/>
          <p:nvPr/>
        </p:nvPicPr>
        <p:blipFill rotWithShape="1">
          <a:blip r:embed="rId3">
            <a:alphaModFix/>
          </a:blip>
          <a:srcRect b="1307" l="2148" r="0" t="1120"/>
          <a:stretch/>
        </p:blipFill>
        <p:spPr>
          <a:xfrm>
            <a:off x="1318022" y="401240"/>
            <a:ext cx="3200400" cy="42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2272" y="411956"/>
            <a:ext cx="2857500" cy="421481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7"/>
          <p:cNvSpPr/>
          <p:nvPr/>
        </p:nvSpPr>
        <p:spPr>
          <a:xfrm>
            <a:off x="2134196" y="4475010"/>
            <a:ext cx="4761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Лавришевское евангелие</a:t>
            </a:r>
            <a:endParaRPr b="0" i="0" sz="1100" u="none" cap="none" strike="noStrik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8"/>
          <p:cNvSpPr/>
          <p:nvPr/>
        </p:nvSpPr>
        <p:spPr>
          <a:xfrm>
            <a:off x="1331640" y="789553"/>
            <a:ext cx="6480720" cy="33009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Замедление хозяйственной жизни не остановило экономического и культурного развития белорусских земель.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Здесь сохранялись и продолжались традиции периода IX—XIII вв.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XIV в. в культуре ВКЛ стало ощущаться и западноевропейское влияние.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Сочетание византийско-русских и западноевропейских традиций придавало культуре белорусских земель своеобразные черты.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/>
          <p:nvPr/>
        </p:nvSpPr>
        <p:spPr>
          <a:xfrm>
            <a:off x="1331659" y="713420"/>
            <a:ext cx="6480675" cy="35779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rgbClr val="2626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Домашнее задание:</a:t>
            </a:r>
            <a:endParaRPr b="0" i="0" sz="1100" u="none" cap="none" strike="noStrike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rgbClr val="0042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§5,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400" u="none" cap="none" strike="noStrike">
                <a:solidFill>
                  <a:srgbClr val="0042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основании иллюстрации </a:t>
            </a:r>
            <a:endParaRPr b="1" i="0" sz="2400" u="none" cap="none" strike="noStrike">
              <a:solidFill>
                <a:srgbClr val="0042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400" u="none" cap="none" strike="noStrike">
                <a:solidFill>
                  <a:srgbClr val="0042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«Замок в Троках» с. 47, </a:t>
            </a:r>
            <a:endParaRPr b="1" i="0" sz="2400" u="none" cap="none" strike="noStrike">
              <a:solidFill>
                <a:srgbClr val="0042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400" u="none" cap="none" strike="noStrike">
                <a:solidFill>
                  <a:srgbClr val="0042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составить рассказ о Трокском замке.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400" u="none" cap="none" strike="noStrike">
                <a:solidFill>
                  <a:srgbClr val="0042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(разрешается пользоваться дополнительными источниками)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/>
          <p:nvPr/>
        </p:nvSpPr>
        <p:spPr>
          <a:xfrm>
            <a:off x="1400552" y="1221601"/>
            <a:ext cx="6299100" cy="283920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6000" u="none" cap="none" strike="noStrike">
                <a:solidFill>
                  <a:srgbClr val="0042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Хозяйственная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6000" u="none" cap="none" strike="noStrike">
                <a:solidFill>
                  <a:srgbClr val="0042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жизнь и культура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/>
          <p:nvPr/>
        </p:nvSpPr>
        <p:spPr>
          <a:xfrm>
            <a:off x="2383275" y="375900"/>
            <a:ext cx="4377375" cy="7089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100" u="none" cap="none" strike="noStrike">
                <a:solidFill>
                  <a:srgbClr val="2626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Вспомните!</a:t>
            </a:r>
            <a:endParaRPr b="0" i="0" sz="1100" u="none" cap="none" strike="noStrike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0"/>
          <p:cNvSpPr txBox="1"/>
          <p:nvPr/>
        </p:nvSpPr>
        <p:spPr>
          <a:xfrm>
            <a:off x="290146" y="1315310"/>
            <a:ext cx="8704385" cy="256220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было главным занятием населения белорусских земель?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Какая система земледелия была распространена на территории Беларуси в Раннем и Высоком средневековье?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 Какие сельскохозяйственные культуры сеяли наши предки?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 Каких животных разводили жители белорусских земель?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AutoNum type="arabicPeriod" startAt="5"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Какие дополнительные занятия были характерны для жителей данных   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территорий?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 Как назывался крестьянский двор с хозяйственными постройками?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/>
          <p:nvPr/>
        </p:nvSpPr>
        <p:spPr>
          <a:xfrm>
            <a:off x="1777454" y="2571750"/>
            <a:ext cx="5724675" cy="21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3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Выяснить + и – изменений, произошедших на белорусских землях.</a:t>
            </a:r>
            <a:endParaRPr b="0" i="0" sz="11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3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Стр. 42-43.</a:t>
            </a:r>
            <a:endParaRPr b="0" i="0" sz="11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41"/>
          <p:cNvSpPr/>
          <p:nvPr/>
        </p:nvSpPr>
        <p:spPr>
          <a:xfrm>
            <a:off x="1331749" y="1491630"/>
            <a:ext cx="6480675" cy="9924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rgbClr val="007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начале XIV в. в Европе наступило похолодание.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1"/>
          <p:cNvSpPr/>
          <p:nvPr/>
        </p:nvSpPr>
        <p:spPr>
          <a:xfrm>
            <a:off x="257174" y="579385"/>
            <a:ext cx="8638442" cy="9002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Жизнь крестьян во времена Средневековья была непростой.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Войны, неурожаи приводили к голоду, росту смертности среди населения и к упадку только сельских поселений.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/>
          <p:nvPr/>
        </p:nvSpPr>
        <p:spPr>
          <a:xfrm>
            <a:off x="1307058" y="284987"/>
            <a:ext cx="6669450" cy="5771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300" u="none" cap="none" strike="noStrik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Изменения в жизни и занятиях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2"/>
          <p:cNvSpPr/>
          <p:nvPr/>
        </p:nvSpPr>
        <p:spPr>
          <a:xfrm>
            <a:off x="6100132" y="627534"/>
            <a:ext cx="434250" cy="6925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100" u="none" cap="none" strike="noStrike">
                <a:solidFill>
                  <a:srgbClr val="7B7B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2"/>
          <p:cNvSpPr/>
          <p:nvPr/>
        </p:nvSpPr>
        <p:spPr>
          <a:xfrm>
            <a:off x="1500170" y="680094"/>
            <a:ext cx="311625" cy="6925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2"/>
          <p:cNvSpPr txBox="1"/>
          <p:nvPr/>
        </p:nvSpPr>
        <p:spPr>
          <a:xfrm>
            <a:off x="250581" y="1216819"/>
            <a:ext cx="3323492" cy="256220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Замедление хозяйственного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развития;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Сокращение численности  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городского населения;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 Сокращение территории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городов;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 Продукция ремесленников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стала менее разнообразной;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 Упадок старых городов;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2"/>
          <p:cNvSpPr txBox="1"/>
          <p:nvPr/>
        </p:nvSpPr>
        <p:spPr>
          <a:xfrm>
            <a:off x="3916973" y="1190625"/>
            <a:ext cx="4978500" cy="3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b="1" i="0" lang="ru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Возникновение новых поселений(мелкие города);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Рост количества городского населения за счёт крестьян;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 Развитие обработки металлов, кузнечного,  слесарного, ювелирного ремесел;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 Разделение кожевенного ремесла на обработку кож и шорное ремесло (изготовление лошадиной  упряжи).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 </a:t>
            </a:r>
            <a:r>
              <a:rPr b="1" i="0" lang="ru" sz="1700" u="none" cap="none" strike="noStrike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XIIIв. изготовление крупноразмерного  </a:t>
            </a:r>
            <a:endParaRPr b="1" i="0" sz="1700" u="none" cap="none" strike="noStrike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i="0" lang="ru" sz="1700" u="none" cap="none" strike="noStrike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кирпича, черепицы;</a:t>
            </a:r>
            <a:endParaRPr b="0" i="0" sz="1700" u="none" cap="none" strike="noStrike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700" u="none" cap="none" strike="noStrike">
                <a:solidFill>
                  <a:srgbClr val="007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  </a:t>
            </a:r>
            <a:r>
              <a:rPr b="1" i="0" lang="ru" sz="17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XIV в. в Беларуси при постройке печей  </a:t>
            </a:r>
            <a:endParaRPr b="0" i="0" sz="1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7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использовались изразцы.</a:t>
            </a:r>
            <a:endParaRPr b="0" i="0" sz="1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3"/>
          <p:cNvSpPr/>
          <p:nvPr/>
        </p:nvSpPr>
        <p:spPr>
          <a:xfrm>
            <a:off x="428625" y="573526"/>
            <a:ext cx="8269166" cy="4500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500" u="none" cap="none" strike="noStrike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же стало результатом этих изменений?</a:t>
            </a:r>
            <a:endParaRPr b="0" i="0" sz="1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3"/>
          <p:cNvSpPr txBox="1"/>
          <p:nvPr/>
        </p:nvSpPr>
        <p:spPr>
          <a:xfrm>
            <a:off x="303334" y="1023619"/>
            <a:ext cx="8506500" cy="15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810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b="1" i="0" lang="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Отделение ремесла от сельского хозяйства;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b="1" i="0" lang="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Переселение в города ремесленников;</a:t>
            </a:r>
            <a:endParaRPr sz="1100"/>
          </a:p>
          <a:p>
            <a:pPr indent="-3810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b="1" i="0" lang="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Быстрый рост городов;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5" name="Google Shape;245;p43"/>
          <p:cNvPicPr preferRelativeResize="0"/>
          <p:nvPr/>
        </p:nvPicPr>
        <p:blipFill rotWithShape="1">
          <a:blip r:embed="rId3">
            <a:alphaModFix/>
          </a:blip>
          <a:srcRect b="0" l="0" r="0" t="42594"/>
          <a:stretch/>
        </p:blipFill>
        <p:spPr>
          <a:xfrm>
            <a:off x="0" y="2190875"/>
            <a:ext cx="9144000" cy="2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4"/>
          <p:cNvSpPr/>
          <p:nvPr/>
        </p:nvSpPr>
        <p:spPr>
          <a:xfrm>
            <a:off x="243986" y="589444"/>
            <a:ext cx="8678008" cy="21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будем забывать о том, что XIIIв.- время образования ВКЛ, с одной стороны, и возрастания внешней угрозы-с другой. Поэтому особое значение придавалось строительству оборонительных сооружений.</a:t>
            </a:r>
            <a:endParaRPr b="0" i="0" sz="1100" u="none" cap="none" strike="noStrike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400" u="none" cap="none" strike="noStrik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конца XIIIв. начинается возведение каменных башен.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rgbClr val="FF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вы думаете, какие функции они должны были выполнять?</a:t>
            </a:r>
            <a:endParaRPr b="0" i="0" sz="2100" u="none" cap="none" strike="noStrike">
              <a:solidFill>
                <a:srgbClr val="FF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4"/>
          <p:cNvSpPr/>
          <p:nvPr/>
        </p:nvSpPr>
        <p:spPr>
          <a:xfrm>
            <a:off x="3773867" y="2241689"/>
            <a:ext cx="30795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Сторожевые, мощный оборонительный пункт, жильё</a:t>
            </a:r>
            <a:r>
              <a:rPr b="1" i="0" lang="ru" sz="2100" u="none" cap="none" strike="noStrike">
                <a:solidFill>
                  <a:srgbClr val="7B7B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44"/>
          <p:cNvPicPr preferRelativeResize="0"/>
          <p:nvPr/>
        </p:nvPicPr>
        <p:blipFill rotWithShape="1">
          <a:blip r:embed="rId3">
            <a:alphaModFix/>
          </a:blip>
          <a:srcRect b="0" l="0" r="57713" t="44286"/>
          <a:stretch/>
        </p:blipFill>
        <p:spPr>
          <a:xfrm>
            <a:off x="0" y="2277975"/>
            <a:ext cx="3866701" cy="2865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tv.by/kameneckaya-bashnya-pamyatnik-arhitektury-oboronitelnogo-zodchestva" id="253" name="Google Shape;253;p44" title="Каменецкая башня: памятник архитектуры оборонительного зодчества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6050" y="2959875"/>
            <a:ext cx="2705950" cy="20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4"/>
          <p:cNvSpPr txBox="1"/>
          <p:nvPr/>
        </p:nvSpPr>
        <p:spPr>
          <a:xfrm>
            <a:off x="4135125" y="4301975"/>
            <a:ext cx="2038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hlinkClick r:id="rId6"/>
              </a:rPr>
              <a:t>https://youtu.be/f5iHpKWJtCc</a:t>
            </a:r>
            <a:r>
              <a:rPr lang="ru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5"/>
          <p:cNvSpPr/>
          <p:nvPr/>
        </p:nvSpPr>
        <p:spPr>
          <a:xfrm>
            <a:off x="296740" y="627535"/>
            <a:ext cx="8592283" cy="21005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400" u="none" cap="none" strike="noStrik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b="1" i="0" lang="ru" sz="1800" u="none" cap="none" strike="noStrik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ru" sz="2400" u="none" cap="none" strike="noStrik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XIV в.</a:t>
            </a:r>
            <a:r>
              <a:rPr b="1" i="0" lang="ru" sz="1800" u="none" cap="none" strike="noStrik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развернулось активное строительство зáмков.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400" u="none" cap="none" strike="noStrik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первой половине XIV в. </a:t>
            </a: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были построены Верхний и Нижний зáмки в Витебске.                                                          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400" u="none" cap="none" strike="noStrik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рубеже ХIV—XV вв. </a:t>
            </a: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началось строительство величественного замка в Троках.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400" u="none" cap="none" strike="noStrik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Появился новый тип зáмка — кастель.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5"/>
          <p:cNvSpPr/>
          <p:nvPr/>
        </p:nvSpPr>
        <p:spPr>
          <a:xfrm>
            <a:off x="3229912" y="2728110"/>
            <a:ext cx="2690256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400" u="none" cap="none" strike="noStrike">
                <a:solidFill>
                  <a:srgbClr val="0042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Внимание вопрос!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5"/>
          <p:cNvSpPr txBox="1"/>
          <p:nvPr/>
        </p:nvSpPr>
        <p:spPr>
          <a:xfrm>
            <a:off x="1331641" y="3166691"/>
            <a:ext cx="6480720" cy="15004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Рассмотрите иллюстрации на стр. 46-47 учебника:</a:t>
            </a:r>
            <a:endParaRPr b="0" i="0" sz="11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Опишите, как выглядел замок-кастель?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Назовите элементы романского и готического стилей, присутствующие в данных сооружениях.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