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Lob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ED6D2F-7EA1-49D0-A5B5-FFE00040A443}">
  <a:tblStyle styleId="{D9ED6D2F-7EA1-49D0-A5B5-FFE00040A4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schemas.openxmlformats.org/officeDocument/2006/relationships/font" Target="fonts/Lobster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4a6ef64d4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14a6ef64d4_2_1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4a6ef64d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4a6ef64d4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a6ef64d4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14a6ef64d4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4a6ef64d4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4a6ef64d4_2_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4a6ef64d4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14a6ef64d4_2_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4a6ef64d4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14a6ef64d4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4a6ef64d4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14a6ef64d4_2_1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4a6ef64d4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14a6ef64d4_2_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4a6ef64d4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4a6ef64d4_2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barabook.ru/8993230799615088/Zapadnaja_Evropa_v_XVI_I_XVIIIvv_Terminy" TargetMode="External"/><Relationship Id="rId10" Type="http://schemas.openxmlformats.org/officeDocument/2006/relationships/image" Target="../media/image12.png"/><Relationship Id="rId13" Type="http://schemas.openxmlformats.org/officeDocument/2006/relationships/hyperlink" Target="https://barabook.ru/4683036260519277/Zapadnaja_Evropa_v_XVII_XVIIIvv_Lichnosti_Kultura_Religija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arabook.ru/1088263122563306/Zapadnaja_Evropa_Ot_Srednevekovja_k_Novomu_vremeni_Daty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barabook.ru/3646431502096570/Zapadnaja_Evropa_v_XVII_XVIIIvv_Daty" TargetMode="External"/><Relationship Id="rId15" Type="http://schemas.openxmlformats.org/officeDocument/2006/relationships/hyperlink" Target="https://barabook.ru/8671225260968848/Razdel_II_Amerika_Daty_Terminy_Lichnosti" TargetMode="External"/><Relationship Id="rId14" Type="http://schemas.openxmlformats.org/officeDocument/2006/relationships/image" Target="../media/image11.png"/><Relationship Id="rId16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https://barabook.ru/3750390065262649/Zapadnaja_Evropa_Ot_Srednevekovja_k_Novomu_vremeni_Terminy" TargetMode="External"/><Relationship Id="rId7" Type="http://schemas.openxmlformats.org/officeDocument/2006/relationships/hyperlink" Target="https://barabook.ru/3148136242188477/Zapadnaja_Evropa_Ot_Srednevekovja_k_Novomu_vremeni_Lichnosti_Religija_Kultura" TargetMode="External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74100" y="101550"/>
            <a:ext cx="87201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«Гимназия №2 г. Солигорска»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Людмила Антоновна Ларчик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учитель истории и обществоведения высшей квалификационной категории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Урок Всемирной истории Нового времени в 7 классе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Обобщение разделов 1 и 2 "Западная Европа и Америка                 </a:t>
            </a:r>
            <a:r>
              <a:rPr b="1" lang="ru" sz="2000">
                <a:solidFill>
                  <a:srgbClr val="202020"/>
                </a:solidFill>
                <a:highlight>
                  <a:srgbClr val="FFFFFF"/>
                </a:highlight>
              </a:rPr>
              <a:t>от Средневековья к Новому времени</a:t>
            </a:r>
            <a:r>
              <a:rPr b="1" lang="ru" sz="2000">
                <a:solidFill>
                  <a:schemeClr val="dk1"/>
                </a:solidFill>
              </a:rPr>
              <a:t>»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пасибо &lt;strong&gt;за&lt;/strong&gt; хорошую &lt;strong&gt;работу&lt;/strong&gt; картинки"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35"/>
            <a:ext cx="9144000" cy="5149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trong&gt;Spring Flowers&lt;/strong&gt; Free Stock Photo - Public Domain Pictures" id="209" name="Google Shape;20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8377" y="2007869"/>
            <a:ext cx="3839960" cy="255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845"/>
          <a:stretch/>
        </p:blipFill>
        <p:spPr>
          <a:xfrm>
            <a:off x="0" y="-3640"/>
            <a:ext cx="3043662" cy="230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3662" y="0"/>
            <a:ext cx="3186557" cy="228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0219" y="1"/>
            <a:ext cx="2913781" cy="229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473779"/>
            <a:ext cx="9144000" cy="1669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0" y="2306983"/>
            <a:ext cx="9143999" cy="1084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Повторительно-обобщающий урок </a:t>
            </a:r>
            <a:endParaRPr sz="11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«Западная Европа и Америка в XVI-XVIIIвв.»</a:t>
            </a:r>
            <a:endParaRPr b="1" i="0" sz="3300" u="none" cap="none" strike="noStrike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326450" y="0"/>
            <a:ext cx="84081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rgbClr val="CC4125"/>
                </a:solidFill>
                <a:latin typeface="Lobster"/>
                <a:ea typeface="Lobster"/>
                <a:cs typeface="Lobster"/>
                <a:sym typeface="Lobster"/>
              </a:rPr>
              <a:t>Задание 1.</a:t>
            </a:r>
            <a:endParaRPr sz="600">
              <a:solidFill>
                <a:srgbClr val="CC412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500" u="none" cap="none" strike="noStrike">
                <a:solidFill>
                  <a:srgbClr val="CC4125"/>
                </a:solidFill>
                <a:latin typeface="Lobster"/>
                <a:ea typeface="Lobster"/>
                <a:cs typeface="Lobster"/>
                <a:sym typeface="Lobster"/>
              </a:rPr>
              <a:t>«Подберите пару»</a:t>
            </a:r>
            <a:endParaRPr b="1" i="0" sz="2500" u="none" cap="none" strike="noStrike">
              <a:solidFill>
                <a:srgbClr val="CC412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500" u="none" cap="none" strike="noStrike">
                <a:solidFill>
                  <a:srgbClr val="CC4125"/>
                </a:solidFill>
                <a:latin typeface="Lobster"/>
                <a:ea typeface="Lobster"/>
                <a:cs typeface="Lobster"/>
                <a:sym typeface="Lobster"/>
              </a:rPr>
              <a:t>Вспомним даты, термины, личности.</a:t>
            </a:r>
            <a:endParaRPr b="1" i="0" sz="2500" u="none" cap="none" strike="noStrike">
              <a:solidFill>
                <a:srgbClr val="CC412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228409" y="2597068"/>
            <a:ext cx="1189214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https://barabook.ru/1088263122563306/Zapadnaja_Evropa_Ot_Srednevekovja_k_Novomu_vremeni_Daty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769" y="1281324"/>
            <a:ext cx="1137551" cy="11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783" y="1638083"/>
            <a:ext cx="1075182" cy="107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1510565" y="2713265"/>
            <a:ext cx="115276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https://barabook.ru/3750390065262649/Zapadnaja_Evropa_Ot_Srednevekovja_k_Novomu_vremeni_ Terminy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2794529" y="2861083"/>
            <a:ext cx="1103124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https://barabook.ru/3148136242188477/Zapadnaja_Evropa_Ot_Srednevekovja_k_Novomu_vremeni_Lichnosti_Religija_ Kultura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8377" y="1821574"/>
            <a:ext cx="1033145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/>
          <p:nvPr/>
        </p:nvSpPr>
        <p:spPr>
          <a:xfrm>
            <a:off x="5371865" y="1576399"/>
            <a:ext cx="1016231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https://barabook.ru/3646431502096570/Zapadnaja_Evropa_v_XVII_XVIIIvv_Daty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78940" y="3198322"/>
            <a:ext cx="1125448" cy="112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6554116" y="1612738"/>
            <a:ext cx="1036507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https://barabook.ru/8993230799615088/Zapadnaja_Evropa_v_XVI_-_XVIIIvv_ Terminy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89029" y="3566564"/>
            <a:ext cx="1085693" cy="1085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/>
          <p:nvPr/>
        </p:nvSpPr>
        <p:spPr>
          <a:xfrm>
            <a:off x="7910384" y="1627572"/>
            <a:ext cx="100765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https://barabook.ru/4683036260519277/Zapadnaja_Evropa_v_XVII_XVIIIvv_Lichnosti_Kultura_ Religija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42564" y="3857983"/>
            <a:ext cx="1012637" cy="101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/>
          <p:nvPr/>
        </p:nvSpPr>
        <p:spPr>
          <a:xfrm>
            <a:off x="4118294" y="3243789"/>
            <a:ext cx="940885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https://barabook.ru/8671225260968848/Razdel_II_Amerika_Daty_Terminy_ Lichnosti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111219" y="2148233"/>
            <a:ext cx="1034627" cy="1034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17305" y="1142825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1614747" y="1437899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2863316" y="1612738"/>
            <a:ext cx="26954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192375" y="1903748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5499178" y="4375259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6881037" y="4652258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8144666" y="4790757"/>
            <a:ext cx="2695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0" y="0"/>
            <a:ext cx="9023351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cap="non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Задание 2.</a:t>
            </a:r>
            <a:endParaRPr sz="3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cap="non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Раскройте причинно-следственные связи между историческими событиями и явлениями:</a:t>
            </a:r>
            <a:endParaRPr sz="3300" cap="none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44530" y="2136479"/>
            <a:ext cx="8356500" cy="20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Великие географические открытия — первоначальное накопление капитала;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огораживания в Англии — формирование рынка наемной рабочей силы;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идеи эпохи Просвещения —  создание независимого буржуазного государства в Америке.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>
            <a:off x="130925" y="1340428"/>
            <a:ext cx="6303126" cy="3672147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1.мануфактура,  2.наемный труд,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3.огораживания, 4.буржуазия, 5.фабрика,  6.прибыль,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7.натуральный оброк,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8.крепостное право,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9.ручной труд,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10.ремесленная мастерская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130925" y="68349"/>
            <a:ext cx="8890462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Задание 3.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«Облако слов»</a:t>
            </a:r>
            <a:endParaRPr sz="400"/>
          </a:p>
        </p:txBody>
      </p:sp>
      <p:sp>
        <p:nvSpPr>
          <p:cNvPr id="177" name="Google Shape;177;p29"/>
          <p:cNvSpPr/>
          <p:nvPr/>
        </p:nvSpPr>
        <p:spPr>
          <a:xfrm>
            <a:off x="6506787" y="1265381"/>
            <a:ext cx="2441864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Распределите исторические явления в соответствующие столбцы: </a:t>
            </a:r>
            <a:endParaRPr sz="1100"/>
          </a:p>
          <a:p>
            <a:pPr indent="-247650" lvl="0" marL="254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arenR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феодальные пережитки; </a:t>
            </a:r>
            <a:endParaRPr sz="1100"/>
          </a:p>
          <a:p>
            <a:pPr indent="-247650" lvl="0" marL="254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arenR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признаки капитализма.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1762874" y="0"/>
            <a:ext cx="55206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Задание 4.</a:t>
            </a:r>
            <a:endParaRPr sz="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Решите тест!</a:t>
            </a:r>
            <a:endParaRPr sz="3100" cap="none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155864" y="1066107"/>
            <a:ext cx="4289367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Вариант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Понятие «Новая история», или «история Нового времени» возникло: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в эпоху Возрождения;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в эпоху Великого переселения народов.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Продолжите перечень крупнейших государств в Европе на рубеже Средневековья и Нового времени: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Испания...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Определите автора высказывания: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«Неужели немцы не поднимут оружия против тех, кто грабит бедных»;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«Увлекающийся практикой без науки, словно кормчий... без руля или компаса, он никогда не уверен, куда плывет»;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«Только люди благородного происхождения могут достичь совершенства»;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г) «Государство — это я»;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«Имей мужество пользоваться своим умом»;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е) «На мой век хватит! После нас хоть потоп!».</a:t>
            </a:r>
            <a:endParaRPr sz="1100"/>
          </a:p>
        </p:txBody>
      </p:sp>
      <p:sp>
        <p:nvSpPr>
          <p:cNvPr id="184" name="Google Shape;184;p30"/>
          <p:cNvSpPr/>
          <p:nvPr/>
        </p:nvSpPr>
        <p:spPr>
          <a:xfrm>
            <a:off x="4445231" y="1066107"/>
            <a:ext cx="4572000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Вариант 2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Какие столетия охватывает первый период истории Нового времени? 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XVI—XVII вв.;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XVI-XVIII вв.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Продолжите перечень ключевых понятий, которые характеризуют содержание первого периода истории Нового времени в Европе: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Свет...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Определите автора высказывания:	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«Знание — сила»;	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«И все-таки она вертится!»;	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«Доверься истинам природы, и пусть ничто в этом мире не останется для тебя незнакомым»;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г) «Пусть ваши мечи не остывают от теплой крови»;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«Не дело подданных участвовать в управлении государством»;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е) «Существование рабства среди нас, несомненно, должно дурно влиять на наши нравы».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/>
          <p:nvPr/>
        </p:nvSpPr>
        <p:spPr>
          <a:xfrm>
            <a:off x="0" y="-105997"/>
            <a:ext cx="91440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Задание 5-1.</a:t>
            </a:r>
            <a:endParaRPr sz="8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Сравните революцию в Англии и Французскую революцию, отметьте их характерные черты знаком «+» в соответствующих колонках.</a:t>
            </a:r>
            <a:endParaRPr b="1" sz="2100" cap="none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90" name="Google Shape;190;p31"/>
          <p:cNvGraphicFramePr/>
          <p:nvPr/>
        </p:nvGraphicFramePr>
        <p:xfrm>
          <a:off x="182892" y="12138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{D9ED6D2F-7EA1-49D0-A5B5-FFE00040A443}</a:tableStyleId>
              </a:tblPr>
              <a:tblGrid>
                <a:gridCol w="4183375"/>
                <a:gridCol w="2450175"/>
                <a:gridCol w="2144675"/>
              </a:tblGrid>
              <a:tr h="278125">
                <a:tc>
                  <a:txBody>
                    <a:bodyPr/>
                    <a:lstStyle/>
                    <a:p>
                      <a:pPr indent="1143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Вопросы для сравнения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  <a:tc>
                  <a:txBody>
                    <a:bodyPr/>
                    <a:lstStyle/>
                    <a:p>
                      <a:pPr indent="11430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Революция в Англии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  <a:tc>
                  <a:txBody>
                    <a:bodyPr/>
                    <a:lstStyle/>
                    <a:p>
                      <a:pPr indent="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Французская революция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 u="none" cap="none" strike="noStrike"/>
                        <a:t>1. Борьба против монархии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2. Борьба за свободу вероисповедания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3. Вмешательство иностранных государств.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4. Казнь монарха в ходе революции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5. Установление диктатуры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6. Завоевание соседних территорий.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7. Реставрация монархии.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8. Завоевание национальной независимости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9. Устранение препятствий для развития капитализма.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10. Влияние идей просветителей на ход революции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11. Установление республики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/>
          <p:nvPr/>
        </p:nvSpPr>
        <p:spPr>
          <a:xfrm>
            <a:off x="0" y="0"/>
            <a:ext cx="9144000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Задание 5-2.</a:t>
            </a:r>
            <a:endParaRPr sz="8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cap="none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Сравните революцию в Нидерландах и революцию в Северной Америке, отметьте их характерные черты знаком «+» в соответствующих колонках.</a:t>
            </a:r>
            <a:endParaRPr b="1" sz="1800" cap="none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96" name="Google Shape;196;p32"/>
          <p:cNvGraphicFramePr/>
          <p:nvPr/>
        </p:nvGraphicFramePr>
        <p:xfrm>
          <a:off x="105769" y="11724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{D9ED6D2F-7EA1-49D0-A5B5-FFE00040A443}</a:tableStyleId>
              </a:tblPr>
              <a:tblGrid>
                <a:gridCol w="3720400"/>
                <a:gridCol w="2400300"/>
                <a:gridCol w="2811775"/>
              </a:tblGrid>
              <a:tr h="278125">
                <a:tc>
                  <a:txBody>
                    <a:bodyPr/>
                    <a:lstStyle/>
                    <a:p>
                      <a:pPr indent="11430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Вопросы для сравнения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  <a:tc>
                  <a:txBody>
                    <a:bodyPr/>
                    <a:lstStyle/>
                    <a:p>
                      <a:pPr indent="1143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Революция в Нидерландах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  <a:tc>
                  <a:txBody>
                    <a:bodyPr/>
                    <a:lstStyle/>
                    <a:p>
                      <a:pPr indent="11430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Революция в Северной Америке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75" marL="4775" anchor="ctr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1. Борьба против монархии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2. Борьба за свободу вероисповедания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3. Вмешательство иностранных государств.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4. Казнь монарха в ходе революции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5. Установление диктатуры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6. Завоевание соседних территорий.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7. Реставрация монархии.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8. Завоевание национальной независимости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9. Устранение препятствий для развития капитализма.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10. Влияние идей просветителей на ход революции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11. Установление республики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/>
          <p:nvPr/>
        </p:nvSpPr>
        <p:spPr>
          <a:xfrm>
            <a:off x="2726332" y="0"/>
            <a:ext cx="3878370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 cap="none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Задание 6.</a:t>
            </a:r>
            <a:endParaRPr sz="34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«Составь схему»</a:t>
            </a:r>
            <a:endParaRPr b="1" sz="3400" cap="none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5611090" y="1098077"/>
            <a:ext cx="35910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основе ментальной карты (см. памятку 4 на с. 220) «Переход от Средневековья к Новому времени» создайте схемы (ментальные карты) развития стран Западной Европы в первый период  Нового времени:</a:t>
            </a:r>
            <a:endParaRPr sz="1100"/>
          </a:p>
          <a:p>
            <a:pPr indent="-374650" lvl="0" marL="381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Германия</a:t>
            </a:r>
            <a:endParaRPr sz="1100"/>
          </a:p>
          <a:p>
            <a:pPr indent="-374650" lvl="0" marL="381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Англия</a:t>
            </a:r>
            <a:endParaRPr sz="1100"/>
          </a:p>
          <a:p>
            <a:pPr indent="-374650" lvl="0" marL="381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Франция</a:t>
            </a:r>
            <a:endParaRPr sz="1100"/>
          </a:p>
          <a:p>
            <a:pPr indent="-374650" lvl="0" marL="381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Нидерланды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2" y="1123402"/>
            <a:ext cx="5567448" cy="389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