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945675"/>
  <p:embeddedFontLst>
    <p:embeddedFont>
      <p:font typeface="Garamon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aramon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aramond-italic.fntdata"/><Relationship Id="rId6" Type="http://schemas.openxmlformats.org/officeDocument/2006/relationships/slide" Target="slides/slide1.xml"/><Relationship Id="rId18" Type="http://schemas.openxmlformats.org/officeDocument/2006/relationships/font" Target="fonts/Garamo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9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2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43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7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11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ru-RU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6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22" name="Google Shape;22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3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DRibbonTitle-UniformTrim.png" id="24" name="Google Shape;2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5" name="Google Shape;2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3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1" name="Google Shape;31;p3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45" name="Google Shape;45;p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9" name="Google Shape;59;p7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63" name="Google Shape;63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69" name="Google Shape;69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2" name="Google Shape;82;p1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9.jpg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7" name="Google Shape;7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DRibbonContent-UniformTrim.png" id="9" name="Google Shape;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Google Shape;10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iI7YwDAqnEg" TargetMode="External"/><Relationship Id="rId4" Type="http://schemas.openxmlformats.org/officeDocument/2006/relationships/image" Target="../media/image10.jpg"/><Relationship Id="rId5" Type="http://schemas.openxmlformats.org/officeDocument/2006/relationships/hyperlink" Target="https://youtu.be/iI7YwDAqnE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/>
          <p:nvPr/>
        </p:nvSpPr>
        <p:spPr>
          <a:xfrm>
            <a:off x="767408" y="692696"/>
            <a:ext cx="10657184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в 9 классе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“Мировой экономический кризис и страны Запада“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/>
        </p:nvSpPr>
        <p:spPr>
          <a:xfrm>
            <a:off x="837210" y="677385"/>
            <a:ext cx="10788732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Выборы 1930 г.- </a:t>
            </a: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НСДАП стала второй по численности партией в рейхстаге.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января 1933 г. </a:t>
            </a: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президент П. фон Гинденбург утвердил А. Гитлера на должность рейхсканцлера (премьер-министра) Германии.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декабре 1933 г. </a:t>
            </a: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были запрещены все политические партии, кроме НСДАП.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Позже он был провозглашен пожизненным канцлером и фюрером (вождем) немецкого народа.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Таким образом, вся власть в стране сосредоточилась в руках Гитлера.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Германии сложилось новое государство.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На смену Веймарской республике пришел Третий рейх.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/>
        </p:nvSpPr>
        <p:spPr>
          <a:xfrm>
            <a:off x="653143" y="530601"/>
            <a:ext cx="10889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Результаты мирового экономического кризиса.</a:t>
            </a:r>
            <a:endParaRPr/>
          </a:p>
        </p:txBody>
      </p:sp>
      <p:sp>
        <p:nvSpPr>
          <p:cNvPr id="219" name="Google Shape;219;p29"/>
          <p:cNvSpPr txBox="1"/>
          <p:nvPr/>
        </p:nvSpPr>
        <p:spPr>
          <a:xfrm>
            <a:off x="653142" y="1730913"/>
            <a:ext cx="1088967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Резкое падением цен, сокращение промышленного производства, многочисленные банкротств, снижение уровня жизни населения, рост числа безработных и разрушение международной торговли</a:t>
            </a:r>
            <a:endParaRPr/>
          </a:p>
        </p:txBody>
      </p:sp>
      <p:sp>
        <p:nvSpPr>
          <p:cNvPr id="220" name="Google Shape;220;p29"/>
          <p:cNvSpPr txBox="1"/>
          <p:nvPr/>
        </p:nvSpPr>
        <p:spPr>
          <a:xfrm>
            <a:off x="760020" y="2833492"/>
            <a:ext cx="106284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Утрата веры в способность демократических правительств решать проблемы</a:t>
            </a:r>
            <a:endParaRPr/>
          </a:p>
        </p:txBody>
      </p:sp>
      <p:sp>
        <p:nvSpPr>
          <p:cNvPr id="221" name="Google Shape;221;p29"/>
          <p:cNvSpPr txBox="1"/>
          <p:nvPr/>
        </p:nvSpPr>
        <p:spPr>
          <a:xfrm>
            <a:off x="803564" y="3320519"/>
            <a:ext cx="1058487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Нищета и безнадежность создали питательную среду для разного толка экстремистов, в том числе и фашистов, которые предлагали радикальные решения. </a:t>
            </a:r>
            <a:endParaRPr/>
          </a:p>
        </p:txBody>
      </p:sp>
      <p:sp>
        <p:nvSpPr>
          <p:cNvPr id="222" name="Google Shape;222;p29"/>
          <p:cNvSpPr txBox="1"/>
          <p:nvPr/>
        </p:nvSpPr>
        <p:spPr>
          <a:xfrm>
            <a:off x="653142" y="4423099"/>
            <a:ext cx="108896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Уничтожение Версальско-Вашингтонской системы и возрождение «Великой Германии».</a:t>
            </a:r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760020" y="5217902"/>
            <a:ext cx="107827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мире обострилась борьба за рынки сбыта, источники сырья и рабочей силы.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1559496" y="404664"/>
            <a:ext cx="9144000" cy="594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ru-RU" sz="7200" u="none" cap="none" strike="noStrike">
                <a:solidFill>
                  <a:srgbClr val="906800"/>
                </a:solidFill>
                <a:latin typeface="Garamond"/>
                <a:ea typeface="Garamond"/>
                <a:cs typeface="Garamond"/>
                <a:sym typeface="Garamond"/>
              </a:rPr>
              <a:t>Домашнее задание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§4.</a:t>
            </a:r>
            <a:endParaRPr b="0" i="0" sz="1400" u="none" cap="none" strike="noStrike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(Опережающее задание!)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Подготовить творческие мини-проекты о борьбе европейских стран против фашизма накануне Второй мировой войны. </a:t>
            </a:r>
            <a:endParaRPr b="1" i="0" sz="4400" u="none" cap="none" strike="noStrike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novohamburgo.org/site/wp-content/uploads/2013/07/11-07-Juros.jpg" id="161" name="Google Shape;1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408" y="620688"/>
            <a:ext cx="10801200" cy="566262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623392" y="620688"/>
            <a:ext cx="525658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Мировой экономический кризис и страны Запада</a:t>
            </a:r>
            <a:endParaRPr b="1" i="0" sz="5400" u="none" cap="none" strike="noStrike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76" y="476672"/>
            <a:ext cx="11233248" cy="589214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/>
          <p:nvPr/>
        </p:nvSpPr>
        <p:spPr>
          <a:xfrm>
            <a:off x="767408" y="1844824"/>
            <a:ext cx="1094521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Вспомните, какие изменения произошли в развитии стран Западной Европы и США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ru-RU" sz="5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</a:t>
            </a:r>
            <a:r>
              <a:rPr b="1" i="0" lang="ru-RU" sz="5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осле Первой мировой войны?</a:t>
            </a:r>
            <a:endParaRPr b="1" i="0" sz="5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2024" y="1196752"/>
            <a:ext cx="5143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/>
          <p:nvPr/>
        </p:nvSpPr>
        <p:spPr>
          <a:xfrm>
            <a:off x="623392" y="692696"/>
            <a:ext cx="5904657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Просмотрите видео, проанализируйте текст параграфа 4 стр. 22-23 и выясните причины и последствия мирового экономического кризиса 1920-х годов.</a:t>
            </a:r>
            <a:endParaRPr b="1" i="0" sz="4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7142015" y="4890604"/>
            <a:ext cx="34835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sng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https://youtu.be/iI7YwDAqnEg</a:t>
            </a:r>
            <a:r>
              <a:rPr b="1" i="0" lang="ru-RU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3033072" y="476672"/>
            <a:ext cx="61269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rPr>
              <a:t>Причины кризиса:</a:t>
            </a:r>
            <a:endParaRPr b="1" i="0" sz="5400" u="none" cap="none" strike="noStrike">
              <a:solidFill>
                <a:schemeClr val="accent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983432" y="1155516"/>
            <a:ext cx="1036915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Неприспособленность экономики к новым условиям;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Новые техника и технологии способствовали росту массового производства товаров;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sng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Перепроизводство товаров </a:t>
            </a: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(превышение предложения над спросом);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sng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Финансовые спекуляции </a:t>
            </a: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(торговля акциями никем не контролировалась, что давало возможность совершения махинаций);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Нехватка денежной массы, что привело к дефляции-падению цен, способствовавшей разорению предприятий;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Рост безработицы;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Невмешательство государства в экономику;</a:t>
            </a:r>
            <a:endParaRPr b="1" i="0" sz="2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875991" y="4797152"/>
            <a:ext cx="1044116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24 октября 1929 г. </a:t>
            </a:r>
            <a:r>
              <a:rPr b="0" i="0" lang="ru-RU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произошло обвальное падение курса ценных бумаг на Нью-Йоркской бирже, что и привело к началу мирового экономического кризиса.</a:t>
            </a:r>
            <a:endParaRPr b="0" i="0" sz="2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408" y="692696"/>
            <a:ext cx="10657184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/>
          <p:nvPr/>
        </p:nvSpPr>
        <p:spPr>
          <a:xfrm>
            <a:off x="2567608" y="620688"/>
            <a:ext cx="703910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rPr>
              <a:t>Последствия кризиса:</a:t>
            </a:r>
            <a:endParaRPr b="1" i="0" sz="5400" u="none" cap="none" strike="noStrike">
              <a:solidFill>
                <a:schemeClr val="accent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759509" y="1508758"/>
            <a:ext cx="10331674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Спад производства;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Рост безработицы;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Катастрофическое падение жизненного уровня населения;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Чтобы ограничить падение цен, уничтожались сельскохозяйственные </a:t>
            </a:r>
            <a:endParaRPr b="1" i="0" sz="2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продукты;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Массовый голод, нищета среди населения;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Рост самоубийств;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ru-RU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Крах банковской системы;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623392" y="4642802"/>
            <a:ext cx="1094521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Проанализируйте карту стр.23, определите страны, которые мировой экономический кризис затронул наиболее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сильно. Какие показатели об этом свидетельствуют?</a:t>
            </a:r>
            <a:endParaRPr b="1" i="0" sz="2800" u="none" cap="none" strike="noStrike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/>
          <p:nvPr/>
        </p:nvSpPr>
        <p:spPr>
          <a:xfrm>
            <a:off x="3071664" y="54868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F05923"/>
                </a:solidFill>
                <a:latin typeface="Arial"/>
                <a:ea typeface="Arial"/>
                <a:cs typeface="Arial"/>
                <a:sym typeface="Arial"/>
              </a:rPr>
              <a:t>Пути выхода из кризиса.</a:t>
            </a:r>
            <a:endParaRPr b="0" i="0" sz="3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767408" y="1381998"/>
            <a:ext cx="338265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Буржуазно-реформистский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4727848" y="1381998"/>
            <a:ext cx="29530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Социал-реформистский</a:t>
            </a:r>
            <a:endParaRPr b="1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9178526" y="1381998"/>
            <a:ext cx="186781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Тоталитарный</a:t>
            </a:r>
            <a:endParaRPr b="1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9" name="Google Shape;199;p26"/>
          <p:cNvSpPr/>
          <p:nvPr/>
        </p:nvSpPr>
        <p:spPr>
          <a:xfrm>
            <a:off x="831977" y="1782108"/>
            <a:ext cx="1034770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Охарактеризуйте каждый из них.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 чём преимущества и недостатки каждого?</a:t>
            </a:r>
            <a:endParaRPr b="1" i="0" sz="4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831977" y="3275111"/>
            <a:ext cx="331808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США, частично Великобритания.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США «Новый курс»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Ф. Рузвельта.</a:t>
            </a:r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4727848" y="3062637"/>
            <a:ext cx="331409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Франция.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Частичная национализация производства, планирование экономики, проведение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крупных социальных реформ</a:t>
            </a:r>
            <a:endParaRPr/>
          </a:p>
        </p:txBody>
      </p:sp>
      <p:sp>
        <p:nvSpPr>
          <p:cNvPr id="202" name="Google Shape;202;p26"/>
          <p:cNvSpPr txBox="1"/>
          <p:nvPr/>
        </p:nvSpPr>
        <p:spPr>
          <a:xfrm>
            <a:off x="8923370" y="3215590"/>
            <a:ext cx="225631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Италия и Германия.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Установление полного контроля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государства над экономикой.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225" y="629799"/>
            <a:ext cx="10814463" cy="558099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/>
          <p:nvPr/>
        </p:nvSpPr>
        <p:spPr>
          <a:xfrm>
            <a:off x="645226" y="986839"/>
            <a:ext cx="1090154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Найдите взаимосвязь тоталитарного варианта выхода из кризиса и приходом к власти фашистов в Германии.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