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schemas.openxmlformats.org/officeDocument/2006/relationships/slide" Target="slides/slide17.xml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-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30" name="Google Shape;130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idx="10" type="dt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1" type="ftr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/>
          <p:nvPr>
            <p:ph type="title"/>
          </p:nvPr>
        </p:nvSpPr>
        <p:spPr>
          <a:xfrm>
            <a:off x="914400" y="533400"/>
            <a:ext cx="103632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1"/>
          <p:cNvSpPr txBox="1"/>
          <p:nvPr>
            <p:ph idx="1" type="body"/>
          </p:nvPr>
        </p:nvSpPr>
        <p:spPr>
          <a:xfrm rot="5400000">
            <a:off x="4305300" y="-876300"/>
            <a:ext cx="3581400" cy="1036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75" name="Google Shape;75;p11"/>
          <p:cNvSpPr txBox="1"/>
          <p:nvPr>
            <p:ph idx="10" type="dt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1"/>
          <p:cNvSpPr txBox="1"/>
          <p:nvPr>
            <p:ph idx="11" type="ftr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1"/>
          <p:cNvSpPr txBox="1"/>
          <p:nvPr>
            <p:ph idx="12" type="sldNum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/>
          <p:nvPr>
            <p:ph type="title"/>
          </p:nvPr>
        </p:nvSpPr>
        <p:spPr>
          <a:xfrm rot="5400000">
            <a:off x="7200900" y="2019300"/>
            <a:ext cx="5562600" cy="25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2"/>
          <p:cNvSpPr txBox="1"/>
          <p:nvPr>
            <p:ph idx="1" type="body"/>
          </p:nvPr>
        </p:nvSpPr>
        <p:spPr>
          <a:xfrm rot="5400000">
            <a:off x="1917700" y="-469900"/>
            <a:ext cx="5562600" cy="75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81" name="Google Shape;81;p12"/>
          <p:cNvSpPr txBox="1"/>
          <p:nvPr>
            <p:ph idx="10" type="dt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2"/>
          <p:cNvSpPr txBox="1"/>
          <p:nvPr>
            <p:ph idx="11" type="ftr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2"/>
          <p:cNvSpPr txBox="1"/>
          <p:nvPr>
            <p:ph idx="12" type="sldNum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showMasterSp="0" type="title">
  <p:cSld name="TITLE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/>
          <p:nvPr>
            <p:ph type="ctrTitle"/>
          </p:nvPr>
        </p:nvSpPr>
        <p:spPr>
          <a:xfrm>
            <a:off x="2133600" y="1524000"/>
            <a:ext cx="8128000" cy="1879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" type="subTitle"/>
          </p:nvPr>
        </p:nvSpPr>
        <p:spPr>
          <a:xfrm>
            <a:off x="2243667" y="4076700"/>
            <a:ext cx="7814733" cy="12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/>
            </a:lvl1pPr>
            <a:lvl2pPr lvl="1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lvl="2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lvl="4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lvl="5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lvl="6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lvl="7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lvl="8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10" type="dt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1" type="ftr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2" type="sldNum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/>
          <p:nvPr>
            <p:ph type="title"/>
          </p:nvPr>
        </p:nvSpPr>
        <p:spPr>
          <a:xfrm>
            <a:off x="914400" y="533400"/>
            <a:ext cx="103632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" type="body"/>
          </p:nvPr>
        </p:nvSpPr>
        <p:spPr>
          <a:xfrm>
            <a:off x="914400" y="2514600"/>
            <a:ext cx="10363200" cy="358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0" type="dt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1" type="ftr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/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" type="body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9pPr>
          </a:lstStyle>
          <a:p/>
        </p:txBody>
      </p:sp>
      <p:sp>
        <p:nvSpPr>
          <p:cNvPr id="34" name="Google Shape;34;p5"/>
          <p:cNvSpPr txBox="1"/>
          <p:nvPr>
            <p:ph idx="10" type="dt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1" type="ftr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idx="12" type="sldNum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/>
          <p:nvPr>
            <p:ph type="title"/>
          </p:nvPr>
        </p:nvSpPr>
        <p:spPr>
          <a:xfrm>
            <a:off x="914400" y="533400"/>
            <a:ext cx="103632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" type="body"/>
          </p:nvPr>
        </p:nvSpPr>
        <p:spPr>
          <a:xfrm>
            <a:off x="914400" y="2514600"/>
            <a:ext cx="5080000" cy="358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/>
        </p:txBody>
      </p:sp>
      <p:sp>
        <p:nvSpPr>
          <p:cNvPr id="40" name="Google Shape;40;p6"/>
          <p:cNvSpPr txBox="1"/>
          <p:nvPr>
            <p:ph idx="2" type="body"/>
          </p:nvPr>
        </p:nvSpPr>
        <p:spPr>
          <a:xfrm>
            <a:off x="6197600" y="2514600"/>
            <a:ext cx="5080000" cy="358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/>
        </p:txBody>
      </p:sp>
      <p:sp>
        <p:nvSpPr>
          <p:cNvPr id="41" name="Google Shape;41;p6"/>
          <p:cNvSpPr txBox="1"/>
          <p:nvPr>
            <p:ph idx="10" type="dt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1" type="ftr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12" type="sldNum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7"/>
          <p:cNvSpPr txBox="1"/>
          <p:nvPr>
            <p:ph idx="1" type="body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9pPr>
          </a:lstStyle>
          <a:p/>
        </p:txBody>
      </p:sp>
      <p:sp>
        <p:nvSpPr>
          <p:cNvPr id="47" name="Google Shape;47;p7"/>
          <p:cNvSpPr txBox="1"/>
          <p:nvPr>
            <p:ph idx="2" type="body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/>
        </p:txBody>
      </p:sp>
      <p:sp>
        <p:nvSpPr>
          <p:cNvPr id="48" name="Google Shape;48;p7"/>
          <p:cNvSpPr txBox="1"/>
          <p:nvPr>
            <p:ph idx="3" type="body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9pPr>
          </a:lstStyle>
          <a:p/>
        </p:txBody>
      </p:sp>
      <p:sp>
        <p:nvSpPr>
          <p:cNvPr id="49" name="Google Shape;49;p7"/>
          <p:cNvSpPr txBox="1"/>
          <p:nvPr>
            <p:ph idx="4" type="body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/>
        </p:txBody>
      </p:sp>
      <p:sp>
        <p:nvSpPr>
          <p:cNvPr id="50" name="Google Shape;50;p7"/>
          <p:cNvSpPr txBox="1"/>
          <p:nvPr>
            <p:ph idx="10" type="dt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7"/>
          <p:cNvSpPr txBox="1"/>
          <p:nvPr>
            <p:ph idx="11" type="ftr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7"/>
          <p:cNvSpPr txBox="1"/>
          <p:nvPr>
            <p:ph idx="12" type="sldNum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/>
          <p:nvPr>
            <p:ph type="title"/>
          </p:nvPr>
        </p:nvSpPr>
        <p:spPr>
          <a:xfrm>
            <a:off x="914400" y="533400"/>
            <a:ext cx="103632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8"/>
          <p:cNvSpPr txBox="1"/>
          <p:nvPr>
            <p:ph idx="10" type="dt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8"/>
          <p:cNvSpPr txBox="1"/>
          <p:nvPr>
            <p:ph idx="11" type="ftr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8"/>
          <p:cNvSpPr txBox="1"/>
          <p:nvPr>
            <p:ph idx="12" type="sldNum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/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" type="body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9pPr>
          </a:lstStyle>
          <a:p/>
        </p:txBody>
      </p:sp>
      <p:sp>
        <p:nvSpPr>
          <p:cNvPr id="61" name="Google Shape;61;p9"/>
          <p:cNvSpPr txBox="1"/>
          <p:nvPr>
            <p:ph idx="2" type="body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/>
        </p:txBody>
      </p:sp>
      <p:sp>
        <p:nvSpPr>
          <p:cNvPr id="62" name="Google Shape;62;p9"/>
          <p:cNvSpPr txBox="1"/>
          <p:nvPr>
            <p:ph idx="10" type="dt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1" type="ftr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9"/>
          <p:cNvSpPr txBox="1"/>
          <p:nvPr>
            <p:ph idx="12" type="sldNum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/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/>
          <p:nvPr>
            <p:ph idx="2" type="pic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/>
          <p:nvPr>
            <p:ph idx="1" type="body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/>
        </p:txBody>
      </p:sp>
      <p:sp>
        <p:nvSpPr>
          <p:cNvPr id="69" name="Google Shape;69;p10"/>
          <p:cNvSpPr txBox="1"/>
          <p:nvPr>
            <p:ph idx="10" type="dt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0"/>
          <p:cNvSpPr txBox="1"/>
          <p:nvPr>
            <p:ph idx="11" type="ftr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0"/>
          <p:cNvSpPr txBox="1"/>
          <p:nvPr>
            <p:ph idx="12" type="sldNum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5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914400" y="533400"/>
            <a:ext cx="103632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914400" y="2514600"/>
            <a:ext cx="10363200" cy="358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8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7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2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0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4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6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jp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 txBox="1"/>
          <p:nvPr/>
        </p:nvSpPr>
        <p:spPr>
          <a:xfrm>
            <a:off x="3791744" y="956171"/>
            <a:ext cx="45705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rPr b="1" i="0" lang="ru-RU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Государственное учреждение образования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rPr b="1" i="0" lang="ru-RU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«Гимназия №2 г. Солигорска»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3"/>
          <p:cNvSpPr txBox="1"/>
          <p:nvPr/>
        </p:nvSpPr>
        <p:spPr>
          <a:xfrm>
            <a:off x="2153444" y="2770683"/>
            <a:ext cx="8213700" cy="6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b="1" i="0" lang="ru-RU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Людмила Антоновна Ларчик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rPr b="1" i="0" lang="ru-RU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Учитель истории и обществоведения высшей квалификационной категории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3"/>
          <p:cNvSpPr txBox="1"/>
          <p:nvPr/>
        </p:nvSpPr>
        <p:spPr>
          <a:xfrm>
            <a:off x="767408" y="4293096"/>
            <a:ext cx="10945216" cy="9540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b="1" i="0" lang="ru-RU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Урок истории Беларуси в 6 классе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Тема урока : «Развитие феодального общества»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700" y="0"/>
            <a:ext cx="12153299" cy="68362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199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oogle Shape;16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80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80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199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80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199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80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199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199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16"/>
          <p:cNvPicPr preferRelativeResize="0"/>
          <p:nvPr/>
        </p:nvPicPr>
        <p:blipFill rotWithShape="1">
          <a:blip r:embed="rId3">
            <a:alphaModFix/>
          </a:blip>
          <a:srcRect b="5228" l="5018" r="6313" t="32601"/>
          <a:stretch/>
        </p:blipFill>
        <p:spPr>
          <a:xfrm>
            <a:off x="715775" y="2689025"/>
            <a:ext cx="10852874" cy="4168975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6"/>
          <p:cNvSpPr/>
          <p:nvPr/>
        </p:nvSpPr>
        <p:spPr>
          <a:xfrm>
            <a:off x="1018100" y="830397"/>
            <a:ext cx="10801200" cy="193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500" u="none" cap="none" strike="noStrike">
                <a:solidFill>
                  <a:schemeClr val="dk1"/>
                </a:solidFill>
              </a:rPr>
              <a:t>1</a:t>
            </a:r>
            <a:r>
              <a:rPr b="1" i="0" lang="ru-RU" sz="3500" u="none" cap="none" strike="noStrike">
                <a:solidFill>
                  <a:schemeClr val="dk1"/>
                </a:solidFill>
              </a:rPr>
              <a:t>.</a:t>
            </a:r>
            <a:r>
              <a:rPr b="0" i="0" lang="ru-RU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Что такое феодальные отношения?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 Каковы были основные занятия жителей ВКЛ?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4. Как называли владельцев земли?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5. Как называли жителей, занимавшихся обработкой земли?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16"/>
          <p:cNvSpPr/>
          <p:nvPr/>
        </p:nvSpPr>
        <p:spPr>
          <a:xfrm>
            <a:off x="4311205" y="48356"/>
            <a:ext cx="42150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5400" cap="none">
                <a:solidFill>
                  <a:srgbClr val="660000"/>
                </a:solidFill>
                <a:latin typeface="Arial"/>
                <a:ea typeface="Arial"/>
                <a:cs typeface="Arial"/>
                <a:sym typeface="Arial"/>
              </a:rPr>
              <a:t>Вспомните!</a:t>
            </a:r>
            <a:endParaRPr b="1" sz="5400" cap="none">
              <a:solidFill>
                <a:srgbClr val="66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199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199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199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80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" y="-2"/>
            <a:ext cx="12191990" cy="6858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3" name="Google Shape;133;p21"/>
          <p:cNvCxnSpPr/>
          <p:nvPr/>
        </p:nvCxnSpPr>
        <p:spPr>
          <a:xfrm>
            <a:off x="6215274" y="1151136"/>
            <a:ext cx="2761046" cy="380787"/>
          </a:xfrm>
          <a:prstGeom prst="straightConnector1">
            <a:avLst/>
          </a:prstGeom>
          <a:noFill/>
          <a:ln cap="flat" cmpd="sng" w="31750">
            <a:solidFill>
              <a:schemeClr val="dk1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134" name="Google Shape;134;p21"/>
          <p:cNvCxnSpPr/>
          <p:nvPr/>
        </p:nvCxnSpPr>
        <p:spPr>
          <a:xfrm flipH="1">
            <a:off x="3413702" y="1151930"/>
            <a:ext cx="2827133" cy="374675"/>
          </a:xfrm>
          <a:prstGeom prst="straightConnector1">
            <a:avLst/>
          </a:prstGeom>
          <a:noFill/>
          <a:ln cap="flat" cmpd="sng" w="31750">
            <a:solidFill>
              <a:schemeClr val="dk1"/>
            </a:solidFill>
            <a:prstDash val="solid"/>
            <a:miter lim="800000"/>
            <a:headEnd len="sm" w="sm" type="none"/>
            <a:tailEnd len="med" w="med" type="stealth"/>
          </a:ln>
        </p:spPr>
      </p:cxnSp>
      <p:sp>
        <p:nvSpPr>
          <p:cNvPr id="135" name="Google Shape;135;p21"/>
          <p:cNvSpPr txBox="1"/>
          <p:nvPr/>
        </p:nvSpPr>
        <p:spPr>
          <a:xfrm>
            <a:off x="3748460" y="548680"/>
            <a:ext cx="5227860" cy="585787"/>
          </a:xfrm>
          <a:prstGeom prst="rect">
            <a:avLst/>
          </a:prstGeom>
          <a:solidFill>
            <a:srgbClr val="FFFFCC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Отношение к земле</a:t>
            </a:r>
            <a:endParaRPr b="1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21"/>
          <p:cNvSpPr txBox="1"/>
          <p:nvPr/>
        </p:nvSpPr>
        <p:spPr>
          <a:xfrm>
            <a:off x="2009353" y="1594843"/>
            <a:ext cx="3987800" cy="523875"/>
          </a:xfrm>
          <a:prstGeom prst="rect">
            <a:avLst/>
          </a:prstGeom>
          <a:solidFill>
            <a:srgbClr val="DCE6F2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Землевладельцы</a:t>
            </a:r>
            <a:endParaRPr b="1" sz="18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21"/>
          <p:cNvSpPr txBox="1"/>
          <p:nvPr/>
        </p:nvSpPr>
        <p:spPr>
          <a:xfrm>
            <a:off x="7534035" y="1594843"/>
            <a:ext cx="3962400" cy="523875"/>
          </a:xfrm>
          <a:prstGeom prst="rect">
            <a:avLst/>
          </a:prstGeom>
          <a:solidFill>
            <a:srgbClr val="DCE6F2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Землепользователи</a:t>
            </a:r>
            <a:endParaRPr b="1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21"/>
          <p:cNvSpPr txBox="1"/>
          <p:nvPr/>
        </p:nvSpPr>
        <p:spPr>
          <a:xfrm>
            <a:off x="1850601" y="3511525"/>
            <a:ext cx="1974850" cy="523875"/>
          </a:xfrm>
          <a:prstGeom prst="rect">
            <a:avLst/>
          </a:prstGeom>
          <a:solidFill>
            <a:srgbClr val="C9FFE4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Светские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21"/>
          <p:cNvSpPr txBox="1"/>
          <p:nvPr/>
        </p:nvSpPr>
        <p:spPr>
          <a:xfrm>
            <a:off x="4296040" y="3511563"/>
            <a:ext cx="2148000" cy="523800"/>
          </a:xfrm>
          <a:prstGeom prst="rect">
            <a:avLst/>
          </a:prstGeom>
          <a:solidFill>
            <a:srgbClr val="C9FFE4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Церковные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21"/>
          <p:cNvSpPr txBox="1"/>
          <p:nvPr/>
        </p:nvSpPr>
        <p:spPr>
          <a:xfrm>
            <a:off x="2495600" y="2280643"/>
            <a:ext cx="2952328" cy="559369"/>
          </a:xfrm>
          <a:prstGeom prst="rect">
            <a:avLst/>
          </a:prstGeom>
          <a:solidFill>
            <a:srgbClr val="CCECFF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Феодалы</a:t>
            </a:r>
            <a:endParaRPr b="1" sz="2800">
              <a:solidFill>
                <a:srgbClr val="8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21"/>
          <p:cNvSpPr txBox="1"/>
          <p:nvPr/>
        </p:nvSpPr>
        <p:spPr>
          <a:xfrm>
            <a:off x="1809327" y="4183038"/>
            <a:ext cx="2073275" cy="523875"/>
          </a:xfrm>
          <a:prstGeom prst="rect">
            <a:avLst/>
          </a:prstGeom>
          <a:solidFill>
            <a:srgbClr val="CCECFF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государство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21"/>
          <p:cNvSpPr txBox="1"/>
          <p:nvPr/>
        </p:nvSpPr>
        <p:spPr>
          <a:xfrm>
            <a:off x="4060402" y="4183038"/>
            <a:ext cx="2136775" cy="523875"/>
          </a:xfrm>
          <a:prstGeom prst="rect">
            <a:avLst/>
          </a:prstGeom>
          <a:solidFill>
            <a:srgbClr val="CCECFF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епископства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21"/>
          <p:cNvSpPr txBox="1"/>
          <p:nvPr/>
        </p:nvSpPr>
        <p:spPr>
          <a:xfrm>
            <a:off x="8469073" y="3676176"/>
            <a:ext cx="2092325" cy="523875"/>
          </a:xfrm>
          <a:prstGeom prst="rect">
            <a:avLst/>
          </a:prstGeom>
          <a:solidFill>
            <a:srgbClr val="CCECFF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rgbClr val="20124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Крестьяне</a:t>
            </a:r>
            <a:endParaRPr b="1" sz="1800">
              <a:solidFill>
                <a:srgbClr val="20124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21"/>
          <p:cNvSpPr txBox="1"/>
          <p:nvPr/>
        </p:nvSpPr>
        <p:spPr>
          <a:xfrm>
            <a:off x="4047702" y="4706913"/>
            <a:ext cx="2136775" cy="522287"/>
          </a:xfrm>
          <a:prstGeom prst="rect">
            <a:avLst/>
          </a:prstGeom>
          <a:solidFill>
            <a:srgbClr val="CCECFF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монастыри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21"/>
          <p:cNvSpPr txBox="1"/>
          <p:nvPr/>
        </p:nvSpPr>
        <p:spPr>
          <a:xfrm>
            <a:off x="4049290" y="5229200"/>
            <a:ext cx="2136775" cy="523875"/>
          </a:xfrm>
          <a:prstGeom prst="rect">
            <a:avLst/>
          </a:prstGeom>
          <a:solidFill>
            <a:srgbClr val="CCECFF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церкви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6" name="Google Shape;146;p21"/>
          <p:cNvCxnSpPr>
            <a:stCxn id="140" idx="2"/>
          </p:cNvCxnSpPr>
          <p:nvPr/>
        </p:nvCxnSpPr>
        <p:spPr>
          <a:xfrm flipH="1">
            <a:off x="2855764" y="2840012"/>
            <a:ext cx="1116000" cy="58890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med" w="med" type="triangl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</p:cxnSp>
      <p:pic>
        <p:nvPicPr>
          <p:cNvPr id="147" name="Google Shape;147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7399717">
            <a:off x="3920763" y="2745372"/>
            <a:ext cx="1322947" cy="8047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Iceberg">
  <a:themeElements>
    <a:clrScheme name="Тема Office 3">
      <a:dk1>
        <a:srgbClr val="000000"/>
      </a:dk1>
      <a:lt1>
        <a:srgbClr val="FFFFFF"/>
      </a:lt1>
      <a:dk2>
        <a:srgbClr val="000000"/>
      </a:dk2>
      <a:lt2>
        <a:srgbClr val="B2B2B2"/>
      </a:lt2>
      <a:accent1>
        <a:srgbClr val="B2B2B2"/>
      </a:accent1>
      <a:accent2>
        <a:srgbClr val="808080"/>
      </a:accent2>
      <a:accent3>
        <a:srgbClr val="FFFFFF"/>
      </a:accent3>
      <a:accent4>
        <a:srgbClr val="000000"/>
      </a:accent4>
      <a:accent5>
        <a:srgbClr val="D5D5D5"/>
      </a:accent5>
      <a:accent6>
        <a:srgbClr val="737373"/>
      </a:accent6>
      <a:hlink>
        <a:srgbClr val="969696"/>
      </a:hlink>
      <a:folHlink>
        <a:srgbClr val="4D4D4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