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5" d="100"/>
          <a:sy n="95" d="100"/>
        </p:scale>
        <p:origin x="16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BD862E7-95FA-4FC4-9EC5-DDBFA8DC7417}"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DB987F2-A784-4F72-BB57-0E9EACDE722E}"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0BBD51E-4B19-444E-85C0-DBD7EB6263F4}"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0D7255A-4AD5-4D3E-9A0A-689DA3BA976C}"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3EE0AD15-87AC-45B2-9EE5-8D165AF83CD7}" type="datetimeFigureOut">
              <a:rPr lang="en-US" dirty="0"/>
              <a:t>4/17/2022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FCC40CCD-F0D6-4CC2-A4C8-2D7D0D875F02}" type="datetimeFigureOut">
              <a:rPr lang="en-US" dirty="0"/>
              <a:t>4/17/2022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4/17/2022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9A00F7B-89C5-4DF7-A309-6263220147D4}" type="datetimeFigureOut">
              <a:rPr lang="en-US" dirty="0"/>
              <a:t>4/17/2022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0322" y="3030008"/>
            <a:ext cx="4698355" cy="290617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594123" y="3030008"/>
            <a:ext cx="4700059" cy="290617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4/17/2022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4/17/2022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4/17/2022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CDCB01F-D966-4C62-B900-0BE008A90C98}"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E73A0EA-7DC7-4964-BB97-B173EF3B859A}" type="datetimeFigureOut">
              <a:rPr lang="en-US" dirty="0"/>
              <a:t>4/17/2022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4/17/2022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189" y="2733708"/>
            <a:ext cx="8752267" cy="1517449"/>
          </a:xfrm>
        </p:spPr>
        <p:txBody>
          <a:bodyPr/>
          <a:lstStyle/>
          <a:p>
            <a:pPr algn="ctr"/>
            <a:r>
              <a:rPr lang="ru-RU" sz="4000" dirty="0" err="1" smtClean="0"/>
              <a:t>Модернизационные</a:t>
            </a:r>
            <a:r>
              <a:rPr lang="ru-RU" sz="4000" dirty="0" smtClean="0"/>
              <a:t> процессы в странах Азии, Африки и Латинской Америки</a:t>
            </a:r>
            <a:endParaRPr lang="ru-RU" sz="4000" dirty="0"/>
          </a:p>
        </p:txBody>
      </p:sp>
      <p:pic>
        <p:nvPicPr>
          <p:cNvPr id="4" name="Рисунок 3"/>
          <p:cNvPicPr>
            <a:picLocks noChangeAspect="1"/>
          </p:cNvPicPr>
          <p:nvPr/>
        </p:nvPicPr>
        <p:blipFill>
          <a:blip r:embed="rId2"/>
          <a:stretch>
            <a:fillRect/>
          </a:stretch>
        </p:blipFill>
        <p:spPr>
          <a:xfrm>
            <a:off x="72189" y="4331368"/>
            <a:ext cx="4410075" cy="2526632"/>
          </a:xfrm>
          <a:prstGeom prst="rect">
            <a:avLst/>
          </a:prstGeom>
        </p:spPr>
      </p:pic>
      <p:pic>
        <p:nvPicPr>
          <p:cNvPr id="5" name="Рисунок 4"/>
          <p:cNvPicPr>
            <a:picLocks noChangeAspect="1"/>
          </p:cNvPicPr>
          <p:nvPr/>
        </p:nvPicPr>
        <p:blipFill>
          <a:blip r:embed="rId3"/>
          <a:stretch>
            <a:fillRect/>
          </a:stretch>
        </p:blipFill>
        <p:spPr>
          <a:xfrm>
            <a:off x="7677150" y="4435642"/>
            <a:ext cx="4514850" cy="2422358"/>
          </a:xfrm>
          <a:prstGeom prst="rect">
            <a:avLst/>
          </a:prstGeom>
        </p:spPr>
      </p:pic>
      <p:pic>
        <p:nvPicPr>
          <p:cNvPr id="6" name="Рисунок 5"/>
          <p:cNvPicPr>
            <a:picLocks noChangeAspect="1"/>
          </p:cNvPicPr>
          <p:nvPr/>
        </p:nvPicPr>
        <p:blipFill>
          <a:blip r:embed="rId4"/>
          <a:stretch>
            <a:fillRect/>
          </a:stretch>
        </p:blipFill>
        <p:spPr>
          <a:xfrm>
            <a:off x="0" y="24063"/>
            <a:ext cx="4572000" cy="2583029"/>
          </a:xfrm>
          <a:prstGeom prst="rect">
            <a:avLst/>
          </a:prstGeom>
        </p:spPr>
      </p:pic>
      <p:pic>
        <p:nvPicPr>
          <p:cNvPr id="7" name="Рисунок 6"/>
          <p:cNvPicPr>
            <a:picLocks noChangeAspect="1"/>
          </p:cNvPicPr>
          <p:nvPr/>
        </p:nvPicPr>
        <p:blipFill>
          <a:blip r:embed="rId5"/>
          <a:stretch>
            <a:fillRect/>
          </a:stretch>
        </p:blipFill>
        <p:spPr>
          <a:xfrm>
            <a:off x="7620000" y="51885"/>
            <a:ext cx="4572000" cy="2527383"/>
          </a:xfrm>
          <a:prstGeom prst="rect">
            <a:avLst/>
          </a:prstGeom>
        </p:spPr>
      </p:pic>
    </p:spTree>
    <p:extLst>
      <p:ext uri="{BB962C8B-B14F-4D97-AF65-F5344CB8AC3E}">
        <p14:creationId xmlns:p14="http://schemas.microsoft.com/office/powerpoint/2010/main" val="998314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Китай</a:t>
            </a:r>
            <a:endParaRPr lang="ru-RU" dirty="0"/>
          </a:p>
        </p:txBody>
      </p:sp>
      <p:sp>
        <p:nvSpPr>
          <p:cNvPr id="3" name="Объект 2"/>
          <p:cNvSpPr>
            <a:spLocks noGrp="1"/>
          </p:cNvSpPr>
          <p:nvPr>
            <p:ph idx="1"/>
          </p:nvPr>
        </p:nvSpPr>
        <p:spPr>
          <a:xfrm>
            <a:off x="78707" y="2120305"/>
            <a:ext cx="11959389" cy="3599316"/>
          </a:xfrm>
        </p:spPr>
        <p:txBody>
          <a:bodyPr>
            <a:normAutofit/>
          </a:bodyPr>
          <a:lstStyle/>
          <a:p>
            <a:pPr marL="0" indent="0" algn="just">
              <a:buNone/>
            </a:pPr>
            <a:r>
              <a:rPr lang="ru-RU" sz="1800" b="1" dirty="0">
                <a:solidFill>
                  <a:schemeClr val="bg1"/>
                </a:solidFill>
              </a:rPr>
              <a:t>Важнейшей особенностью китайской модели модернизации является то, </a:t>
            </a:r>
            <a:r>
              <a:rPr lang="ru-RU" sz="1800" b="1" dirty="0" smtClean="0">
                <a:solidFill>
                  <a:schemeClr val="bg1"/>
                </a:solidFill>
              </a:rPr>
              <a:t>что рыночную</a:t>
            </a:r>
            <a:r>
              <a:rPr lang="ru-RU" sz="1800" b="1" dirty="0">
                <a:solidFill>
                  <a:schemeClr val="bg1"/>
                </a:solidFill>
              </a:rPr>
              <a:t>, фактически капиталистическую экономику строят под </a:t>
            </a:r>
            <a:r>
              <a:rPr lang="ru-RU" sz="1800" b="1" dirty="0" smtClean="0">
                <a:solidFill>
                  <a:schemeClr val="bg1"/>
                </a:solidFill>
              </a:rPr>
              <a:t>руководством правящей </a:t>
            </a:r>
            <a:r>
              <a:rPr lang="ru-RU" sz="1800" b="1" dirty="0">
                <a:solidFill>
                  <a:schemeClr val="bg1"/>
                </a:solidFill>
              </a:rPr>
              <a:t>коммунистической партии. При этом в стране сохраняется </a:t>
            </a:r>
            <a:r>
              <a:rPr lang="ru-RU" sz="1800" b="1" dirty="0" smtClean="0">
                <a:solidFill>
                  <a:schemeClr val="bg1"/>
                </a:solidFill>
              </a:rPr>
              <a:t>достаточно высокий </a:t>
            </a:r>
            <a:r>
              <a:rPr lang="ru-RU" sz="1800" b="1" dirty="0">
                <a:solidFill>
                  <a:schemeClr val="bg1"/>
                </a:solidFill>
              </a:rPr>
              <a:t>уровень имущественного неравенства</a:t>
            </a:r>
          </a:p>
        </p:txBody>
      </p:sp>
      <p:pic>
        <p:nvPicPr>
          <p:cNvPr id="4" name="Рисунок 3"/>
          <p:cNvPicPr>
            <a:picLocks noChangeAspect="1"/>
          </p:cNvPicPr>
          <p:nvPr/>
        </p:nvPicPr>
        <p:blipFill>
          <a:blip r:embed="rId2"/>
          <a:stretch>
            <a:fillRect/>
          </a:stretch>
        </p:blipFill>
        <p:spPr>
          <a:xfrm>
            <a:off x="78707" y="3002880"/>
            <a:ext cx="3707230" cy="3718761"/>
          </a:xfrm>
          <a:prstGeom prst="rect">
            <a:avLst/>
          </a:prstGeom>
        </p:spPr>
      </p:pic>
      <p:pic>
        <p:nvPicPr>
          <p:cNvPr id="5" name="Рисунок 4"/>
          <p:cNvPicPr>
            <a:picLocks noChangeAspect="1"/>
          </p:cNvPicPr>
          <p:nvPr/>
        </p:nvPicPr>
        <p:blipFill>
          <a:blip r:embed="rId3"/>
          <a:stretch>
            <a:fillRect/>
          </a:stretch>
        </p:blipFill>
        <p:spPr>
          <a:xfrm>
            <a:off x="3850106" y="3002878"/>
            <a:ext cx="4572000" cy="3718761"/>
          </a:xfrm>
          <a:prstGeom prst="rect">
            <a:avLst/>
          </a:prstGeom>
        </p:spPr>
      </p:pic>
      <p:pic>
        <p:nvPicPr>
          <p:cNvPr id="6" name="Рисунок 5"/>
          <p:cNvPicPr>
            <a:picLocks noChangeAspect="1"/>
          </p:cNvPicPr>
          <p:nvPr/>
        </p:nvPicPr>
        <p:blipFill>
          <a:blip r:embed="rId4"/>
          <a:stretch>
            <a:fillRect/>
          </a:stretch>
        </p:blipFill>
        <p:spPr>
          <a:xfrm>
            <a:off x="8582527" y="3002878"/>
            <a:ext cx="3513472" cy="3718761"/>
          </a:xfrm>
          <a:prstGeom prst="rect">
            <a:avLst/>
          </a:prstGeom>
        </p:spPr>
      </p:pic>
    </p:spTree>
    <p:extLst>
      <p:ext uri="{BB962C8B-B14F-4D97-AF65-F5344CB8AC3E}">
        <p14:creationId xmlns:p14="http://schemas.microsoft.com/office/powerpoint/2010/main" val="1226835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Индия</a:t>
            </a:r>
            <a:endParaRPr lang="ru-RU" dirty="0"/>
          </a:p>
        </p:txBody>
      </p:sp>
      <p:sp>
        <p:nvSpPr>
          <p:cNvPr id="3" name="Объект 2"/>
          <p:cNvSpPr>
            <a:spLocks noGrp="1"/>
          </p:cNvSpPr>
          <p:nvPr>
            <p:ph idx="1"/>
          </p:nvPr>
        </p:nvSpPr>
        <p:spPr>
          <a:xfrm>
            <a:off x="78707" y="2120305"/>
            <a:ext cx="11959389" cy="3599316"/>
          </a:xfrm>
        </p:spPr>
        <p:txBody>
          <a:bodyPr>
            <a:normAutofit/>
          </a:bodyPr>
          <a:lstStyle/>
          <a:p>
            <a:pPr marL="0" indent="0" algn="just">
              <a:buNone/>
            </a:pPr>
            <a:r>
              <a:rPr lang="ru-RU" sz="1800" b="1" dirty="0">
                <a:solidFill>
                  <a:schemeClr val="bg1"/>
                </a:solidFill>
              </a:rPr>
              <a:t>Индия исторически представляет </a:t>
            </a:r>
            <a:r>
              <a:rPr lang="ru-RU" sz="1800" b="1" dirty="0">
                <a:solidFill>
                  <a:srgbClr val="FF0000"/>
                </a:solidFill>
              </a:rPr>
              <a:t>колониальный тип модернизации</a:t>
            </a:r>
            <a:r>
              <a:rPr lang="ru-RU" sz="1800" b="1" dirty="0">
                <a:solidFill>
                  <a:schemeClr val="bg1"/>
                </a:solidFill>
              </a:rPr>
              <a:t>. Процесс европеизации, а затем и модернизации страны начался сразу после ее завоевания англичанами. В период британского правления в Индию пришел современный прогресс — новые идеи, технологии, европейское образование. Впервые частная собственность на землю была введена в Бенгальской провинции. Многие новые </a:t>
            </a:r>
            <a:r>
              <a:rPr lang="ru-RU" sz="1800" b="1" dirty="0" err="1">
                <a:solidFill>
                  <a:srgbClr val="FF0000"/>
                </a:solidFill>
              </a:rPr>
              <a:t>заминдары</a:t>
            </a:r>
            <a:r>
              <a:rPr lang="ru-RU" sz="1800" b="1" dirty="0">
                <a:solidFill>
                  <a:srgbClr val="FF0000"/>
                </a:solidFill>
              </a:rPr>
              <a:t> (землевладельцы) </a:t>
            </a:r>
            <a:r>
              <a:rPr lang="ru-RU" sz="1800" b="1" dirty="0">
                <a:solidFill>
                  <a:schemeClr val="bg1"/>
                </a:solidFill>
              </a:rPr>
              <a:t>стали банкирами и лидерами индуистского возрождения. Важным фактором изменений было широкое распространение английского языка, который открыл двери для западного образования, науки и литературы. В XIX в. промышленная революция началась и в Индии. Появились почта и телеграф, текстильная промышленность и железные </a:t>
            </a:r>
            <a:r>
              <a:rPr lang="ru-RU" sz="1800" b="1" dirty="0" smtClean="0">
                <a:solidFill>
                  <a:schemeClr val="bg1"/>
                </a:solidFill>
              </a:rPr>
              <a:t>дороги.</a:t>
            </a:r>
            <a:endParaRPr lang="ru-RU" sz="1800" b="1" dirty="0">
              <a:solidFill>
                <a:schemeClr val="bg1"/>
              </a:solidFill>
            </a:endParaRPr>
          </a:p>
        </p:txBody>
      </p:sp>
      <p:pic>
        <p:nvPicPr>
          <p:cNvPr id="7" name="Рисунок 6"/>
          <p:cNvPicPr>
            <a:picLocks noChangeAspect="1"/>
          </p:cNvPicPr>
          <p:nvPr/>
        </p:nvPicPr>
        <p:blipFill>
          <a:blip r:embed="rId2"/>
          <a:stretch>
            <a:fillRect/>
          </a:stretch>
        </p:blipFill>
        <p:spPr>
          <a:xfrm>
            <a:off x="78707" y="4275220"/>
            <a:ext cx="4019550" cy="2506579"/>
          </a:xfrm>
          <a:prstGeom prst="rect">
            <a:avLst/>
          </a:prstGeom>
        </p:spPr>
      </p:pic>
      <p:pic>
        <p:nvPicPr>
          <p:cNvPr id="8" name="Рисунок 7"/>
          <p:cNvPicPr>
            <a:picLocks noChangeAspect="1"/>
          </p:cNvPicPr>
          <p:nvPr/>
        </p:nvPicPr>
        <p:blipFill>
          <a:blip r:embed="rId3"/>
          <a:stretch>
            <a:fillRect/>
          </a:stretch>
        </p:blipFill>
        <p:spPr>
          <a:xfrm>
            <a:off x="4207544" y="4203031"/>
            <a:ext cx="4210050" cy="2578767"/>
          </a:xfrm>
          <a:prstGeom prst="rect">
            <a:avLst/>
          </a:prstGeom>
        </p:spPr>
      </p:pic>
      <p:pic>
        <p:nvPicPr>
          <p:cNvPr id="9" name="Рисунок 8"/>
          <p:cNvPicPr>
            <a:picLocks noChangeAspect="1"/>
          </p:cNvPicPr>
          <p:nvPr/>
        </p:nvPicPr>
        <p:blipFill>
          <a:blip r:embed="rId4"/>
          <a:stretch>
            <a:fillRect/>
          </a:stretch>
        </p:blipFill>
        <p:spPr>
          <a:xfrm>
            <a:off x="8526881" y="4203030"/>
            <a:ext cx="3565858" cy="2578767"/>
          </a:xfrm>
          <a:prstGeom prst="rect">
            <a:avLst/>
          </a:prstGeom>
        </p:spPr>
      </p:pic>
    </p:spTree>
    <p:extLst>
      <p:ext uri="{BB962C8B-B14F-4D97-AF65-F5344CB8AC3E}">
        <p14:creationId xmlns:p14="http://schemas.microsoft.com/office/powerpoint/2010/main" val="1022917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Индия</a:t>
            </a:r>
            <a:endParaRPr lang="ru-RU" dirty="0"/>
          </a:p>
        </p:txBody>
      </p:sp>
      <p:sp>
        <p:nvSpPr>
          <p:cNvPr id="3" name="Объект 2"/>
          <p:cNvSpPr>
            <a:spLocks noGrp="1"/>
          </p:cNvSpPr>
          <p:nvPr>
            <p:ph idx="1"/>
          </p:nvPr>
        </p:nvSpPr>
        <p:spPr>
          <a:xfrm>
            <a:off x="78707" y="2120305"/>
            <a:ext cx="11959389" cy="3599316"/>
          </a:xfrm>
        </p:spPr>
        <p:txBody>
          <a:bodyPr>
            <a:normAutofit/>
          </a:bodyPr>
          <a:lstStyle/>
          <a:p>
            <a:pPr marL="0" indent="0" algn="just">
              <a:buNone/>
            </a:pPr>
            <a:r>
              <a:rPr lang="ru-RU" sz="1800" b="1" dirty="0">
                <a:solidFill>
                  <a:schemeClr val="bg1"/>
                </a:solidFill>
              </a:rPr>
              <a:t>После обретения независимости Индия проделала большой путь от </a:t>
            </a:r>
            <a:r>
              <a:rPr lang="ru-RU" sz="1800" b="1" dirty="0" smtClean="0">
                <a:solidFill>
                  <a:schemeClr val="bg1"/>
                </a:solidFill>
              </a:rPr>
              <a:t>когда-то крупнейшей </a:t>
            </a:r>
            <a:r>
              <a:rPr lang="ru-RU" sz="1800" b="1" dirty="0">
                <a:solidFill>
                  <a:schemeClr val="bg1"/>
                </a:solidFill>
              </a:rPr>
              <a:t>колонии до одной из ведущих развитых стран мира. В начале 1990-х </a:t>
            </a:r>
            <a:r>
              <a:rPr lang="ru-RU" sz="1800" b="1" dirty="0" smtClean="0">
                <a:solidFill>
                  <a:schemeClr val="bg1"/>
                </a:solidFill>
              </a:rPr>
              <a:t>гг. она </a:t>
            </a:r>
            <a:r>
              <a:rPr lang="ru-RU" sz="1800" b="1" dirty="0">
                <a:solidFill>
                  <a:schemeClr val="bg1"/>
                </a:solidFill>
              </a:rPr>
              <a:t>вступила в эпоху глубоких реформ, приватизации, освобождения промышленности от контроля со стороны государства. При этом индийское </a:t>
            </a:r>
            <a:r>
              <a:rPr lang="ru-RU" sz="1800" b="1" dirty="0" smtClean="0">
                <a:solidFill>
                  <a:schemeClr val="bg1"/>
                </a:solidFill>
              </a:rPr>
              <a:t>руководство не </a:t>
            </a:r>
            <a:r>
              <a:rPr lang="ru-RU" sz="1800" b="1" dirty="0">
                <a:solidFill>
                  <a:schemeClr val="bg1"/>
                </a:solidFill>
              </a:rPr>
              <a:t>отказывалось от прошлого. Преобразования развивали то лучшее, что </a:t>
            </a:r>
            <a:r>
              <a:rPr lang="ru-RU" sz="1800" b="1" dirty="0" smtClean="0">
                <a:solidFill>
                  <a:schemeClr val="bg1"/>
                </a:solidFill>
              </a:rPr>
              <a:t>было достигнуто </a:t>
            </a:r>
            <a:r>
              <a:rPr lang="ru-RU" sz="1800" b="1" dirty="0">
                <a:solidFill>
                  <a:schemeClr val="bg1"/>
                </a:solidFill>
              </a:rPr>
              <a:t>раньше. Регулирующая роль государства сохранялась и в экономической, и в социальной жизни. В XXI в. Индия превратилась в аграрно-индустриальную страну с развитой промышленностью. Приоритетными </a:t>
            </a:r>
            <a:r>
              <a:rPr lang="ru-RU" sz="1800" b="1" dirty="0" smtClean="0">
                <a:solidFill>
                  <a:schemeClr val="bg1"/>
                </a:solidFill>
              </a:rPr>
              <a:t>отраслями промышленного </a:t>
            </a:r>
            <a:r>
              <a:rPr lang="ru-RU" sz="1800" b="1" dirty="0">
                <a:solidFill>
                  <a:schemeClr val="bg1"/>
                </a:solidFill>
              </a:rPr>
              <a:t>производства стали автомобилестроение, </a:t>
            </a:r>
            <a:r>
              <a:rPr lang="ru-RU" sz="1800" b="1" dirty="0" smtClean="0">
                <a:solidFill>
                  <a:schemeClr val="bg1"/>
                </a:solidFill>
              </a:rPr>
              <a:t>станкостроение, черная </a:t>
            </a:r>
            <a:r>
              <a:rPr lang="ru-RU" sz="1800" b="1" dirty="0">
                <a:solidFill>
                  <a:schemeClr val="bg1"/>
                </a:solidFill>
              </a:rPr>
              <a:t>металлургия и нефтехимия, электроника и информационные </a:t>
            </a:r>
            <a:r>
              <a:rPr lang="ru-RU" sz="1800" b="1" dirty="0" smtClean="0">
                <a:solidFill>
                  <a:schemeClr val="bg1"/>
                </a:solidFill>
              </a:rPr>
              <a:t>технологии. Экономика </a:t>
            </a:r>
            <a:r>
              <a:rPr lang="ru-RU" sz="1800" b="1" dirty="0">
                <a:solidFill>
                  <a:schemeClr val="bg1"/>
                </a:solidFill>
              </a:rPr>
              <a:t>Индии в 2014 г. по объему ВВП вышла на </a:t>
            </a:r>
            <a:r>
              <a:rPr lang="ru-RU" sz="1800" b="1" dirty="0">
                <a:solidFill>
                  <a:srgbClr val="FF0000"/>
                </a:solidFill>
              </a:rPr>
              <a:t>третье место</a:t>
            </a:r>
            <a:r>
              <a:rPr lang="ru-RU" sz="1800" b="1" dirty="0">
                <a:solidFill>
                  <a:schemeClr val="bg1"/>
                </a:solidFill>
              </a:rPr>
              <a:t> в мире </a:t>
            </a:r>
            <a:r>
              <a:rPr lang="ru-RU" sz="1800" b="1" dirty="0" smtClean="0">
                <a:solidFill>
                  <a:schemeClr val="bg1"/>
                </a:solidFill>
              </a:rPr>
              <a:t>после Китая </a:t>
            </a:r>
            <a:r>
              <a:rPr lang="ru-RU" sz="1800" b="1" dirty="0">
                <a:solidFill>
                  <a:schemeClr val="bg1"/>
                </a:solidFill>
              </a:rPr>
              <a:t>и </a:t>
            </a:r>
            <a:r>
              <a:rPr lang="ru-RU" sz="1800" b="1" dirty="0" smtClean="0">
                <a:solidFill>
                  <a:schemeClr val="bg1"/>
                </a:solidFill>
              </a:rPr>
              <a:t>США.</a:t>
            </a:r>
            <a:endParaRPr lang="ru-RU" sz="1800" b="1" dirty="0">
              <a:solidFill>
                <a:schemeClr val="bg1"/>
              </a:solidFill>
            </a:endParaRPr>
          </a:p>
        </p:txBody>
      </p:sp>
      <p:pic>
        <p:nvPicPr>
          <p:cNvPr id="4" name="Рисунок 3"/>
          <p:cNvPicPr>
            <a:picLocks noChangeAspect="1"/>
          </p:cNvPicPr>
          <p:nvPr/>
        </p:nvPicPr>
        <p:blipFill>
          <a:blip r:embed="rId2"/>
          <a:stretch>
            <a:fillRect/>
          </a:stretch>
        </p:blipFill>
        <p:spPr>
          <a:xfrm>
            <a:off x="78707" y="4491788"/>
            <a:ext cx="3250030" cy="2290011"/>
          </a:xfrm>
          <a:prstGeom prst="rect">
            <a:avLst/>
          </a:prstGeom>
        </p:spPr>
      </p:pic>
      <p:pic>
        <p:nvPicPr>
          <p:cNvPr id="5" name="Рисунок 4"/>
          <p:cNvPicPr>
            <a:picLocks noChangeAspect="1"/>
          </p:cNvPicPr>
          <p:nvPr/>
        </p:nvPicPr>
        <p:blipFill>
          <a:blip r:embed="rId3"/>
          <a:stretch>
            <a:fillRect/>
          </a:stretch>
        </p:blipFill>
        <p:spPr>
          <a:xfrm>
            <a:off x="3513221" y="4491787"/>
            <a:ext cx="3048000" cy="2290011"/>
          </a:xfrm>
          <a:prstGeom prst="rect">
            <a:avLst/>
          </a:prstGeom>
        </p:spPr>
      </p:pic>
      <p:pic>
        <p:nvPicPr>
          <p:cNvPr id="6" name="Рисунок 5"/>
          <p:cNvPicPr>
            <a:picLocks noChangeAspect="1"/>
          </p:cNvPicPr>
          <p:nvPr/>
        </p:nvPicPr>
        <p:blipFill>
          <a:blip r:embed="rId4"/>
          <a:stretch>
            <a:fillRect/>
          </a:stretch>
        </p:blipFill>
        <p:spPr>
          <a:xfrm>
            <a:off x="6866021" y="4495798"/>
            <a:ext cx="4572000" cy="2286000"/>
          </a:xfrm>
          <a:prstGeom prst="rect">
            <a:avLst/>
          </a:prstGeom>
        </p:spPr>
      </p:pic>
    </p:spTree>
    <p:extLst>
      <p:ext uri="{BB962C8B-B14F-4D97-AF65-F5344CB8AC3E}">
        <p14:creationId xmlns:p14="http://schemas.microsoft.com/office/powerpoint/2010/main" val="2820710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Индия</a:t>
            </a:r>
            <a:endParaRPr lang="ru-RU" dirty="0"/>
          </a:p>
        </p:txBody>
      </p:sp>
      <p:sp>
        <p:nvSpPr>
          <p:cNvPr id="3" name="Объект 2"/>
          <p:cNvSpPr>
            <a:spLocks noGrp="1"/>
          </p:cNvSpPr>
          <p:nvPr>
            <p:ph idx="1"/>
          </p:nvPr>
        </p:nvSpPr>
        <p:spPr>
          <a:xfrm>
            <a:off x="78707" y="2120305"/>
            <a:ext cx="11959389" cy="3599316"/>
          </a:xfrm>
        </p:spPr>
        <p:txBody>
          <a:bodyPr>
            <a:normAutofit/>
          </a:bodyPr>
          <a:lstStyle/>
          <a:p>
            <a:pPr marL="0" indent="0" algn="just">
              <a:buNone/>
            </a:pPr>
            <a:r>
              <a:rPr lang="ru-RU" sz="1800" b="1" dirty="0">
                <a:solidFill>
                  <a:schemeClr val="bg1"/>
                </a:solidFill>
              </a:rPr>
              <a:t>Индийская модель развития полна проблем и противоречий. Наряду с самым современным сектором экономики существует традиционный сектор — десятки миллионов мелких предприятий и мастерских. Как и для большинства развивающихся стран, для Индии характерны бедность и перенаселение. Почти две трети индусов проживают в сельской местности. Экономический рост в стране </a:t>
            </a:r>
            <a:r>
              <a:rPr lang="ru-RU" sz="1800" b="1" dirty="0" smtClean="0">
                <a:solidFill>
                  <a:schemeClr val="bg1"/>
                </a:solidFill>
              </a:rPr>
              <a:t>по прежнему </a:t>
            </a:r>
            <a:r>
              <a:rPr lang="ru-RU" sz="1800" b="1" dirty="0">
                <a:solidFill>
                  <a:schemeClr val="bg1"/>
                </a:solidFill>
              </a:rPr>
              <a:t>не успевает за ростом населения. Уровень и качество жизни повышаются медленно. Около четверти голодающих в мире приходится на Индию. Значительная часть населения, особенно сельского, неграмотна. Несмотря на усилия правительства, потомки касты </a:t>
            </a:r>
            <a:r>
              <a:rPr lang="ru-RU" sz="1800" b="1" dirty="0">
                <a:solidFill>
                  <a:srgbClr val="FF0000"/>
                </a:solidFill>
              </a:rPr>
              <a:t>«неприкасаемых» </a:t>
            </a:r>
            <a:r>
              <a:rPr lang="ru-RU" sz="1800" b="1" dirty="0">
                <a:solidFill>
                  <a:schemeClr val="bg1"/>
                </a:solidFill>
              </a:rPr>
              <a:t>сталкиваются с ограниченным доступом к услугам образования. Существует разрыв в грамотности и уровне образования между женщинами и мужчинами. Высшее образование является элитарным и недоступно для большей части населения. Таким образом, главной особенностью современного развития Индии является органичное сосуществование индустриального и традиционного секторов экономики. Для страны характерно национальное, религиозное и языковое многообразие. Большая часть бедного и крайне бедного населения принадлежит к низшим кастам.</a:t>
            </a:r>
          </a:p>
        </p:txBody>
      </p:sp>
      <p:pic>
        <p:nvPicPr>
          <p:cNvPr id="7" name="Рисунок 6"/>
          <p:cNvPicPr>
            <a:picLocks noChangeAspect="1"/>
          </p:cNvPicPr>
          <p:nvPr/>
        </p:nvPicPr>
        <p:blipFill>
          <a:blip r:embed="rId2"/>
          <a:stretch>
            <a:fillRect/>
          </a:stretch>
        </p:blipFill>
        <p:spPr>
          <a:xfrm>
            <a:off x="8590547" y="5117432"/>
            <a:ext cx="3352800" cy="1659605"/>
          </a:xfrm>
          <a:prstGeom prst="rect">
            <a:avLst/>
          </a:prstGeom>
        </p:spPr>
      </p:pic>
      <p:pic>
        <p:nvPicPr>
          <p:cNvPr id="8" name="Рисунок 7"/>
          <p:cNvPicPr>
            <a:picLocks noChangeAspect="1"/>
          </p:cNvPicPr>
          <p:nvPr/>
        </p:nvPicPr>
        <p:blipFill>
          <a:blip r:embed="rId3"/>
          <a:stretch>
            <a:fillRect/>
          </a:stretch>
        </p:blipFill>
        <p:spPr>
          <a:xfrm>
            <a:off x="144379" y="5382126"/>
            <a:ext cx="2454442" cy="1394911"/>
          </a:xfrm>
          <a:prstGeom prst="rect">
            <a:avLst/>
          </a:prstGeom>
        </p:spPr>
      </p:pic>
      <p:pic>
        <p:nvPicPr>
          <p:cNvPr id="9" name="Рисунок 8"/>
          <p:cNvPicPr>
            <a:picLocks noChangeAspect="1"/>
          </p:cNvPicPr>
          <p:nvPr/>
        </p:nvPicPr>
        <p:blipFill>
          <a:blip r:embed="rId4"/>
          <a:stretch>
            <a:fillRect/>
          </a:stretch>
        </p:blipFill>
        <p:spPr>
          <a:xfrm>
            <a:off x="4098758" y="5382126"/>
            <a:ext cx="2462463" cy="1394911"/>
          </a:xfrm>
          <a:prstGeom prst="rect">
            <a:avLst/>
          </a:prstGeom>
        </p:spPr>
      </p:pic>
    </p:spTree>
    <p:extLst>
      <p:ext uri="{BB962C8B-B14F-4D97-AF65-F5344CB8AC3E}">
        <p14:creationId xmlns:p14="http://schemas.microsoft.com/office/powerpoint/2010/main" val="2909038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Новые индустриальные страны (НИС)</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Группу развивающихся государств, которые за короткий срок совершили качественный переход от отсталой экономики к высокоразвитой, достигли впечатляющих социально-экономических показателей, называют </a:t>
            </a:r>
            <a:r>
              <a:rPr lang="ru-RU" sz="1800" b="1" dirty="0">
                <a:solidFill>
                  <a:srgbClr val="FF0000"/>
                </a:solidFill>
              </a:rPr>
              <a:t>новыми индустриальными странами (НИС). </a:t>
            </a:r>
            <a:r>
              <a:rPr lang="ru-RU" sz="1800" b="1" dirty="0">
                <a:solidFill>
                  <a:schemeClr val="bg1"/>
                </a:solidFill>
              </a:rPr>
              <a:t>К НИС </a:t>
            </a:r>
            <a:r>
              <a:rPr lang="ru-RU" sz="1800" b="1" dirty="0">
                <a:solidFill>
                  <a:srgbClr val="FF0000"/>
                </a:solidFill>
              </a:rPr>
              <a:t>«первой волны</a:t>
            </a:r>
            <a:r>
              <a:rPr lang="ru-RU" sz="1800" b="1" dirty="0">
                <a:solidFill>
                  <a:schemeClr val="bg1"/>
                </a:solidFill>
              </a:rPr>
              <a:t>» в Азии относятся </a:t>
            </a:r>
            <a:r>
              <a:rPr lang="ru-RU" sz="1800" b="1" dirty="0">
                <a:solidFill>
                  <a:srgbClr val="FF0000"/>
                </a:solidFill>
              </a:rPr>
              <a:t>Республика Корея (Южная Корея), Тайвань, Гонконг и Сингапур</a:t>
            </a:r>
            <a:r>
              <a:rPr lang="ru-RU" sz="1800" b="1" dirty="0">
                <a:solidFill>
                  <a:schemeClr val="bg1"/>
                </a:solidFill>
              </a:rPr>
              <a:t>. Эти четыре государства еще называют </a:t>
            </a:r>
            <a:r>
              <a:rPr lang="ru-RU" sz="1800" b="1" dirty="0">
                <a:solidFill>
                  <a:srgbClr val="FF0000"/>
                </a:solidFill>
              </a:rPr>
              <a:t>«азиатскими тиграми» </a:t>
            </a:r>
            <a:r>
              <a:rPr lang="ru-RU" sz="1800" b="1" dirty="0">
                <a:solidFill>
                  <a:schemeClr val="bg1"/>
                </a:solidFill>
              </a:rPr>
              <a:t>или </a:t>
            </a:r>
            <a:r>
              <a:rPr lang="ru-RU" sz="1800" b="1" dirty="0">
                <a:solidFill>
                  <a:srgbClr val="FF0000"/>
                </a:solidFill>
              </a:rPr>
              <a:t>«драконами»</a:t>
            </a:r>
          </a:p>
        </p:txBody>
      </p:sp>
      <p:sp>
        <p:nvSpPr>
          <p:cNvPr id="4" name="Прямоугольник 3"/>
          <p:cNvSpPr/>
          <p:nvPr/>
        </p:nvSpPr>
        <p:spPr>
          <a:xfrm>
            <a:off x="914400" y="3545305"/>
            <a:ext cx="10764253" cy="673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bg1"/>
                </a:solidFill>
              </a:rPr>
              <a:t>Новые индустриальные страны</a:t>
            </a:r>
            <a:endParaRPr lang="ru-RU" sz="4400" b="1" dirty="0">
              <a:solidFill>
                <a:schemeClr val="bg1"/>
              </a:solidFill>
            </a:endParaRPr>
          </a:p>
        </p:txBody>
      </p:sp>
      <p:sp>
        <p:nvSpPr>
          <p:cNvPr id="5" name="Стрелка вниз 4"/>
          <p:cNvSpPr/>
          <p:nvPr/>
        </p:nvSpPr>
        <p:spPr>
          <a:xfrm>
            <a:off x="1002631" y="4283242"/>
            <a:ext cx="473242" cy="6497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8707" y="4972768"/>
            <a:ext cx="2788821" cy="1342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rPr>
              <a:t>«Первая волна</a:t>
            </a:r>
            <a:r>
              <a:rPr lang="ru-RU" sz="1600" b="1" dirty="0" smtClean="0">
                <a:solidFill>
                  <a:schemeClr val="bg1"/>
                </a:solidFill>
              </a:rPr>
              <a:t>»</a:t>
            </a:r>
          </a:p>
          <a:p>
            <a:pPr algn="ctr"/>
            <a:r>
              <a:rPr lang="ru-RU" sz="1600" b="1" dirty="0" smtClean="0">
                <a:solidFill>
                  <a:schemeClr val="bg1"/>
                </a:solidFill>
              </a:rPr>
              <a:t> </a:t>
            </a:r>
            <a:r>
              <a:rPr lang="ru-RU" sz="1600" b="1" dirty="0">
                <a:solidFill>
                  <a:schemeClr val="bg1"/>
                </a:solidFill>
              </a:rPr>
              <a:t>Гонконг, Республика Корея, Сингапур, Тайвань, Аргентина, Бразилия, Мексика</a:t>
            </a:r>
          </a:p>
        </p:txBody>
      </p:sp>
      <p:sp>
        <p:nvSpPr>
          <p:cNvPr id="11" name="Стрелка вниз 10"/>
          <p:cNvSpPr/>
          <p:nvPr/>
        </p:nvSpPr>
        <p:spPr>
          <a:xfrm>
            <a:off x="4188242" y="4254686"/>
            <a:ext cx="473242" cy="81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352146" y="5058472"/>
            <a:ext cx="2135105" cy="940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rPr>
              <a:t>«Вторая волна</a:t>
            </a:r>
            <a:r>
              <a:rPr lang="ru-RU" sz="1600" b="1" dirty="0" smtClean="0">
                <a:solidFill>
                  <a:schemeClr val="bg1"/>
                </a:solidFill>
              </a:rPr>
              <a:t>»</a:t>
            </a:r>
          </a:p>
          <a:p>
            <a:pPr algn="ctr"/>
            <a:r>
              <a:rPr lang="ru-RU" sz="1600" b="1" dirty="0" smtClean="0">
                <a:solidFill>
                  <a:schemeClr val="bg1"/>
                </a:solidFill>
              </a:rPr>
              <a:t> </a:t>
            </a:r>
            <a:r>
              <a:rPr lang="ru-RU" sz="1600" b="1" dirty="0">
                <a:solidFill>
                  <a:schemeClr val="bg1"/>
                </a:solidFill>
              </a:rPr>
              <a:t>Малайзия, Таиланд, Индия, Чили</a:t>
            </a:r>
          </a:p>
        </p:txBody>
      </p:sp>
      <p:sp>
        <p:nvSpPr>
          <p:cNvPr id="13" name="Стрелка вниз 12"/>
          <p:cNvSpPr/>
          <p:nvPr/>
        </p:nvSpPr>
        <p:spPr>
          <a:xfrm>
            <a:off x="6807965" y="4254685"/>
            <a:ext cx="473242" cy="11515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6159513" y="5389047"/>
            <a:ext cx="1770146" cy="940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rPr>
              <a:t>«Третья волна» Турция, Индонезия</a:t>
            </a:r>
          </a:p>
        </p:txBody>
      </p:sp>
      <p:sp>
        <p:nvSpPr>
          <p:cNvPr id="15" name="Стрелка вниз 14"/>
          <p:cNvSpPr/>
          <p:nvPr/>
        </p:nvSpPr>
        <p:spPr>
          <a:xfrm>
            <a:off x="9941767" y="4234831"/>
            <a:ext cx="473242" cy="1500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9031050" y="5758586"/>
            <a:ext cx="2294676" cy="940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bg1"/>
                </a:solidFill>
              </a:rPr>
              <a:t>«Четвертая волна» Филиппины, Китай, Вьетнам, Иран</a:t>
            </a:r>
          </a:p>
        </p:txBody>
      </p:sp>
    </p:spTree>
    <p:extLst>
      <p:ext uri="{BB962C8B-B14F-4D97-AF65-F5344CB8AC3E}">
        <p14:creationId xmlns:p14="http://schemas.microsoft.com/office/powerpoint/2010/main" val="2418738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Новые индустриальные страны (НИС)</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Южная Корея и Тайвань составляют группу стран Восточной Азии, которые изначально пошли по капиталистическому пути развития. По меркам развитого мира это были очень бедные государства на момент провозглашения независимости. У них практически не было природных ресурсов, основное население составляли крестьяне. Неплохо обстояли дела лишь с начальным образованием, однако специалистов с высокой квалификацией катастрофически не хватало.</a:t>
            </a:r>
          </a:p>
        </p:txBody>
      </p:sp>
      <p:pic>
        <p:nvPicPr>
          <p:cNvPr id="6" name="Рисунок 5"/>
          <p:cNvPicPr>
            <a:picLocks noChangeAspect="1"/>
          </p:cNvPicPr>
          <p:nvPr/>
        </p:nvPicPr>
        <p:blipFill>
          <a:blip r:embed="rId2"/>
          <a:stretch>
            <a:fillRect/>
          </a:stretch>
        </p:blipFill>
        <p:spPr>
          <a:xfrm>
            <a:off x="179817" y="3420978"/>
            <a:ext cx="4705003" cy="3316706"/>
          </a:xfrm>
          <a:prstGeom prst="rect">
            <a:avLst/>
          </a:prstGeom>
        </p:spPr>
      </p:pic>
      <p:pic>
        <p:nvPicPr>
          <p:cNvPr id="7" name="Рисунок 6"/>
          <p:cNvPicPr>
            <a:picLocks noChangeAspect="1"/>
          </p:cNvPicPr>
          <p:nvPr/>
        </p:nvPicPr>
        <p:blipFill>
          <a:blip r:embed="rId3"/>
          <a:stretch>
            <a:fillRect/>
          </a:stretch>
        </p:blipFill>
        <p:spPr>
          <a:xfrm>
            <a:off x="6489031" y="3420978"/>
            <a:ext cx="4572000" cy="3316706"/>
          </a:xfrm>
          <a:prstGeom prst="rect">
            <a:avLst/>
          </a:prstGeom>
        </p:spPr>
      </p:pic>
    </p:spTree>
    <p:extLst>
      <p:ext uri="{BB962C8B-B14F-4D97-AF65-F5344CB8AC3E}">
        <p14:creationId xmlns:p14="http://schemas.microsoft.com/office/powerpoint/2010/main" val="446212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Новые индустриальные страны (НИС)</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В этих условиях власти сделали ставку на единственный имевшийся ресурс — </a:t>
            </a:r>
            <a:r>
              <a:rPr lang="ru-RU" sz="1800" b="1" dirty="0">
                <a:solidFill>
                  <a:srgbClr val="FF0000"/>
                </a:solidFill>
              </a:rPr>
              <a:t>дешевую и качественную рабочую силу</a:t>
            </a:r>
            <a:r>
              <a:rPr lang="ru-RU" sz="1800" b="1" dirty="0">
                <a:solidFill>
                  <a:schemeClr val="bg1"/>
                </a:solidFill>
              </a:rPr>
              <a:t>. Сырье и технологии ввозили из-за границы. Готовая продукция шла на экспорт. Ориентированная на экспорт продукция стала основой экономического рывка на Тайване и в Южной Корее. Сначала ставка была сделана на легкую промышленность, где можно было </a:t>
            </a:r>
            <a:r>
              <a:rPr lang="ru-RU" sz="1800" b="1" dirty="0" smtClean="0">
                <a:solidFill>
                  <a:schemeClr val="bg1"/>
                </a:solidFill>
              </a:rPr>
              <a:t>использовать </a:t>
            </a:r>
            <a:r>
              <a:rPr lang="ru-RU" sz="1800" b="1" dirty="0">
                <a:solidFill>
                  <a:schemeClr val="bg1"/>
                </a:solidFill>
              </a:rPr>
              <a:t>неквалифицированную рабочую силу. </a:t>
            </a:r>
            <a:r>
              <a:rPr lang="ru-RU" sz="1800" b="1" dirty="0">
                <a:solidFill>
                  <a:srgbClr val="FF0000"/>
                </a:solidFill>
              </a:rPr>
              <a:t>Значительную роль сыграла американская поддержка</a:t>
            </a:r>
            <a:r>
              <a:rPr lang="ru-RU" sz="1800" b="1" dirty="0">
                <a:solidFill>
                  <a:schemeClr val="bg1"/>
                </a:solidFill>
              </a:rPr>
              <a:t>. В условиях холодной войны для США была очень важна стабильность восточноазиатского региона. Со временем, по мере накопления капитала и опыта, в Южной Корее возникло мощнейшее </a:t>
            </a:r>
            <a:r>
              <a:rPr lang="ru-RU" sz="1800" b="1" dirty="0">
                <a:solidFill>
                  <a:srgbClr val="FF0000"/>
                </a:solidFill>
              </a:rPr>
              <a:t>автомобиле- и судостроение</a:t>
            </a:r>
            <a:r>
              <a:rPr lang="ru-RU" sz="1800" b="1" dirty="0">
                <a:solidFill>
                  <a:schemeClr val="bg1"/>
                </a:solidFill>
              </a:rPr>
              <a:t>.</a:t>
            </a:r>
          </a:p>
        </p:txBody>
      </p:sp>
      <p:pic>
        <p:nvPicPr>
          <p:cNvPr id="4" name="Рисунок 3"/>
          <p:cNvPicPr>
            <a:picLocks noChangeAspect="1"/>
          </p:cNvPicPr>
          <p:nvPr/>
        </p:nvPicPr>
        <p:blipFill>
          <a:blip r:embed="rId2"/>
          <a:stretch>
            <a:fillRect/>
          </a:stretch>
        </p:blipFill>
        <p:spPr>
          <a:xfrm>
            <a:off x="112295" y="4196515"/>
            <a:ext cx="4572000" cy="2571750"/>
          </a:xfrm>
          <a:prstGeom prst="rect">
            <a:avLst/>
          </a:prstGeom>
        </p:spPr>
      </p:pic>
      <p:pic>
        <p:nvPicPr>
          <p:cNvPr id="5" name="Рисунок 4"/>
          <p:cNvPicPr>
            <a:picLocks noChangeAspect="1"/>
          </p:cNvPicPr>
          <p:nvPr/>
        </p:nvPicPr>
        <p:blipFill>
          <a:blip r:embed="rId3"/>
          <a:stretch>
            <a:fillRect/>
          </a:stretch>
        </p:blipFill>
        <p:spPr>
          <a:xfrm>
            <a:off x="4852736" y="4224049"/>
            <a:ext cx="4572000" cy="2495550"/>
          </a:xfrm>
          <a:prstGeom prst="rect">
            <a:avLst/>
          </a:prstGeom>
        </p:spPr>
      </p:pic>
      <p:pic>
        <p:nvPicPr>
          <p:cNvPr id="8" name="Рисунок 7"/>
          <p:cNvPicPr>
            <a:picLocks noChangeAspect="1"/>
          </p:cNvPicPr>
          <p:nvPr/>
        </p:nvPicPr>
        <p:blipFill>
          <a:blip r:embed="rId4"/>
          <a:stretch>
            <a:fillRect/>
          </a:stretch>
        </p:blipFill>
        <p:spPr>
          <a:xfrm>
            <a:off x="9512968" y="3772825"/>
            <a:ext cx="2626239" cy="3048000"/>
          </a:xfrm>
          <a:prstGeom prst="rect">
            <a:avLst/>
          </a:prstGeom>
        </p:spPr>
      </p:pic>
    </p:spTree>
    <p:extLst>
      <p:ext uri="{BB962C8B-B14F-4D97-AF65-F5344CB8AC3E}">
        <p14:creationId xmlns:p14="http://schemas.microsoft.com/office/powerpoint/2010/main" val="2662297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Новые индустриальные страны (НИС)</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В этой стране власти взяли за образец японскую модель с сильным государственным вмешательством и созданием крупных концернов. Государство, можно сказать, назначало людей олигархами, вкладывало крупные инвестиции в якобы частные национальные проекты. На Тайване существовала большая свобода рынка, было меньше контроля и ограничений со стороны государства</a:t>
            </a:r>
          </a:p>
        </p:txBody>
      </p:sp>
      <p:pic>
        <p:nvPicPr>
          <p:cNvPr id="6" name="Рисунок 5"/>
          <p:cNvPicPr>
            <a:picLocks noChangeAspect="1"/>
          </p:cNvPicPr>
          <p:nvPr/>
        </p:nvPicPr>
        <p:blipFill>
          <a:blip r:embed="rId2"/>
          <a:stretch>
            <a:fillRect/>
          </a:stretch>
        </p:blipFill>
        <p:spPr>
          <a:xfrm>
            <a:off x="179818" y="3192879"/>
            <a:ext cx="4572000" cy="3440531"/>
          </a:xfrm>
          <a:prstGeom prst="rect">
            <a:avLst/>
          </a:prstGeom>
        </p:spPr>
      </p:pic>
      <p:pic>
        <p:nvPicPr>
          <p:cNvPr id="7" name="Рисунок 6"/>
          <p:cNvPicPr>
            <a:picLocks noChangeAspect="1"/>
          </p:cNvPicPr>
          <p:nvPr/>
        </p:nvPicPr>
        <p:blipFill>
          <a:blip r:embed="rId3"/>
          <a:stretch>
            <a:fillRect/>
          </a:stretch>
        </p:blipFill>
        <p:spPr>
          <a:xfrm>
            <a:off x="4844716" y="3206716"/>
            <a:ext cx="4572000" cy="3426694"/>
          </a:xfrm>
          <a:prstGeom prst="rect">
            <a:avLst/>
          </a:prstGeom>
        </p:spPr>
      </p:pic>
      <p:pic>
        <p:nvPicPr>
          <p:cNvPr id="9" name="Рисунок 8"/>
          <p:cNvPicPr>
            <a:picLocks noChangeAspect="1"/>
          </p:cNvPicPr>
          <p:nvPr/>
        </p:nvPicPr>
        <p:blipFill>
          <a:blip r:embed="rId4"/>
          <a:stretch>
            <a:fillRect/>
          </a:stretch>
        </p:blipFill>
        <p:spPr>
          <a:xfrm>
            <a:off x="9569115" y="3127208"/>
            <a:ext cx="2570091" cy="3578392"/>
          </a:xfrm>
          <a:prstGeom prst="rect">
            <a:avLst/>
          </a:prstGeom>
        </p:spPr>
      </p:pic>
    </p:spTree>
    <p:extLst>
      <p:ext uri="{BB962C8B-B14F-4D97-AF65-F5344CB8AC3E}">
        <p14:creationId xmlns:p14="http://schemas.microsoft.com/office/powerpoint/2010/main" val="3722561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Новые индустриальные страны (НИС)</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В 1970-е гг. начался экономический подъем в ряде нефтедобывающих арабских государств Персидского залива. В основе их «прыжка» была прежде всего прибыль от эксплуатации природных ресурсов. Некоторые страны исламского мира избрали собственный, «третий» путь развития (например, Иран и Ливия).</a:t>
            </a:r>
          </a:p>
        </p:txBody>
      </p:sp>
      <p:pic>
        <p:nvPicPr>
          <p:cNvPr id="6" name="Рисунок 5"/>
          <p:cNvPicPr>
            <a:picLocks noChangeAspect="1"/>
          </p:cNvPicPr>
          <p:nvPr/>
        </p:nvPicPr>
        <p:blipFill>
          <a:blip r:embed="rId2"/>
          <a:stretch>
            <a:fillRect/>
          </a:stretch>
        </p:blipFill>
        <p:spPr>
          <a:xfrm>
            <a:off x="88231" y="3217946"/>
            <a:ext cx="4572000" cy="3503696"/>
          </a:xfrm>
          <a:prstGeom prst="rect">
            <a:avLst/>
          </a:prstGeom>
        </p:spPr>
      </p:pic>
      <p:pic>
        <p:nvPicPr>
          <p:cNvPr id="7" name="Рисунок 6"/>
          <p:cNvPicPr>
            <a:picLocks noChangeAspect="1"/>
          </p:cNvPicPr>
          <p:nvPr/>
        </p:nvPicPr>
        <p:blipFill>
          <a:blip r:embed="rId3"/>
          <a:stretch>
            <a:fillRect/>
          </a:stretch>
        </p:blipFill>
        <p:spPr>
          <a:xfrm>
            <a:off x="4751818" y="3217946"/>
            <a:ext cx="4572000" cy="3503696"/>
          </a:xfrm>
          <a:prstGeom prst="rect">
            <a:avLst/>
          </a:prstGeom>
        </p:spPr>
      </p:pic>
      <p:pic>
        <p:nvPicPr>
          <p:cNvPr id="9" name="Рисунок 8"/>
          <p:cNvPicPr>
            <a:picLocks noChangeAspect="1"/>
          </p:cNvPicPr>
          <p:nvPr/>
        </p:nvPicPr>
        <p:blipFill>
          <a:blip r:embed="rId4"/>
          <a:stretch>
            <a:fillRect/>
          </a:stretch>
        </p:blipFill>
        <p:spPr>
          <a:xfrm>
            <a:off x="9415405" y="3134858"/>
            <a:ext cx="2723802" cy="3586784"/>
          </a:xfrm>
          <a:prstGeom prst="rect">
            <a:avLst/>
          </a:prstGeom>
        </p:spPr>
      </p:pic>
    </p:spTree>
    <p:extLst>
      <p:ext uri="{BB962C8B-B14F-4D97-AF65-F5344CB8AC3E}">
        <p14:creationId xmlns:p14="http://schemas.microsoft.com/office/powerpoint/2010/main" val="1658052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Особое место во всемирно-историческом процессе второй половины ХХ — начала XXI в. занимают страны Латинской Америки. Решающий вклад СССР в победу сил антигитлеровской коалиции во Второй мировой войне привел к </a:t>
            </a:r>
            <a:r>
              <a:rPr lang="ru-RU" sz="1800" b="1" dirty="0" smtClean="0">
                <a:solidFill>
                  <a:schemeClr val="bg1"/>
                </a:solidFill>
              </a:rPr>
              <a:t>значительному росту </a:t>
            </a:r>
            <a:r>
              <a:rPr lang="ru-RU" sz="1800" b="1" dirty="0">
                <a:solidFill>
                  <a:schemeClr val="bg1"/>
                </a:solidFill>
              </a:rPr>
              <a:t>популярности </a:t>
            </a:r>
            <a:r>
              <a:rPr lang="ru-RU" sz="1800" b="1" dirty="0">
                <a:solidFill>
                  <a:srgbClr val="FF0000"/>
                </a:solidFill>
              </a:rPr>
              <a:t>коммунистической идеологии </a:t>
            </a:r>
            <a:r>
              <a:rPr lang="ru-RU" sz="1800" b="1" dirty="0">
                <a:solidFill>
                  <a:schemeClr val="bg1"/>
                </a:solidFill>
              </a:rPr>
              <a:t>в латиноамериканских странах. В результате вплоть до конца 1980-х гг. в государствах региона революционный коммунистический проект развития сохранял свою актуальность наряду с консервативными и реформистскими проектами</a:t>
            </a:r>
          </a:p>
        </p:txBody>
      </p:sp>
      <p:pic>
        <p:nvPicPr>
          <p:cNvPr id="4" name="Рисунок 3"/>
          <p:cNvPicPr>
            <a:picLocks noChangeAspect="1"/>
          </p:cNvPicPr>
          <p:nvPr/>
        </p:nvPicPr>
        <p:blipFill>
          <a:blip r:embed="rId2"/>
          <a:stretch>
            <a:fillRect/>
          </a:stretch>
        </p:blipFill>
        <p:spPr>
          <a:xfrm>
            <a:off x="104275" y="3667124"/>
            <a:ext cx="4572000" cy="3078581"/>
          </a:xfrm>
          <a:prstGeom prst="rect">
            <a:avLst/>
          </a:prstGeom>
        </p:spPr>
      </p:pic>
      <p:pic>
        <p:nvPicPr>
          <p:cNvPr id="5" name="Рисунок 4"/>
          <p:cNvPicPr>
            <a:picLocks noChangeAspect="1"/>
          </p:cNvPicPr>
          <p:nvPr/>
        </p:nvPicPr>
        <p:blipFill>
          <a:blip r:embed="rId3"/>
          <a:stretch>
            <a:fillRect/>
          </a:stretch>
        </p:blipFill>
        <p:spPr>
          <a:xfrm>
            <a:off x="4860758" y="3667124"/>
            <a:ext cx="4572000" cy="3078581"/>
          </a:xfrm>
          <a:prstGeom prst="rect">
            <a:avLst/>
          </a:prstGeom>
        </p:spPr>
      </p:pic>
      <p:pic>
        <p:nvPicPr>
          <p:cNvPr id="8" name="Рисунок 7"/>
          <p:cNvPicPr>
            <a:picLocks noChangeAspect="1"/>
          </p:cNvPicPr>
          <p:nvPr/>
        </p:nvPicPr>
        <p:blipFill>
          <a:blip r:embed="rId4"/>
          <a:stretch>
            <a:fillRect/>
          </a:stretch>
        </p:blipFill>
        <p:spPr>
          <a:xfrm>
            <a:off x="9673389" y="3667124"/>
            <a:ext cx="2465818" cy="3038475"/>
          </a:xfrm>
          <a:prstGeom prst="rect">
            <a:avLst/>
          </a:prstGeom>
        </p:spPr>
      </p:pic>
    </p:spTree>
    <p:extLst>
      <p:ext uri="{BB962C8B-B14F-4D97-AF65-F5344CB8AC3E}">
        <p14:creationId xmlns:p14="http://schemas.microsoft.com/office/powerpoint/2010/main" val="3813493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Суть теории модернизации</a:t>
            </a:r>
            <a:endParaRPr lang="ru-RU" dirty="0"/>
          </a:p>
        </p:txBody>
      </p:sp>
      <p:sp>
        <p:nvSpPr>
          <p:cNvPr id="3" name="Объект 2"/>
          <p:cNvSpPr>
            <a:spLocks noGrp="1"/>
          </p:cNvSpPr>
          <p:nvPr>
            <p:ph idx="1"/>
          </p:nvPr>
        </p:nvSpPr>
        <p:spPr>
          <a:xfrm>
            <a:off x="136357" y="2120305"/>
            <a:ext cx="11959389" cy="3599316"/>
          </a:xfrm>
        </p:spPr>
        <p:txBody>
          <a:bodyPr>
            <a:normAutofit/>
          </a:bodyPr>
          <a:lstStyle/>
          <a:p>
            <a:pPr marL="0" indent="0" algn="just">
              <a:buNone/>
            </a:pPr>
            <a:r>
              <a:rPr lang="ru-RU" sz="1800" b="1" dirty="0" smtClean="0">
                <a:solidFill>
                  <a:schemeClr val="bg1"/>
                </a:solidFill>
              </a:rPr>
              <a:t>В </a:t>
            </a:r>
            <a:r>
              <a:rPr lang="ru-RU" sz="1800" b="1" dirty="0">
                <a:solidFill>
                  <a:schemeClr val="bg1"/>
                </a:solidFill>
              </a:rPr>
              <a:t>1950-е гг. учеными-обществоведами была создана </a:t>
            </a:r>
            <a:r>
              <a:rPr lang="ru-RU" sz="1800" b="1" dirty="0">
                <a:solidFill>
                  <a:srgbClr val="FF0000"/>
                </a:solidFill>
              </a:rPr>
              <a:t>теория модернизации</a:t>
            </a:r>
            <a:r>
              <a:rPr lang="ru-RU" sz="1800" b="1" dirty="0">
                <a:solidFill>
                  <a:schemeClr val="bg1"/>
                </a:solidFill>
              </a:rPr>
              <a:t> для объяснения исторического прошлого и современности. Согласно этой теории модернизация рассматривается как процесс обновления всех сфер жизни того или иного общества. Она выражается прежде всего в переходе от традиционного общества к современному, от аграрного к индустриальному. Первыми на этот путь стали страны Запада. Их развитие называют примером </a:t>
            </a:r>
            <a:r>
              <a:rPr lang="ru-RU" sz="1800" b="1" dirty="0">
                <a:solidFill>
                  <a:srgbClr val="FF0000"/>
                </a:solidFill>
              </a:rPr>
              <a:t>первичной модернизации</a:t>
            </a:r>
            <a:r>
              <a:rPr lang="ru-RU" sz="1800" b="1" dirty="0">
                <a:solidFill>
                  <a:schemeClr val="bg1"/>
                </a:solidFill>
              </a:rPr>
              <a:t>, то есть модернизации не заимствованной, а происходившей благодаря внутренним факторам. Вторичная </a:t>
            </a:r>
            <a:r>
              <a:rPr lang="ru-RU" sz="1800" b="1" dirty="0">
                <a:solidFill>
                  <a:srgbClr val="FF0000"/>
                </a:solidFill>
              </a:rPr>
              <a:t>(догоняющая) модернизация</a:t>
            </a:r>
            <a:r>
              <a:rPr lang="ru-RU" sz="1800" b="1" dirty="0">
                <a:solidFill>
                  <a:schemeClr val="bg1"/>
                </a:solidFill>
              </a:rPr>
              <a:t> осуществлялась как ответ на вызов со стороны более развитых западных стран.</a:t>
            </a:r>
          </a:p>
        </p:txBody>
      </p:sp>
      <p:pic>
        <p:nvPicPr>
          <p:cNvPr id="4" name="Рисунок 3"/>
          <p:cNvPicPr>
            <a:picLocks noChangeAspect="1"/>
          </p:cNvPicPr>
          <p:nvPr/>
        </p:nvPicPr>
        <p:blipFill>
          <a:blip r:embed="rId2"/>
          <a:stretch>
            <a:fillRect/>
          </a:stretch>
        </p:blipFill>
        <p:spPr>
          <a:xfrm>
            <a:off x="0" y="4243463"/>
            <a:ext cx="4572000" cy="2614537"/>
          </a:xfrm>
          <a:prstGeom prst="rect">
            <a:avLst/>
          </a:prstGeom>
        </p:spPr>
      </p:pic>
      <p:pic>
        <p:nvPicPr>
          <p:cNvPr id="5" name="Рисунок 4"/>
          <p:cNvPicPr>
            <a:picLocks noChangeAspect="1"/>
          </p:cNvPicPr>
          <p:nvPr/>
        </p:nvPicPr>
        <p:blipFill>
          <a:blip r:embed="rId3"/>
          <a:stretch>
            <a:fillRect/>
          </a:stretch>
        </p:blipFill>
        <p:spPr>
          <a:xfrm>
            <a:off x="4708357" y="4243462"/>
            <a:ext cx="3048000" cy="2614537"/>
          </a:xfrm>
          <a:prstGeom prst="rect">
            <a:avLst/>
          </a:prstGeom>
        </p:spPr>
      </p:pic>
      <p:pic>
        <p:nvPicPr>
          <p:cNvPr id="6" name="Рисунок 5"/>
          <p:cNvPicPr>
            <a:picLocks noChangeAspect="1"/>
          </p:cNvPicPr>
          <p:nvPr/>
        </p:nvPicPr>
        <p:blipFill>
          <a:blip r:embed="rId4"/>
          <a:stretch>
            <a:fillRect/>
          </a:stretch>
        </p:blipFill>
        <p:spPr>
          <a:xfrm>
            <a:off x="7892714" y="4286250"/>
            <a:ext cx="4235116" cy="2571750"/>
          </a:xfrm>
          <a:prstGeom prst="rect">
            <a:avLst/>
          </a:prstGeom>
        </p:spPr>
      </p:pic>
    </p:spTree>
    <p:extLst>
      <p:ext uri="{BB962C8B-B14F-4D97-AF65-F5344CB8AC3E}">
        <p14:creationId xmlns:p14="http://schemas.microsoft.com/office/powerpoint/2010/main" val="3348501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В некоторых странах региона одержали победу революционные силы (Куба, Никарагуа), в других к власти пришли консервативные или </a:t>
            </a:r>
            <a:r>
              <a:rPr lang="ru-RU" sz="1800" b="1" dirty="0" err="1">
                <a:solidFill>
                  <a:srgbClr val="FF0000"/>
                </a:solidFill>
              </a:rPr>
              <a:t>правоавторитарные</a:t>
            </a:r>
            <a:r>
              <a:rPr lang="ru-RU" sz="1800" b="1" dirty="0">
                <a:solidFill>
                  <a:schemeClr val="bg1"/>
                </a:solidFill>
              </a:rPr>
              <a:t> режимы (Чили, Аргентина, Бразилия). В ряде стран революционное движение в той или иной степени продолжается и поныне (Мексика, Перу).</a:t>
            </a:r>
          </a:p>
        </p:txBody>
      </p:sp>
      <p:pic>
        <p:nvPicPr>
          <p:cNvPr id="6" name="Рисунок 5"/>
          <p:cNvPicPr>
            <a:picLocks noChangeAspect="1"/>
          </p:cNvPicPr>
          <p:nvPr/>
        </p:nvPicPr>
        <p:blipFill>
          <a:blip r:embed="rId2"/>
          <a:stretch>
            <a:fillRect/>
          </a:stretch>
        </p:blipFill>
        <p:spPr>
          <a:xfrm>
            <a:off x="104275" y="2977314"/>
            <a:ext cx="4572000" cy="3760370"/>
          </a:xfrm>
          <a:prstGeom prst="rect">
            <a:avLst/>
          </a:prstGeom>
        </p:spPr>
      </p:pic>
      <p:pic>
        <p:nvPicPr>
          <p:cNvPr id="7" name="Рисунок 6"/>
          <p:cNvPicPr>
            <a:picLocks noChangeAspect="1"/>
          </p:cNvPicPr>
          <p:nvPr/>
        </p:nvPicPr>
        <p:blipFill>
          <a:blip r:embed="rId3"/>
          <a:stretch>
            <a:fillRect/>
          </a:stretch>
        </p:blipFill>
        <p:spPr>
          <a:xfrm>
            <a:off x="4751818" y="2977314"/>
            <a:ext cx="4572000" cy="3760370"/>
          </a:xfrm>
          <a:prstGeom prst="rect">
            <a:avLst/>
          </a:prstGeom>
        </p:spPr>
      </p:pic>
      <p:pic>
        <p:nvPicPr>
          <p:cNvPr id="9" name="Рисунок 8"/>
          <p:cNvPicPr>
            <a:picLocks noChangeAspect="1"/>
          </p:cNvPicPr>
          <p:nvPr/>
        </p:nvPicPr>
        <p:blipFill>
          <a:blip r:embed="rId4"/>
          <a:stretch>
            <a:fillRect/>
          </a:stretch>
        </p:blipFill>
        <p:spPr>
          <a:xfrm>
            <a:off x="9480883" y="2977314"/>
            <a:ext cx="2658323" cy="3760370"/>
          </a:xfrm>
          <a:prstGeom prst="rect">
            <a:avLst/>
          </a:prstGeom>
        </p:spPr>
      </p:pic>
    </p:spTree>
    <p:extLst>
      <p:ext uri="{BB962C8B-B14F-4D97-AF65-F5344CB8AC3E}">
        <p14:creationId xmlns:p14="http://schemas.microsoft.com/office/powerpoint/2010/main" val="4205275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На протяжении 1980—1990-х гг. большинство стран Латинской Америки перешли от авторитарных режимов к демократии. Этот процесс сопровождался системными социально-экономическими реформами по неолиберальной модели. Реформы привели в основном к росту макроэкономических показателей, но в то же время завершились усугублением социальных противоречий. Наиболее показательным негативным примером является развитие экономики Аргентины. В 2001 г. </a:t>
            </a:r>
            <a:r>
              <a:rPr lang="ru-RU" sz="1800" b="1" dirty="0">
                <a:solidFill>
                  <a:srgbClr val="FF0000"/>
                </a:solidFill>
              </a:rPr>
              <a:t>аргентинское «экономическое чудо» </a:t>
            </a:r>
            <a:r>
              <a:rPr lang="ru-RU" sz="1800" b="1" dirty="0">
                <a:solidFill>
                  <a:schemeClr val="bg1"/>
                </a:solidFill>
              </a:rPr>
              <a:t>закончилось </a:t>
            </a:r>
            <a:r>
              <a:rPr lang="ru-RU" sz="1800" b="1" dirty="0">
                <a:solidFill>
                  <a:srgbClr val="FF0000"/>
                </a:solidFill>
              </a:rPr>
              <a:t>дефолтом</a:t>
            </a:r>
          </a:p>
        </p:txBody>
      </p:sp>
      <p:pic>
        <p:nvPicPr>
          <p:cNvPr id="5" name="Рисунок 4"/>
          <p:cNvPicPr>
            <a:picLocks noChangeAspect="1"/>
          </p:cNvPicPr>
          <p:nvPr/>
        </p:nvPicPr>
        <p:blipFill>
          <a:blip r:embed="rId2"/>
          <a:stretch>
            <a:fillRect/>
          </a:stretch>
        </p:blipFill>
        <p:spPr>
          <a:xfrm>
            <a:off x="179818" y="3629527"/>
            <a:ext cx="4362450" cy="3048000"/>
          </a:xfrm>
          <a:prstGeom prst="rect">
            <a:avLst/>
          </a:prstGeom>
        </p:spPr>
      </p:pic>
      <p:pic>
        <p:nvPicPr>
          <p:cNvPr id="8" name="Рисунок 7"/>
          <p:cNvPicPr>
            <a:picLocks noChangeAspect="1"/>
          </p:cNvPicPr>
          <p:nvPr/>
        </p:nvPicPr>
        <p:blipFill>
          <a:blip r:embed="rId3"/>
          <a:stretch>
            <a:fillRect/>
          </a:stretch>
        </p:blipFill>
        <p:spPr>
          <a:xfrm>
            <a:off x="4740442" y="3593433"/>
            <a:ext cx="4572000" cy="3048000"/>
          </a:xfrm>
          <a:prstGeom prst="rect">
            <a:avLst/>
          </a:prstGeom>
        </p:spPr>
      </p:pic>
      <p:pic>
        <p:nvPicPr>
          <p:cNvPr id="10" name="Рисунок 9"/>
          <p:cNvPicPr>
            <a:picLocks noChangeAspect="1"/>
          </p:cNvPicPr>
          <p:nvPr/>
        </p:nvPicPr>
        <p:blipFill>
          <a:blip r:embed="rId4"/>
          <a:stretch>
            <a:fillRect/>
          </a:stretch>
        </p:blipFill>
        <p:spPr>
          <a:xfrm>
            <a:off x="9510615" y="3589051"/>
            <a:ext cx="2628591" cy="3088476"/>
          </a:xfrm>
          <a:prstGeom prst="rect">
            <a:avLst/>
          </a:prstGeom>
        </p:spPr>
      </p:pic>
    </p:spTree>
    <p:extLst>
      <p:ext uri="{BB962C8B-B14F-4D97-AF65-F5344CB8AC3E}">
        <p14:creationId xmlns:p14="http://schemas.microsoft.com/office/powerpoint/2010/main" val="1816064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Наличие серьезных социальных проблем (расслоение населения на богатых и бедных, организованная преступность, терроризм и т. д.), политическая нестабильность, экономическое отставание от глобального Севера не позволяют строить радужные прогнозы относительно будущего континента. Некоторые страны, например Гаити, остаются получателями международной помощи. В то же время такие государства региона, как Бразилия, Мексика, Аргентина, Чили, являются крупными экономиками, имеющими значительные перспективы в глобальном масштабе. Их справедливо относят к новым индустриальным странам.</a:t>
            </a:r>
          </a:p>
        </p:txBody>
      </p:sp>
      <p:pic>
        <p:nvPicPr>
          <p:cNvPr id="4" name="Рисунок 3"/>
          <p:cNvPicPr>
            <a:picLocks noChangeAspect="1"/>
          </p:cNvPicPr>
          <p:nvPr/>
        </p:nvPicPr>
        <p:blipFill>
          <a:blip r:embed="rId2"/>
          <a:stretch>
            <a:fillRect/>
          </a:stretch>
        </p:blipFill>
        <p:spPr>
          <a:xfrm>
            <a:off x="179818" y="3962400"/>
            <a:ext cx="4572000" cy="2815388"/>
          </a:xfrm>
          <a:prstGeom prst="rect">
            <a:avLst/>
          </a:prstGeom>
        </p:spPr>
      </p:pic>
      <p:pic>
        <p:nvPicPr>
          <p:cNvPr id="5" name="Рисунок 4"/>
          <p:cNvPicPr>
            <a:picLocks noChangeAspect="1"/>
          </p:cNvPicPr>
          <p:nvPr/>
        </p:nvPicPr>
        <p:blipFill>
          <a:blip r:embed="rId3"/>
          <a:stretch>
            <a:fillRect/>
          </a:stretch>
        </p:blipFill>
        <p:spPr>
          <a:xfrm>
            <a:off x="5199229" y="3729788"/>
            <a:ext cx="4572000" cy="3048000"/>
          </a:xfrm>
          <a:prstGeom prst="rect">
            <a:avLst/>
          </a:prstGeom>
        </p:spPr>
      </p:pic>
    </p:spTree>
    <p:extLst>
      <p:ext uri="{BB962C8B-B14F-4D97-AF65-F5344CB8AC3E}">
        <p14:creationId xmlns:p14="http://schemas.microsoft.com/office/powerpoint/2010/main" val="4097827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Государства Африки демонстрируют наименее удачный вариант развития, особенно страны тропической Африки. Этот регион насчитывает 48 государств, которые в своем большинстве оказались фактически неспособными к модернизации своей экономики и традиционного уклада жизни.</a:t>
            </a:r>
          </a:p>
        </p:txBody>
      </p:sp>
      <p:pic>
        <p:nvPicPr>
          <p:cNvPr id="6" name="Рисунок 5"/>
          <p:cNvPicPr>
            <a:picLocks noChangeAspect="1"/>
          </p:cNvPicPr>
          <p:nvPr/>
        </p:nvPicPr>
        <p:blipFill>
          <a:blip r:embed="rId2"/>
          <a:stretch>
            <a:fillRect/>
          </a:stretch>
        </p:blipFill>
        <p:spPr>
          <a:xfrm>
            <a:off x="104275" y="2907632"/>
            <a:ext cx="4572000" cy="3733800"/>
          </a:xfrm>
          <a:prstGeom prst="rect">
            <a:avLst/>
          </a:prstGeom>
        </p:spPr>
      </p:pic>
      <p:pic>
        <p:nvPicPr>
          <p:cNvPr id="7" name="Рисунок 6"/>
          <p:cNvPicPr>
            <a:picLocks noChangeAspect="1"/>
          </p:cNvPicPr>
          <p:nvPr/>
        </p:nvPicPr>
        <p:blipFill>
          <a:blip r:embed="rId3"/>
          <a:stretch>
            <a:fillRect/>
          </a:stretch>
        </p:blipFill>
        <p:spPr>
          <a:xfrm>
            <a:off x="4836695" y="2907632"/>
            <a:ext cx="3360821" cy="3733800"/>
          </a:xfrm>
          <a:prstGeom prst="rect">
            <a:avLst/>
          </a:prstGeom>
        </p:spPr>
      </p:pic>
      <p:pic>
        <p:nvPicPr>
          <p:cNvPr id="8" name="Рисунок 7"/>
          <p:cNvPicPr>
            <a:picLocks noChangeAspect="1"/>
          </p:cNvPicPr>
          <p:nvPr/>
        </p:nvPicPr>
        <p:blipFill>
          <a:blip r:embed="rId4"/>
          <a:stretch>
            <a:fillRect/>
          </a:stretch>
        </p:blipFill>
        <p:spPr>
          <a:xfrm>
            <a:off x="8305143" y="2979822"/>
            <a:ext cx="3834064" cy="3661610"/>
          </a:xfrm>
          <a:prstGeom prst="rect">
            <a:avLst/>
          </a:prstGeom>
        </p:spPr>
      </p:pic>
    </p:spTree>
    <p:extLst>
      <p:ext uri="{BB962C8B-B14F-4D97-AF65-F5344CB8AC3E}">
        <p14:creationId xmlns:p14="http://schemas.microsoft.com/office/powerpoint/2010/main" val="508884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Условия для модернизации в странах тропической Африки были крайне неблагоприятными. В регионе ограниченное количество природных ресурсов, почти все крупнейшие месторождения (золото, алмазы, платина и др.) расположены на территории ЮАР. Производительные силы во многих странах находились на уровне докапиталистических отношений, сохранялась родоплеменная структура общества. Трудовые ресурсы были довольно значительны, но представляли собой в основной массе слишком молодых людей, не имевших даже элементарной квалификации. Внутриполитическая обстановка отличалась крайней нестабильностью, этническими и религиозными конфликтами. Нередко вспыхивали гражданские войны.</a:t>
            </a:r>
          </a:p>
        </p:txBody>
      </p:sp>
      <p:pic>
        <p:nvPicPr>
          <p:cNvPr id="4" name="Рисунок 3"/>
          <p:cNvPicPr>
            <a:picLocks noChangeAspect="1"/>
          </p:cNvPicPr>
          <p:nvPr/>
        </p:nvPicPr>
        <p:blipFill>
          <a:blip r:embed="rId2"/>
          <a:stretch>
            <a:fillRect/>
          </a:stretch>
        </p:blipFill>
        <p:spPr>
          <a:xfrm>
            <a:off x="104275" y="4122820"/>
            <a:ext cx="4105275" cy="2626895"/>
          </a:xfrm>
          <a:prstGeom prst="rect">
            <a:avLst/>
          </a:prstGeom>
        </p:spPr>
      </p:pic>
      <p:pic>
        <p:nvPicPr>
          <p:cNvPr id="5" name="Рисунок 4"/>
          <p:cNvPicPr>
            <a:picLocks noChangeAspect="1"/>
          </p:cNvPicPr>
          <p:nvPr/>
        </p:nvPicPr>
        <p:blipFill>
          <a:blip r:embed="rId3"/>
          <a:stretch>
            <a:fillRect/>
          </a:stretch>
        </p:blipFill>
        <p:spPr>
          <a:xfrm>
            <a:off x="4427621" y="4122820"/>
            <a:ext cx="4572000" cy="2626895"/>
          </a:xfrm>
          <a:prstGeom prst="rect">
            <a:avLst/>
          </a:prstGeom>
        </p:spPr>
      </p:pic>
      <p:pic>
        <p:nvPicPr>
          <p:cNvPr id="9" name="Рисунок 8"/>
          <p:cNvPicPr>
            <a:picLocks noChangeAspect="1"/>
          </p:cNvPicPr>
          <p:nvPr/>
        </p:nvPicPr>
        <p:blipFill>
          <a:blip r:embed="rId4"/>
          <a:stretch>
            <a:fillRect/>
          </a:stretch>
        </p:blipFill>
        <p:spPr>
          <a:xfrm>
            <a:off x="9217692" y="4122819"/>
            <a:ext cx="2921515" cy="2626895"/>
          </a:xfrm>
          <a:prstGeom prst="rect">
            <a:avLst/>
          </a:prstGeom>
        </p:spPr>
      </p:pic>
    </p:spTree>
    <p:extLst>
      <p:ext uri="{BB962C8B-B14F-4D97-AF65-F5344CB8AC3E}">
        <p14:creationId xmlns:p14="http://schemas.microsoft.com/office/powerpoint/2010/main" val="2713244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Тем не менее в 1960—1970-е гг. страны тропической Африки довольно активно начали проводить модернизацию, основное содержание которой составляла индустриализация. При этом </a:t>
            </a:r>
            <a:r>
              <a:rPr lang="ru-RU" sz="1800" b="1" dirty="0" smtClean="0">
                <a:solidFill>
                  <a:schemeClr val="bg1"/>
                </a:solidFill>
              </a:rPr>
              <a:t>использовались противоречия </a:t>
            </a:r>
            <a:r>
              <a:rPr lang="ru-RU" sz="1800" b="1" dirty="0">
                <a:solidFill>
                  <a:schemeClr val="bg1"/>
                </a:solidFill>
              </a:rPr>
              <a:t>между двумя супердержавами — США и СССР, которые вели острую борьбу на мировой </a:t>
            </a:r>
            <a:r>
              <a:rPr lang="ru-RU" sz="1800" b="1" dirty="0" smtClean="0">
                <a:solidFill>
                  <a:schemeClr val="bg1"/>
                </a:solidFill>
              </a:rPr>
              <a:t>арене за </a:t>
            </a:r>
            <a:r>
              <a:rPr lang="ru-RU" sz="1800" b="1" dirty="0">
                <a:solidFill>
                  <a:schemeClr val="bg1"/>
                </a:solidFill>
              </a:rPr>
              <a:t>сферы влияния. Ряд стран тропической Африки, получив помощь от Советского Союза, стали на путь социалистического развития (Гана, Гвинея, Мали, Сомали, Танзания, Ангола, Мозамбик, Бенин, Конго, Эфиопия). Однако ни капиталистический, ни социалистический вариант модернизации в конечном счете не привел к ожидаемым результатам. В 1990-е гг. рост доходов на душу населения наблюдался лишь в восьми государствах Африки к югу от Сахары. </a:t>
            </a:r>
          </a:p>
        </p:txBody>
      </p:sp>
      <p:pic>
        <p:nvPicPr>
          <p:cNvPr id="6" name="Рисунок 5"/>
          <p:cNvPicPr>
            <a:picLocks noChangeAspect="1"/>
          </p:cNvPicPr>
          <p:nvPr/>
        </p:nvPicPr>
        <p:blipFill>
          <a:blip r:embed="rId2"/>
          <a:stretch>
            <a:fillRect/>
          </a:stretch>
        </p:blipFill>
        <p:spPr>
          <a:xfrm>
            <a:off x="179818" y="4170946"/>
            <a:ext cx="4067175" cy="2594811"/>
          </a:xfrm>
          <a:prstGeom prst="rect">
            <a:avLst/>
          </a:prstGeom>
        </p:spPr>
      </p:pic>
      <p:pic>
        <p:nvPicPr>
          <p:cNvPr id="7" name="Рисунок 6"/>
          <p:cNvPicPr>
            <a:picLocks noChangeAspect="1"/>
          </p:cNvPicPr>
          <p:nvPr/>
        </p:nvPicPr>
        <p:blipFill>
          <a:blip r:embed="rId3"/>
          <a:stretch>
            <a:fillRect/>
          </a:stretch>
        </p:blipFill>
        <p:spPr>
          <a:xfrm>
            <a:off x="4451685" y="4170945"/>
            <a:ext cx="4572000" cy="2594811"/>
          </a:xfrm>
          <a:prstGeom prst="rect">
            <a:avLst/>
          </a:prstGeom>
        </p:spPr>
      </p:pic>
      <p:pic>
        <p:nvPicPr>
          <p:cNvPr id="8" name="Рисунок 7"/>
          <p:cNvPicPr>
            <a:picLocks noChangeAspect="1"/>
          </p:cNvPicPr>
          <p:nvPr/>
        </p:nvPicPr>
        <p:blipFill>
          <a:blip r:embed="rId4"/>
          <a:stretch>
            <a:fillRect/>
          </a:stretch>
        </p:blipFill>
        <p:spPr>
          <a:xfrm>
            <a:off x="9095874" y="4182475"/>
            <a:ext cx="3043333" cy="2571750"/>
          </a:xfrm>
          <a:prstGeom prst="rect">
            <a:avLst/>
          </a:prstGeom>
        </p:spPr>
      </p:pic>
    </p:spTree>
    <p:extLst>
      <p:ext uri="{BB962C8B-B14F-4D97-AF65-F5344CB8AC3E}">
        <p14:creationId xmlns:p14="http://schemas.microsoft.com/office/powerpoint/2010/main" val="908996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75" y="753228"/>
            <a:ext cx="10189908" cy="1080938"/>
          </a:xfrm>
        </p:spPr>
        <p:txBody>
          <a:bodyPr/>
          <a:lstStyle/>
          <a:p>
            <a:r>
              <a:rPr lang="ru-RU" dirty="0" smtClean="0"/>
              <a:t>Модернизация стран Латинской Америки и Африки</a:t>
            </a:r>
            <a:endParaRPr lang="ru-RU" dirty="0"/>
          </a:p>
        </p:txBody>
      </p:sp>
      <p:sp>
        <p:nvSpPr>
          <p:cNvPr id="3" name="Объект 2"/>
          <p:cNvSpPr>
            <a:spLocks noGrp="1"/>
          </p:cNvSpPr>
          <p:nvPr>
            <p:ph idx="1"/>
          </p:nvPr>
        </p:nvSpPr>
        <p:spPr>
          <a:xfrm>
            <a:off x="179818" y="2044758"/>
            <a:ext cx="11959389" cy="3599316"/>
          </a:xfrm>
        </p:spPr>
        <p:txBody>
          <a:bodyPr>
            <a:normAutofit/>
          </a:bodyPr>
          <a:lstStyle/>
          <a:p>
            <a:pPr marL="0" indent="0" algn="just">
              <a:buNone/>
            </a:pPr>
            <a:r>
              <a:rPr lang="ru-RU" sz="1800" b="1" dirty="0">
                <a:solidFill>
                  <a:schemeClr val="bg1"/>
                </a:solidFill>
              </a:rPr>
              <a:t>К настоящему времени в странах тропической Африки сложилась еще более неудовлетворительная ситуация. Большинство государств региона относятся к наименее развитым и самым бедным странам мира по уровню социально-экономического развития</a:t>
            </a:r>
            <a:r>
              <a:rPr lang="ru-RU" sz="1800" dirty="0"/>
              <a:t>.</a:t>
            </a:r>
            <a:endParaRPr lang="ru-RU" sz="1800" b="1" dirty="0">
              <a:solidFill>
                <a:schemeClr val="bg1"/>
              </a:solidFill>
            </a:endParaRPr>
          </a:p>
        </p:txBody>
      </p:sp>
      <p:pic>
        <p:nvPicPr>
          <p:cNvPr id="4" name="Рисунок 3"/>
          <p:cNvPicPr>
            <a:picLocks noChangeAspect="1"/>
          </p:cNvPicPr>
          <p:nvPr/>
        </p:nvPicPr>
        <p:blipFill>
          <a:blip r:embed="rId2"/>
          <a:stretch>
            <a:fillRect/>
          </a:stretch>
        </p:blipFill>
        <p:spPr>
          <a:xfrm>
            <a:off x="179818" y="3027947"/>
            <a:ext cx="4572000" cy="3653589"/>
          </a:xfrm>
          <a:prstGeom prst="rect">
            <a:avLst/>
          </a:prstGeom>
        </p:spPr>
      </p:pic>
      <p:pic>
        <p:nvPicPr>
          <p:cNvPr id="5" name="Рисунок 4"/>
          <p:cNvPicPr>
            <a:picLocks noChangeAspect="1"/>
          </p:cNvPicPr>
          <p:nvPr/>
        </p:nvPicPr>
        <p:blipFill>
          <a:blip r:embed="rId3"/>
          <a:stretch>
            <a:fillRect/>
          </a:stretch>
        </p:blipFill>
        <p:spPr>
          <a:xfrm>
            <a:off x="4860758" y="3027946"/>
            <a:ext cx="4572000" cy="3653589"/>
          </a:xfrm>
          <a:prstGeom prst="rect">
            <a:avLst/>
          </a:prstGeom>
        </p:spPr>
      </p:pic>
      <p:pic>
        <p:nvPicPr>
          <p:cNvPr id="9" name="Рисунок 8"/>
          <p:cNvPicPr>
            <a:picLocks noChangeAspect="1"/>
          </p:cNvPicPr>
          <p:nvPr/>
        </p:nvPicPr>
        <p:blipFill>
          <a:blip r:embed="rId4"/>
          <a:stretch>
            <a:fillRect/>
          </a:stretch>
        </p:blipFill>
        <p:spPr>
          <a:xfrm>
            <a:off x="9541697" y="3044791"/>
            <a:ext cx="2597509" cy="3636744"/>
          </a:xfrm>
          <a:prstGeom prst="rect">
            <a:avLst/>
          </a:prstGeom>
        </p:spPr>
      </p:pic>
    </p:spTree>
    <p:extLst>
      <p:ext uri="{BB962C8B-B14F-4D97-AF65-F5344CB8AC3E}">
        <p14:creationId xmlns:p14="http://schemas.microsoft.com/office/powerpoint/2010/main" val="457460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Суть теории модернизации</a:t>
            </a:r>
            <a:endParaRPr lang="ru-RU" dirty="0"/>
          </a:p>
        </p:txBody>
      </p:sp>
      <p:sp>
        <p:nvSpPr>
          <p:cNvPr id="3" name="Объект 2"/>
          <p:cNvSpPr>
            <a:spLocks noGrp="1"/>
          </p:cNvSpPr>
          <p:nvPr>
            <p:ph idx="1"/>
          </p:nvPr>
        </p:nvSpPr>
        <p:spPr>
          <a:xfrm>
            <a:off x="136357" y="2120305"/>
            <a:ext cx="11959389" cy="3599316"/>
          </a:xfrm>
        </p:spPr>
        <p:txBody>
          <a:bodyPr>
            <a:normAutofit/>
          </a:bodyPr>
          <a:lstStyle/>
          <a:p>
            <a:pPr marL="0" indent="0" algn="just">
              <a:buNone/>
            </a:pPr>
            <a:r>
              <a:rPr lang="ru-RU" sz="1800" b="1" dirty="0">
                <a:solidFill>
                  <a:schemeClr val="bg1"/>
                </a:solidFill>
              </a:rPr>
              <a:t>Развитие государств Азии, Африки и Латинской Америки является примером </a:t>
            </a:r>
            <a:r>
              <a:rPr lang="ru-RU" sz="1800" b="1" dirty="0">
                <a:solidFill>
                  <a:srgbClr val="FF0000"/>
                </a:solidFill>
              </a:rPr>
              <a:t>догоняющей модернизации. </a:t>
            </a:r>
            <a:r>
              <a:rPr lang="ru-RU" sz="1800" b="1" dirty="0">
                <a:solidFill>
                  <a:schemeClr val="bg1"/>
                </a:solidFill>
              </a:rPr>
              <a:t>Элементы этого типа модернизации, как, например, европейские культурные и научно-технические достижения, начали внедряться еще в период существования колоний. После обретения ими независимости данный процесс заметно углубился и приобрел масштабный характер. При этом догоняющая модернизация в развивающихся странах делала ставку на индустриализацию, с помощью которой, как считалось, экономически отсталая страна может достичь уровня высокоразвитых государств.</a:t>
            </a:r>
          </a:p>
        </p:txBody>
      </p:sp>
      <p:pic>
        <p:nvPicPr>
          <p:cNvPr id="7" name="Рисунок 6"/>
          <p:cNvPicPr>
            <a:picLocks noChangeAspect="1"/>
          </p:cNvPicPr>
          <p:nvPr/>
        </p:nvPicPr>
        <p:blipFill>
          <a:blip r:embed="rId2"/>
          <a:stretch>
            <a:fillRect/>
          </a:stretch>
        </p:blipFill>
        <p:spPr>
          <a:xfrm>
            <a:off x="136357" y="4090737"/>
            <a:ext cx="4572000" cy="2694321"/>
          </a:xfrm>
          <a:prstGeom prst="rect">
            <a:avLst/>
          </a:prstGeom>
        </p:spPr>
      </p:pic>
      <p:pic>
        <p:nvPicPr>
          <p:cNvPr id="8" name="Рисунок 7"/>
          <p:cNvPicPr>
            <a:picLocks noChangeAspect="1"/>
          </p:cNvPicPr>
          <p:nvPr/>
        </p:nvPicPr>
        <p:blipFill>
          <a:blip r:embed="rId3"/>
          <a:stretch>
            <a:fillRect/>
          </a:stretch>
        </p:blipFill>
        <p:spPr>
          <a:xfrm>
            <a:off x="4849478" y="3737058"/>
            <a:ext cx="4562475" cy="3048000"/>
          </a:xfrm>
          <a:prstGeom prst="rect">
            <a:avLst/>
          </a:prstGeom>
        </p:spPr>
      </p:pic>
      <p:pic>
        <p:nvPicPr>
          <p:cNvPr id="9" name="Рисунок 8"/>
          <p:cNvPicPr>
            <a:picLocks noChangeAspect="1"/>
          </p:cNvPicPr>
          <p:nvPr/>
        </p:nvPicPr>
        <p:blipFill>
          <a:blip r:embed="rId4"/>
          <a:stretch>
            <a:fillRect/>
          </a:stretch>
        </p:blipFill>
        <p:spPr>
          <a:xfrm>
            <a:off x="9602828" y="3737058"/>
            <a:ext cx="2492918" cy="3048000"/>
          </a:xfrm>
          <a:prstGeom prst="rect">
            <a:avLst/>
          </a:prstGeom>
        </p:spPr>
      </p:pic>
    </p:spTree>
    <p:extLst>
      <p:ext uri="{BB962C8B-B14F-4D97-AF65-F5344CB8AC3E}">
        <p14:creationId xmlns:p14="http://schemas.microsoft.com/office/powerpoint/2010/main" val="2734322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Япония. Китай. Индия.</a:t>
            </a:r>
            <a:endParaRPr lang="ru-RU" dirty="0"/>
          </a:p>
        </p:txBody>
      </p:sp>
      <p:sp>
        <p:nvSpPr>
          <p:cNvPr id="3" name="Объект 2"/>
          <p:cNvSpPr>
            <a:spLocks noGrp="1"/>
          </p:cNvSpPr>
          <p:nvPr>
            <p:ph idx="1"/>
          </p:nvPr>
        </p:nvSpPr>
        <p:spPr>
          <a:xfrm>
            <a:off x="136357" y="2120305"/>
            <a:ext cx="11959389" cy="3599316"/>
          </a:xfrm>
        </p:spPr>
        <p:txBody>
          <a:bodyPr>
            <a:normAutofit/>
          </a:bodyPr>
          <a:lstStyle/>
          <a:p>
            <a:pPr marL="0" indent="0" algn="just">
              <a:buNone/>
            </a:pPr>
            <a:r>
              <a:rPr lang="ru-RU" sz="2800" b="1" dirty="0" smtClean="0">
                <a:solidFill>
                  <a:schemeClr val="bg1"/>
                </a:solidFill>
              </a:rPr>
              <a:t>Эти </a:t>
            </a:r>
            <a:r>
              <a:rPr lang="ru-RU" sz="2800" b="1" dirty="0">
                <a:solidFill>
                  <a:schemeClr val="bg1"/>
                </a:solidFill>
              </a:rPr>
              <a:t>три крупнейшие экономики мира олицетворяют собой различные модели, или варианты модернизации. </a:t>
            </a:r>
            <a:r>
              <a:rPr lang="ru-RU" sz="2800" b="1" dirty="0" err="1">
                <a:solidFill>
                  <a:schemeClr val="bg1"/>
                </a:solidFill>
              </a:rPr>
              <a:t>Модернизационные</a:t>
            </a:r>
            <a:r>
              <a:rPr lang="ru-RU" sz="2800" b="1" dirty="0">
                <a:solidFill>
                  <a:schemeClr val="bg1"/>
                </a:solidFill>
              </a:rPr>
              <a:t> процессы в этих странах начались еще в XIX </a:t>
            </a:r>
            <a:r>
              <a:rPr lang="ru-RU" sz="2800" b="1" dirty="0" smtClean="0">
                <a:solidFill>
                  <a:schemeClr val="bg1"/>
                </a:solidFill>
              </a:rPr>
              <a:t>в.</a:t>
            </a:r>
            <a:endParaRPr lang="ru-RU" sz="2800" b="1" dirty="0">
              <a:solidFill>
                <a:schemeClr val="bg1"/>
              </a:solidFill>
            </a:endParaRPr>
          </a:p>
        </p:txBody>
      </p:sp>
      <p:pic>
        <p:nvPicPr>
          <p:cNvPr id="4" name="Рисунок 3"/>
          <p:cNvPicPr>
            <a:picLocks noChangeAspect="1"/>
          </p:cNvPicPr>
          <p:nvPr/>
        </p:nvPicPr>
        <p:blipFill>
          <a:blip r:embed="rId2"/>
          <a:stretch>
            <a:fillRect/>
          </a:stretch>
        </p:blipFill>
        <p:spPr>
          <a:xfrm>
            <a:off x="136357" y="3416968"/>
            <a:ext cx="4495800" cy="3276601"/>
          </a:xfrm>
          <a:prstGeom prst="rect">
            <a:avLst/>
          </a:prstGeom>
        </p:spPr>
      </p:pic>
      <p:pic>
        <p:nvPicPr>
          <p:cNvPr id="5" name="Рисунок 4"/>
          <p:cNvPicPr>
            <a:picLocks noChangeAspect="1"/>
          </p:cNvPicPr>
          <p:nvPr/>
        </p:nvPicPr>
        <p:blipFill>
          <a:blip r:embed="rId3"/>
          <a:stretch>
            <a:fillRect/>
          </a:stretch>
        </p:blipFill>
        <p:spPr>
          <a:xfrm>
            <a:off x="4740442" y="3416967"/>
            <a:ext cx="3697705" cy="3276601"/>
          </a:xfrm>
          <a:prstGeom prst="rect">
            <a:avLst/>
          </a:prstGeom>
        </p:spPr>
      </p:pic>
      <p:pic>
        <p:nvPicPr>
          <p:cNvPr id="6" name="Рисунок 5"/>
          <p:cNvPicPr>
            <a:picLocks noChangeAspect="1"/>
          </p:cNvPicPr>
          <p:nvPr/>
        </p:nvPicPr>
        <p:blipFill>
          <a:blip r:embed="rId4"/>
          <a:stretch>
            <a:fillRect/>
          </a:stretch>
        </p:blipFill>
        <p:spPr>
          <a:xfrm>
            <a:off x="8546432" y="3416966"/>
            <a:ext cx="3549314" cy="3276601"/>
          </a:xfrm>
          <a:prstGeom prst="rect">
            <a:avLst/>
          </a:prstGeom>
        </p:spPr>
      </p:pic>
    </p:spTree>
    <p:extLst>
      <p:ext uri="{BB962C8B-B14F-4D97-AF65-F5344CB8AC3E}">
        <p14:creationId xmlns:p14="http://schemas.microsoft.com/office/powerpoint/2010/main" val="1730364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Япония</a:t>
            </a:r>
            <a:endParaRPr lang="ru-RU" dirty="0"/>
          </a:p>
        </p:txBody>
      </p:sp>
      <p:sp>
        <p:nvSpPr>
          <p:cNvPr id="3" name="Объект 2"/>
          <p:cNvSpPr>
            <a:spLocks noGrp="1"/>
          </p:cNvSpPr>
          <p:nvPr>
            <p:ph idx="1"/>
          </p:nvPr>
        </p:nvSpPr>
        <p:spPr>
          <a:xfrm>
            <a:off x="136357" y="2120305"/>
            <a:ext cx="11959389" cy="3599316"/>
          </a:xfrm>
        </p:spPr>
        <p:txBody>
          <a:bodyPr>
            <a:normAutofit/>
          </a:bodyPr>
          <a:lstStyle/>
          <a:p>
            <a:pPr marL="0" indent="0" algn="just">
              <a:buNone/>
            </a:pPr>
            <a:r>
              <a:rPr lang="ru-RU" sz="1800" b="1" dirty="0" err="1">
                <a:solidFill>
                  <a:schemeClr val="bg1"/>
                </a:solidFill>
              </a:rPr>
              <a:t>Модернизационному</a:t>
            </a:r>
            <a:r>
              <a:rPr lang="ru-RU" sz="1800" b="1" dirty="0">
                <a:solidFill>
                  <a:schemeClr val="bg1"/>
                </a:solidFill>
              </a:rPr>
              <a:t> процессу в Японии способствовало несколько факторов, и прежде всего определяющая роль государства. Население доверяло ему даже в условиях оккупации страны американскими войсками после окончания Второй мировой войны. Отметим исключительную способность японцев к усвоению различных элементов других цивилизаций и превращению их в свои национальные ценности. Важное значение имело сохранение традиций во всех сферах жизнедеятельности общества. Все это способствовало тому, что даже самые радикальные преобразования происходили без социальных взрывов и потрясений, путем реформ, а не революций. От догоняющей модернизации Япония перешла во второй половине ХХ в. к нормальному поступательному развитию. На всех этапах модернизации решающую роль играли преобразования в экономике, создававшие материальную базу для превращения страны в современное демократическое государство. </a:t>
            </a:r>
          </a:p>
        </p:txBody>
      </p:sp>
      <p:pic>
        <p:nvPicPr>
          <p:cNvPr id="7" name="Рисунок 6"/>
          <p:cNvPicPr>
            <a:picLocks noChangeAspect="1"/>
          </p:cNvPicPr>
          <p:nvPr/>
        </p:nvPicPr>
        <p:blipFill>
          <a:blip r:embed="rId2"/>
          <a:stretch>
            <a:fillRect/>
          </a:stretch>
        </p:blipFill>
        <p:spPr>
          <a:xfrm>
            <a:off x="0" y="4900862"/>
            <a:ext cx="3553326" cy="1957137"/>
          </a:xfrm>
          <a:prstGeom prst="rect">
            <a:avLst/>
          </a:prstGeom>
        </p:spPr>
      </p:pic>
      <p:pic>
        <p:nvPicPr>
          <p:cNvPr id="8" name="Рисунок 7"/>
          <p:cNvPicPr>
            <a:picLocks noChangeAspect="1"/>
          </p:cNvPicPr>
          <p:nvPr/>
        </p:nvPicPr>
        <p:blipFill>
          <a:blip r:embed="rId3"/>
          <a:stretch>
            <a:fillRect/>
          </a:stretch>
        </p:blipFill>
        <p:spPr>
          <a:xfrm>
            <a:off x="3689683" y="4692315"/>
            <a:ext cx="4572000" cy="2165683"/>
          </a:xfrm>
          <a:prstGeom prst="rect">
            <a:avLst/>
          </a:prstGeom>
        </p:spPr>
      </p:pic>
      <p:pic>
        <p:nvPicPr>
          <p:cNvPr id="9" name="Рисунок 8"/>
          <p:cNvPicPr>
            <a:picLocks noChangeAspect="1"/>
          </p:cNvPicPr>
          <p:nvPr/>
        </p:nvPicPr>
        <p:blipFill>
          <a:blip r:embed="rId4"/>
          <a:stretch>
            <a:fillRect/>
          </a:stretch>
        </p:blipFill>
        <p:spPr>
          <a:xfrm>
            <a:off x="8398040" y="4692315"/>
            <a:ext cx="3697705" cy="2160280"/>
          </a:xfrm>
          <a:prstGeom prst="rect">
            <a:avLst/>
          </a:prstGeom>
        </p:spPr>
      </p:pic>
    </p:spTree>
    <p:extLst>
      <p:ext uri="{BB962C8B-B14F-4D97-AF65-F5344CB8AC3E}">
        <p14:creationId xmlns:p14="http://schemas.microsoft.com/office/powerpoint/2010/main" val="3717613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Китай</a:t>
            </a:r>
            <a:endParaRPr lang="ru-RU" dirty="0"/>
          </a:p>
        </p:txBody>
      </p:sp>
      <p:sp>
        <p:nvSpPr>
          <p:cNvPr id="3" name="Объект 2"/>
          <p:cNvSpPr>
            <a:spLocks noGrp="1"/>
          </p:cNvSpPr>
          <p:nvPr>
            <p:ph idx="1"/>
          </p:nvPr>
        </p:nvSpPr>
        <p:spPr>
          <a:xfrm>
            <a:off x="136357" y="2120305"/>
            <a:ext cx="11959389" cy="3599316"/>
          </a:xfrm>
        </p:spPr>
        <p:txBody>
          <a:bodyPr>
            <a:normAutofit/>
          </a:bodyPr>
          <a:lstStyle/>
          <a:p>
            <a:pPr marL="0" indent="0" algn="just">
              <a:buNone/>
            </a:pPr>
            <a:r>
              <a:rPr lang="ru-RU" sz="1800" b="1" dirty="0" smtClean="0">
                <a:solidFill>
                  <a:schemeClr val="bg1"/>
                </a:solidFill>
              </a:rPr>
              <a:t>Китай </a:t>
            </a:r>
            <a:r>
              <a:rPr lang="ru-RU" sz="1800" b="1" dirty="0">
                <a:solidFill>
                  <a:schemeClr val="bg1"/>
                </a:solidFill>
              </a:rPr>
              <a:t>входит в особую группу восточноазиатских стран. К ней относятся также Корея и Вьетнам. Все три страны прошли через революции, гражданские </a:t>
            </a:r>
            <a:r>
              <a:rPr lang="ru-RU" sz="1800" b="1" dirty="0" smtClean="0">
                <a:solidFill>
                  <a:schemeClr val="bg1"/>
                </a:solidFill>
              </a:rPr>
              <a:t>войны и </a:t>
            </a:r>
            <a:r>
              <a:rPr lang="ru-RU" sz="1800" b="1" dirty="0">
                <a:solidFill>
                  <a:schemeClr val="bg1"/>
                </a:solidFill>
              </a:rPr>
              <a:t>политический раскол, произошедший из-за главного вопроса: по какому </a:t>
            </a:r>
            <a:r>
              <a:rPr lang="ru-RU" sz="1800" b="1" dirty="0" smtClean="0">
                <a:solidFill>
                  <a:schemeClr val="bg1"/>
                </a:solidFill>
              </a:rPr>
              <a:t>пути проводить </a:t>
            </a:r>
            <a:r>
              <a:rPr lang="ru-RU" sz="1800" b="1" dirty="0">
                <a:solidFill>
                  <a:schemeClr val="bg1"/>
                </a:solidFill>
              </a:rPr>
              <a:t>модернизацию — социалистическому или капиталистическому.</a:t>
            </a:r>
          </a:p>
        </p:txBody>
      </p:sp>
      <p:pic>
        <p:nvPicPr>
          <p:cNvPr id="4" name="Рисунок 3"/>
          <p:cNvPicPr>
            <a:picLocks noChangeAspect="1"/>
          </p:cNvPicPr>
          <p:nvPr/>
        </p:nvPicPr>
        <p:blipFill>
          <a:blip r:embed="rId2"/>
          <a:stretch>
            <a:fillRect/>
          </a:stretch>
        </p:blipFill>
        <p:spPr>
          <a:xfrm>
            <a:off x="136357" y="3266072"/>
            <a:ext cx="4572000" cy="3503695"/>
          </a:xfrm>
          <a:prstGeom prst="rect">
            <a:avLst/>
          </a:prstGeom>
        </p:spPr>
      </p:pic>
      <p:pic>
        <p:nvPicPr>
          <p:cNvPr id="5" name="Рисунок 4"/>
          <p:cNvPicPr>
            <a:picLocks noChangeAspect="1"/>
          </p:cNvPicPr>
          <p:nvPr/>
        </p:nvPicPr>
        <p:blipFill>
          <a:blip r:embed="rId3"/>
          <a:stretch>
            <a:fillRect/>
          </a:stretch>
        </p:blipFill>
        <p:spPr>
          <a:xfrm>
            <a:off x="4903871" y="3266071"/>
            <a:ext cx="4533900" cy="3503695"/>
          </a:xfrm>
          <a:prstGeom prst="rect">
            <a:avLst/>
          </a:prstGeom>
        </p:spPr>
      </p:pic>
      <p:pic>
        <p:nvPicPr>
          <p:cNvPr id="6" name="Рисунок 5"/>
          <p:cNvPicPr>
            <a:picLocks noChangeAspect="1"/>
          </p:cNvPicPr>
          <p:nvPr/>
        </p:nvPicPr>
        <p:blipFill>
          <a:blip r:embed="rId4"/>
          <a:stretch>
            <a:fillRect/>
          </a:stretch>
        </p:blipFill>
        <p:spPr>
          <a:xfrm>
            <a:off x="9633284" y="3266070"/>
            <a:ext cx="2462461" cy="3423487"/>
          </a:xfrm>
          <a:prstGeom prst="rect">
            <a:avLst/>
          </a:prstGeom>
        </p:spPr>
      </p:pic>
    </p:spTree>
    <p:extLst>
      <p:ext uri="{BB962C8B-B14F-4D97-AF65-F5344CB8AC3E}">
        <p14:creationId xmlns:p14="http://schemas.microsoft.com/office/powerpoint/2010/main" val="3688368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Китай</a:t>
            </a:r>
            <a:endParaRPr lang="ru-RU" dirty="0"/>
          </a:p>
        </p:txBody>
      </p:sp>
      <p:sp>
        <p:nvSpPr>
          <p:cNvPr id="3" name="Объект 2"/>
          <p:cNvSpPr>
            <a:spLocks noGrp="1"/>
          </p:cNvSpPr>
          <p:nvPr>
            <p:ph idx="1"/>
          </p:nvPr>
        </p:nvSpPr>
        <p:spPr>
          <a:xfrm>
            <a:off x="136357" y="2120305"/>
            <a:ext cx="11959389" cy="3599316"/>
          </a:xfrm>
        </p:spPr>
        <p:txBody>
          <a:bodyPr>
            <a:normAutofit/>
          </a:bodyPr>
          <a:lstStyle/>
          <a:p>
            <a:pPr marL="0" indent="0" algn="just">
              <a:buNone/>
            </a:pPr>
            <a:r>
              <a:rPr lang="ru-RU" sz="1800" b="1" dirty="0">
                <a:solidFill>
                  <a:schemeClr val="bg1"/>
                </a:solidFill>
              </a:rPr>
              <a:t>Китайская Народная Республика вместе с Северной Кореей и Северным Вьетнамом пошли по </a:t>
            </a:r>
            <a:r>
              <a:rPr lang="ru-RU" sz="1800" b="1" dirty="0">
                <a:solidFill>
                  <a:srgbClr val="FF0000"/>
                </a:solidFill>
              </a:rPr>
              <a:t>советскому пути развития</a:t>
            </a:r>
            <a:r>
              <a:rPr lang="ru-RU" sz="1800" b="1" dirty="0">
                <a:solidFill>
                  <a:schemeClr val="bg1"/>
                </a:solidFill>
              </a:rPr>
              <a:t>. Китайское руководство взяло курс на быструю индустриализацию и сплошную коллективизацию. Форсированная модернизация проводилась в стране, которая была преимущественно крестьянской. Коллективизация носила тотальный характер. В ходе создания народных коммун обобществлялись поля и приусадебные участки. Из крестьянских домов изымалась даже посуда. Крестьяне питались в общественных столовых. Строгая регламентация государства привела к обострению противоречий внутри китайского руководства, а затем и к трагическим событиям </a:t>
            </a:r>
            <a:r>
              <a:rPr lang="ru-RU" sz="1800" b="1" dirty="0">
                <a:solidFill>
                  <a:srgbClr val="FF0000"/>
                </a:solidFill>
              </a:rPr>
              <a:t>«</a:t>
            </a:r>
            <a:r>
              <a:rPr lang="ru-RU" sz="1800" b="1" dirty="0" smtClean="0">
                <a:solidFill>
                  <a:srgbClr val="FF0000"/>
                </a:solidFill>
              </a:rPr>
              <a:t>культурной </a:t>
            </a:r>
            <a:r>
              <a:rPr lang="ru-RU" sz="1800" b="1" dirty="0">
                <a:solidFill>
                  <a:srgbClr val="FF0000"/>
                </a:solidFill>
              </a:rPr>
              <a:t>революции»</a:t>
            </a:r>
            <a:r>
              <a:rPr lang="ru-RU" sz="1800" b="1" dirty="0">
                <a:solidFill>
                  <a:schemeClr val="bg1"/>
                </a:solidFill>
              </a:rPr>
              <a:t>. Коммунистический проект по-китайски оказался тупиковым вариантом.</a:t>
            </a:r>
          </a:p>
        </p:txBody>
      </p:sp>
      <p:pic>
        <p:nvPicPr>
          <p:cNvPr id="7" name="Рисунок 6"/>
          <p:cNvPicPr>
            <a:picLocks noChangeAspect="1"/>
          </p:cNvPicPr>
          <p:nvPr/>
        </p:nvPicPr>
        <p:blipFill>
          <a:blip r:embed="rId2"/>
          <a:stretch>
            <a:fillRect/>
          </a:stretch>
        </p:blipFill>
        <p:spPr>
          <a:xfrm>
            <a:off x="136357" y="4451684"/>
            <a:ext cx="3537285" cy="2406316"/>
          </a:xfrm>
          <a:prstGeom prst="rect">
            <a:avLst/>
          </a:prstGeom>
        </p:spPr>
      </p:pic>
      <p:pic>
        <p:nvPicPr>
          <p:cNvPr id="8" name="Рисунок 7"/>
          <p:cNvPicPr>
            <a:picLocks noChangeAspect="1"/>
          </p:cNvPicPr>
          <p:nvPr/>
        </p:nvPicPr>
        <p:blipFill>
          <a:blip r:embed="rId3"/>
          <a:stretch>
            <a:fillRect/>
          </a:stretch>
        </p:blipFill>
        <p:spPr>
          <a:xfrm>
            <a:off x="3754855" y="4275220"/>
            <a:ext cx="3848100" cy="2582779"/>
          </a:xfrm>
          <a:prstGeom prst="rect">
            <a:avLst/>
          </a:prstGeom>
        </p:spPr>
      </p:pic>
      <p:pic>
        <p:nvPicPr>
          <p:cNvPr id="9" name="Рисунок 8"/>
          <p:cNvPicPr>
            <a:picLocks noChangeAspect="1"/>
          </p:cNvPicPr>
          <p:nvPr/>
        </p:nvPicPr>
        <p:blipFill>
          <a:blip r:embed="rId4"/>
          <a:stretch>
            <a:fillRect/>
          </a:stretch>
        </p:blipFill>
        <p:spPr>
          <a:xfrm>
            <a:off x="7844589" y="4275219"/>
            <a:ext cx="4225840" cy="2582779"/>
          </a:xfrm>
          <a:prstGeom prst="rect">
            <a:avLst/>
          </a:prstGeom>
        </p:spPr>
      </p:pic>
    </p:spTree>
    <p:extLst>
      <p:ext uri="{BB962C8B-B14F-4D97-AF65-F5344CB8AC3E}">
        <p14:creationId xmlns:p14="http://schemas.microsoft.com/office/powerpoint/2010/main" val="162112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Китай</a:t>
            </a:r>
            <a:endParaRPr lang="ru-RU" dirty="0"/>
          </a:p>
        </p:txBody>
      </p:sp>
      <p:sp>
        <p:nvSpPr>
          <p:cNvPr id="3" name="Объект 2"/>
          <p:cNvSpPr>
            <a:spLocks noGrp="1"/>
          </p:cNvSpPr>
          <p:nvPr>
            <p:ph idx="1"/>
          </p:nvPr>
        </p:nvSpPr>
        <p:spPr>
          <a:xfrm>
            <a:off x="78707" y="2120305"/>
            <a:ext cx="11959389" cy="3599316"/>
          </a:xfrm>
        </p:spPr>
        <p:txBody>
          <a:bodyPr>
            <a:normAutofit/>
          </a:bodyPr>
          <a:lstStyle/>
          <a:p>
            <a:pPr marL="0" indent="0" algn="just">
              <a:buNone/>
            </a:pPr>
            <a:r>
              <a:rPr lang="ru-RU" sz="1800" b="1" dirty="0">
                <a:solidFill>
                  <a:schemeClr val="bg1"/>
                </a:solidFill>
              </a:rPr>
              <a:t>В конце 1970-х гг., после смерти </a:t>
            </a:r>
            <a:r>
              <a:rPr lang="ru-RU" sz="1800" b="1" dirty="0">
                <a:solidFill>
                  <a:srgbClr val="FF0000"/>
                </a:solidFill>
              </a:rPr>
              <a:t>Мао Цзэдуна </a:t>
            </a:r>
            <a:r>
              <a:rPr lang="ru-RU" sz="1800" b="1" dirty="0">
                <a:solidFill>
                  <a:schemeClr val="bg1"/>
                </a:solidFill>
              </a:rPr>
              <a:t>и отстранения от власти его ближайшего окружения, ситуация в Китае изменилась. Стало ясно, что </a:t>
            </a:r>
            <a:r>
              <a:rPr lang="ru-RU" sz="1800" b="1" dirty="0" smtClean="0">
                <a:solidFill>
                  <a:srgbClr val="FF0000"/>
                </a:solidFill>
              </a:rPr>
              <a:t>сталинско-маоистская </a:t>
            </a:r>
            <a:r>
              <a:rPr lang="ru-RU" sz="1800" b="1" dirty="0">
                <a:solidFill>
                  <a:srgbClr val="FF0000"/>
                </a:solidFill>
              </a:rPr>
              <a:t>модель развития</a:t>
            </a:r>
            <a:r>
              <a:rPr lang="ru-RU" sz="1800" b="1" dirty="0">
                <a:solidFill>
                  <a:schemeClr val="bg1"/>
                </a:solidFill>
              </a:rPr>
              <a:t> не работает. Новое китайское руководство во главе с </a:t>
            </a:r>
            <a:r>
              <a:rPr lang="ru-RU" sz="1800" b="1" dirty="0">
                <a:solidFill>
                  <a:srgbClr val="FF0000"/>
                </a:solidFill>
              </a:rPr>
              <a:t>Дэн Сяопином </a:t>
            </a:r>
            <a:r>
              <a:rPr lang="ru-RU" sz="1800" b="1" dirty="0">
                <a:solidFill>
                  <a:schemeClr val="bg1"/>
                </a:solidFill>
              </a:rPr>
              <a:t>с начала 1980-х гг. стало на путь рыночных реформ, сознательно копируя опыт Тайваня и Южной </a:t>
            </a:r>
            <a:r>
              <a:rPr lang="ru-RU" sz="1800" b="1" dirty="0" smtClean="0">
                <a:solidFill>
                  <a:schemeClr val="bg1"/>
                </a:solidFill>
              </a:rPr>
              <a:t>Кореи.</a:t>
            </a:r>
            <a:endParaRPr lang="ru-RU" sz="1800" b="1" dirty="0">
              <a:solidFill>
                <a:schemeClr val="bg1"/>
              </a:solidFill>
            </a:endParaRPr>
          </a:p>
        </p:txBody>
      </p:sp>
      <p:pic>
        <p:nvPicPr>
          <p:cNvPr id="4" name="Рисунок 3"/>
          <p:cNvPicPr>
            <a:picLocks noChangeAspect="1"/>
          </p:cNvPicPr>
          <p:nvPr/>
        </p:nvPicPr>
        <p:blipFill>
          <a:blip r:embed="rId2"/>
          <a:stretch>
            <a:fillRect/>
          </a:stretch>
        </p:blipFill>
        <p:spPr>
          <a:xfrm>
            <a:off x="78707" y="3308684"/>
            <a:ext cx="2688556" cy="3364832"/>
          </a:xfrm>
          <a:prstGeom prst="rect">
            <a:avLst/>
          </a:prstGeom>
        </p:spPr>
      </p:pic>
      <p:sp>
        <p:nvSpPr>
          <p:cNvPr id="5" name="Прямоугольник 4"/>
          <p:cNvSpPr/>
          <p:nvPr/>
        </p:nvSpPr>
        <p:spPr>
          <a:xfrm>
            <a:off x="2871538" y="6328611"/>
            <a:ext cx="1676400" cy="433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rPr>
              <a:t>Мао Цзэдун</a:t>
            </a:r>
            <a:endParaRPr lang="ru-RU" b="1" dirty="0">
              <a:solidFill>
                <a:schemeClr val="bg1"/>
              </a:solidFill>
            </a:endParaRPr>
          </a:p>
        </p:txBody>
      </p:sp>
      <p:pic>
        <p:nvPicPr>
          <p:cNvPr id="6" name="Рисунок 5"/>
          <p:cNvPicPr>
            <a:picLocks noChangeAspect="1"/>
          </p:cNvPicPr>
          <p:nvPr/>
        </p:nvPicPr>
        <p:blipFill>
          <a:blip r:embed="rId3"/>
          <a:stretch>
            <a:fillRect/>
          </a:stretch>
        </p:blipFill>
        <p:spPr>
          <a:xfrm>
            <a:off x="5722182" y="3135229"/>
            <a:ext cx="4572000" cy="3626519"/>
          </a:xfrm>
          <a:prstGeom prst="rect">
            <a:avLst/>
          </a:prstGeom>
        </p:spPr>
      </p:pic>
      <p:sp>
        <p:nvSpPr>
          <p:cNvPr id="10" name="Прямоугольник 9"/>
          <p:cNvSpPr/>
          <p:nvPr/>
        </p:nvSpPr>
        <p:spPr>
          <a:xfrm>
            <a:off x="10361696" y="6240379"/>
            <a:ext cx="1676400" cy="433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rPr>
              <a:t>Дэн Сяопин</a:t>
            </a:r>
            <a:endParaRPr lang="ru-RU" b="1" dirty="0">
              <a:solidFill>
                <a:schemeClr val="bg1"/>
              </a:solidFill>
            </a:endParaRPr>
          </a:p>
        </p:txBody>
      </p:sp>
    </p:spTree>
    <p:extLst>
      <p:ext uri="{BB962C8B-B14F-4D97-AF65-F5344CB8AC3E}">
        <p14:creationId xmlns:p14="http://schemas.microsoft.com/office/powerpoint/2010/main" val="472467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Китай</a:t>
            </a:r>
            <a:endParaRPr lang="ru-RU" dirty="0"/>
          </a:p>
        </p:txBody>
      </p:sp>
      <p:sp>
        <p:nvSpPr>
          <p:cNvPr id="3" name="Объект 2"/>
          <p:cNvSpPr>
            <a:spLocks noGrp="1"/>
          </p:cNvSpPr>
          <p:nvPr>
            <p:ph idx="1"/>
          </p:nvPr>
        </p:nvSpPr>
        <p:spPr>
          <a:xfrm>
            <a:off x="78707" y="2120305"/>
            <a:ext cx="11959389" cy="3599316"/>
          </a:xfrm>
        </p:spPr>
        <p:txBody>
          <a:bodyPr>
            <a:normAutofit/>
          </a:bodyPr>
          <a:lstStyle/>
          <a:p>
            <a:pPr marL="0" indent="0" algn="just">
              <a:buNone/>
            </a:pPr>
            <a:r>
              <a:rPr lang="ru-RU" sz="1800" b="1" dirty="0">
                <a:solidFill>
                  <a:schemeClr val="bg1"/>
                </a:solidFill>
              </a:rPr>
              <a:t>Народные коммуны были распущены, крестьянские семьи получили возможность наладить собственное сельскохозяйственное производство. После аграрной реформы началась </a:t>
            </a:r>
            <a:r>
              <a:rPr lang="ru-RU" sz="1800" b="1" dirty="0" smtClean="0">
                <a:solidFill>
                  <a:schemeClr val="bg1"/>
                </a:solidFill>
              </a:rPr>
              <a:t>приватизация всех </a:t>
            </a:r>
            <a:r>
              <a:rPr lang="ru-RU" sz="1800" b="1" dirty="0">
                <a:solidFill>
                  <a:schemeClr val="bg1"/>
                </a:solidFill>
              </a:rPr>
              <a:t>секторов китайской </a:t>
            </a:r>
            <a:r>
              <a:rPr lang="ru-RU" sz="1800" b="1" dirty="0" smtClean="0">
                <a:solidFill>
                  <a:schemeClr val="bg1"/>
                </a:solidFill>
              </a:rPr>
              <a:t>экономики. Было </a:t>
            </a:r>
            <a:r>
              <a:rPr lang="ru-RU" sz="1800" b="1" dirty="0">
                <a:solidFill>
                  <a:schemeClr val="bg1"/>
                </a:solidFill>
              </a:rPr>
              <a:t>разрешено создание частных предприятий, постепенно происходил переход к свободному рыночному ценообразованию. Положительные </a:t>
            </a:r>
            <a:r>
              <a:rPr lang="ru-RU" sz="1800" b="1" dirty="0" smtClean="0">
                <a:solidFill>
                  <a:schemeClr val="bg1"/>
                </a:solidFill>
              </a:rPr>
              <a:t>результаты реформ </a:t>
            </a:r>
            <a:r>
              <a:rPr lang="ru-RU" sz="1800" b="1" dirty="0">
                <a:solidFill>
                  <a:schemeClr val="bg1"/>
                </a:solidFill>
              </a:rPr>
              <a:t>не замедлили появиться. Экономика Китая стала одной из крупнейших и ведущих в мире.</a:t>
            </a:r>
          </a:p>
        </p:txBody>
      </p:sp>
      <p:pic>
        <p:nvPicPr>
          <p:cNvPr id="7" name="Рисунок 6"/>
          <p:cNvPicPr>
            <a:picLocks noChangeAspect="1"/>
          </p:cNvPicPr>
          <p:nvPr/>
        </p:nvPicPr>
        <p:blipFill>
          <a:blip r:embed="rId2"/>
          <a:stretch>
            <a:fillRect/>
          </a:stretch>
        </p:blipFill>
        <p:spPr>
          <a:xfrm>
            <a:off x="170447" y="3493168"/>
            <a:ext cx="4038600" cy="3276600"/>
          </a:xfrm>
          <a:prstGeom prst="rect">
            <a:avLst/>
          </a:prstGeom>
        </p:spPr>
      </p:pic>
      <p:pic>
        <p:nvPicPr>
          <p:cNvPr id="8" name="Рисунок 7"/>
          <p:cNvPicPr>
            <a:picLocks noChangeAspect="1"/>
          </p:cNvPicPr>
          <p:nvPr/>
        </p:nvPicPr>
        <p:blipFill>
          <a:blip r:embed="rId3"/>
          <a:stretch>
            <a:fillRect/>
          </a:stretch>
        </p:blipFill>
        <p:spPr>
          <a:xfrm>
            <a:off x="4300787" y="3493168"/>
            <a:ext cx="4572000" cy="3276600"/>
          </a:xfrm>
          <a:prstGeom prst="rect">
            <a:avLst/>
          </a:prstGeom>
        </p:spPr>
      </p:pic>
      <p:pic>
        <p:nvPicPr>
          <p:cNvPr id="9" name="Рисунок 8"/>
          <p:cNvPicPr>
            <a:picLocks noChangeAspect="1"/>
          </p:cNvPicPr>
          <p:nvPr/>
        </p:nvPicPr>
        <p:blipFill>
          <a:blip r:embed="rId4"/>
          <a:stretch>
            <a:fillRect/>
          </a:stretch>
        </p:blipFill>
        <p:spPr>
          <a:xfrm>
            <a:off x="9010397" y="3514725"/>
            <a:ext cx="3119439" cy="3255043"/>
          </a:xfrm>
          <a:prstGeom prst="rect">
            <a:avLst/>
          </a:prstGeom>
        </p:spPr>
      </p:pic>
    </p:spTree>
    <p:extLst>
      <p:ext uri="{BB962C8B-B14F-4D97-AF65-F5344CB8AC3E}">
        <p14:creationId xmlns:p14="http://schemas.microsoft.com/office/powerpoint/2010/main" val="585379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Берлин">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Берлин</Template>
  <TotalTime>124</TotalTime>
  <Words>2023</Words>
  <Application>Microsoft Office PowerPoint</Application>
  <PresentationFormat>Широкоэкранный</PresentationFormat>
  <Paragraphs>60</Paragraphs>
  <Slides>26</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26</vt:i4>
      </vt:variant>
    </vt:vector>
  </HeadingPairs>
  <TitlesOfParts>
    <vt:vector size="29" baseType="lpstr">
      <vt:lpstr>Arial</vt:lpstr>
      <vt:lpstr>Trebuchet MS</vt:lpstr>
      <vt:lpstr>Берлин</vt:lpstr>
      <vt:lpstr>Модернизационные процессы в странах Азии, Африки и Латинской Америки</vt:lpstr>
      <vt:lpstr>Суть теории модернизации</vt:lpstr>
      <vt:lpstr>Суть теории модернизации</vt:lpstr>
      <vt:lpstr>Япония. Китай. Индия.</vt:lpstr>
      <vt:lpstr>Япония</vt:lpstr>
      <vt:lpstr>Китай</vt:lpstr>
      <vt:lpstr>Китай</vt:lpstr>
      <vt:lpstr>Китай</vt:lpstr>
      <vt:lpstr>Китай</vt:lpstr>
      <vt:lpstr>Китай</vt:lpstr>
      <vt:lpstr>Индия</vt:lpstr>
      <vt:lpstr>Индия</vt:lpstr>
      <vt:lpstr>Индия</vt:lpstr>
      <vt:lpstr>Новые индустриальные страны (НИС)</vt:lpstr>
      <vt:lpstr>Новые индустриальные страны (НИС)</vt:lpstr>
      <vt:lpstr>Новые индустриальные страны (НИС)</vt:lpstr>
      <vt:lpstr>Новые индустриальные страны (НИС)</vt:lpstr>
      <vt:lpstr>Новые индустриальные страны (НИС)</vt:lpstr>
      <vt:lpstr>Модернизация стран Латинской Америки и Африки</vt:lpstr>
      <vt:lpstr>Модернизация стран Латинской Америки и Африки</vt:lpstr>
      <vt:lpstr>Модернизация стран Латинской Америки и Африки</vt:lpstr>
      <vt:lpstr>Модернизация стран Латинской Америки и Африки</vt:lpstr>
      <vt:lpstr>Модернизация стран Латинской Америки и Африки</vt:lpstr>
      <vt:lpstr>Модернизация стран Латинской Америки и Африки</vt:lpstr>
      <vt:lpstr>Модернизация стран Латинской Америки и Африки</vt:lpstr>
      <vt:lpstr>Модернизация стран Латинской Америки и Африки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Модернизационные процессы в странах Азии, Африки и Латинской Америки</dc:title>
  <dc:creator>Пользователь Windows</dc:creator>
  <cp:lastModifiedBy>Пользователь Windows</cp:lastModifiedBy>
  <cp:revision>12</cp:revision>
  <dcterms:created xsi:type="dcterms:W3CDTF">2022-04-17T06:03:22Z</dcterms:created>
  <dcterms:modified xsi:type="dcterms:W3CDTF">2022-04-17T08:08:13Z</dcterms:modified>
</cp:coreProperties>
</file>