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5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1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3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36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9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6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6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5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3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4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7F126A1-D9FD-48A2-B117-7A799E3A6C58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4A25178-565B-4D0E-8B17-567A3D60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crdownload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0D563-D3A6-44D9-9A1D-B966589F0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6307" y="1380931"/>
            <a:ext cx="6410753" cy="3788228"/>
          </a:xfrm>
        </p:spPr>
        <p:txBody>
          <a:bodyPr>
            <a:noAutofit/>
          </a:bodyPr>
          <a:lstStyle/>
          <a:p>
            <a:r>
              <a:rPr lang="ru-RU" sz="4400" dirty="0"/>
              <a:t>Церковь и религия на белорусских землях в XVI — первой половине XVII в.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881DFF-6A22-49EC-A136-CB4B8D6D4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4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89119-C0F5-46D2-8E94-2B5AA25B9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6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806F22D2-8099-44BD-B89B-DCB75225C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7342" b="-2"/>
          <a:stretch/>
        </p:blipFill>
        <p:spPr>
          <a:xfrm>
            <a:off x="1123901" y="1122807"/>
            <a:ext cx="304495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4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человек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70E878E-D878-4EDA-B11B-FB2262A87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r="60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03950-3063-47F9-9CCD-0C5E6FFE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894114"/>
            <a:ext cx="8991600" cy="3069771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Контрреформация</a:t>
            </a:r>
            <a:r>
              <a:rPr lang="en-US" sz="4000" dirty="0">
                <a:solidFill>
                  <a:schemeClr val="tx1"/>
                </a:solidFill>
              </a:rPr>
              <a:t> – </a:t>
            </a:r>
            <a:r>
              <a:rPr lang="en-US" sz="4000" dirty="0" err="1">
                <a:solidFill>
                  <a:schemeClr val="tx1"/>
                </a:solidFill>
              </a:rPr>
              <a:t>общественно-политическое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движения</a:t>
            </a:r>
            <a:r>
              <a:rPr lang="en-US" sz="4000" dirty="0">
                <a:solidFill>
                  <a:schemeClr val="tx1"/>
                </a:solidFill>
              </a:rPr>
              <a:t> XVI в., </a:t>
            </a:r>
            <a:r>
              <a:rPr lang="en-US" sz="4000" dirty="0" err="1">
                <a:solidFill>
                  <a:schemeClr val="tx1"/>
                </a:solidFill>
              </a:rPr>
              <a:t>направленное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на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защиту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интересов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католической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церкви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1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CFEF3-65CE-4F57-904B-9E20E294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3" y="1632203"/>
            <a:ext cx="4432217" cy="3593592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Изучите 3 пункт и вместе с соседом по парте составьте опорный план для рассказа про контрреформацию на белорусских землях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16CCA-5476-4607-B95C-90ABAA14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754" y="284583"/>
            <a:ext cx="5719551" cy="6288832"/>
          </a:xfrm>
        </p:spPr>
        <p:txBody>
          <a:bodyPr anchor="ctr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…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</a:rPr>
              <a:t>…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…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</a:rPr>
              <a:t>...</a:t>
            </a:r>
          </a:p>
          <a:p>
            <a:pPr marL="571500" lvl="1" indent="-34290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8340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85DE2-C28A-44B9-973F-A626E5FB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9877"/>
            <a:ext cx="5925310" cy="1453971"/>
          </a:xfrm>
        </p:spPr>
        <p:txBody>
          <a:bodyPr>
            <a:noAutofit/>
          </a:bodyPr>
          <a:lstStyle/>
          <a:p>
            <a:r>
              <a:rPr lang="ru-RU"/>
              <a:t>Попытки преодолеть конфессиональную напряжённость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CB45E-2BD8-4E08-8732-0B9B198A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12263"/>
            <a:ext cx="5925310" cy="4325859"/>
          </a:xfrm>
        </p:spPr>
        <p:txBody>
          <a:bodyPr anchor="ctr">
            <a:noAutofit/>
          </a:bodyPr>
          <a:lstStyle/>
          <a:p>
            <a:r>
              <a:rPr lang="ru-RU" sz="3600" dirty="0"/>
              <a:t>1054 – раскол христианства</a:t>
            </a:r>
          </a:p>
          <a:p>
            <a:r>
              <a:rPr lang="ru-RU" sz="3600" dirty="0"/>
              <a:t>1439 – Флорентийская уния (неудачно)</a:t>
            </a:r>
          </a:p>
          <a:p>
            <a:r>
              <a:rPr lang="ru-RU" sz="3600" dirty="0"/>
              <a:t>1577 – выход книги «О единстве церкви Божьей» (Пётр </a:t>
            </a:r>
            <a:r>
              <a:rPr lang="ru-RU" sz="3600" dirty="0" err="1"/>
              <a:t>Скарга</a:t>
            </a:r>
            <a:r>
              <a:rPr lang="ru-RU" sz="3600" dirty="0"/>
              <a:t>) – план по объединению церкви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1DFC44-67FA-4077-B530-B445A8848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7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D7016AC9-4840-42F3-B4C2-0298CD0F9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C4B72-E7D5-4CC0-863A-4A3834CA6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25" t="23867" r="28900" b="32799"/>
          <a:stretch/>
        </p:blipFill>
        <p:spPr>
          <a:xfrm>
            <a:off x="2366210" y="1316889"/>
            <a:ext cx="7915425" cy="422422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865FF8A-8166-4DBE-B090-46453725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DBF87-E604-4C28-89C6-6BE5E9BA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С. 109</a:t>
            </a:r>
          </a:p>
        </p:txBody>
      </p:sp>
    </p:spTree>
    <p:extLst>
      <p:ext uri="{BB962C8B-B14F-4D97-AF65-F5344CB8AC3E}">
        <p14:creationId xmlns:p14="http://schemas.microsoft.com/office/powerpoint/2010/main" val="85071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6937EBB-46CD-434F-9341-BD959E26C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5" b="15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85DE2-C28A-44B9-973F-A626E5FB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ru-RU" sz="2600">
                <a:solidFill>
                  <a:schemeClr val="tx1"/>
                </a:solidFill>
              </a:rPr>
              <a:t>Попытки преодолеть конфессиональную напряжённость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CB45E-2BD8-4E08-8732-0B9B198A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59" y="2491273"/>
            <a:ext cx="10692881" cy="3873905"/>
          </a:xfrm>
        </p:spPr>
        <p:txBody>
          <a:bodyPr>
            <a:noAutofit/>
          </a:bodyPr>
          <a:lstStyle/>
          <a:p>
            <a:r>
              <a:rPr lang="ru-RU" sz="2800" dirty="0"/>
              <a:t>1054 – раскол христианства</a:t>
            </a:r>
          </a:p>
          <a:p>
            <a:r>
              <a:rPr lang="ru-RU" sz="2800" dirty="0"/>
              <a:t>1439 – Флорентийская уния (неудачно)</a:t>
            </a:r>
          </a:p>
          <a:p>
            <a:r>
              <a:rPr lang="ru-RU" sz="2800" dirty="0"/>
              <a:t>1577 – выход книги «О единстве церкви Божьей» (Пётр </a:t>
            </a:r>
            <a:r>
              <a:rPr lang="ru-RU" sz="2800" dirty="0" err="1"/>
              <a:t>Скарга</a:t>
            </a:r>
            <a:r>
              <a:rPr lang="ru-RU" sz="2800" dirty="0"/>
              <a:t>) – план по объединению церкви</a:t>
            </a:r>
          </a:p>
          <a:p>
            <a:r>
              <a:rPr lang="ru-RU" sz="2800" dirty="0"/>
              <a:t>1595 г. – поддержка унии Папой Римским</a:t>
            </a:r>
          </a:p>
          <a:p>
            <a:r>
              <a:rPr lang="ru-RU" sz="2800" dirty="0"/>
              <a:t>1594 г. – подготовка проекта унии И. Потеем и К. </a:t>
            </a:r>
            <a:r>
              <a:rPr lang="ru-RU" sz="2800" dirty="0" err="1"/>
              <a:t>Терлецким</a:t>
            </a:r>
            <a:endParaRPr lang="ru-RU" sz="2800" dirty="0"/>
          </a:p>
          <a:p>
            <a:r>
              <a:rPr lang="ru-RU" sz="2800" dirty="0"/>
              <a:t>1596 г. – заключение Брестской унии – создание униатской церкви</a:t>
            </a:r>
          </a:p>
        </p:txBody>
      </p:sp>
    </p:spTree>
    <p:extLst>
      <p:ext uri="{BB962C8B-B14F-4D97-AF65-F5344CB8AC3E}">
        <p14:creationId xmlns:p14="http://schemas.microsoft.com/office/powerpoint/2010/main" val="373563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47676-2F5A-460D-A3D3-2033749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521576"/>
            <a:ext cx="5925310" cy="1174991"/>
          </a:xfrm>
        </p:spPr>
        <p:txBody>
          <a:bodyPr>
            <a:normAutofit/>
          </a:bodyPr>
          <a:lstStyle/>
          <a:p>
            <a:r>
              <a:rPr lang="ru-RU" sz="2400"/>
              <a:t>Распространение униатства</a:t>
            </a:r>
          </a:p>
        </p:txBody>
      </p:sp>
      <p:pic>
        <p:nvPicPr>
          <p:cNvPr id="7" name="Рисунок 6" descr="Изображение выглядит как текст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5E2D1B52-EB77-4E0B-9001-E15D899ED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r="8503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AFC3E32-2357-4D6C-A518-17332D9F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176272"/>
            <a:ext cx="5925310" cy="4524344"/>
          </a:xfrm>
        </p:spPr>
        <p:txBody>
          <a:bodyPr>
            <a:noAutofit/>
          </a:bodyPr>
          <a:lstStyle/>
          <a:p>
            <a:r>
              <a:rPr lang="ru-RU" sz="2400" dirty="0"/>
              <a:t>Перевод униатской церкви на польский язык</a:t>
            </a:r>
          </a:p>
          <a:p>
            <a:r>
              <a:rPr lang="ru-RU" sz="2400" dirty="0"/>
              <a:t>Первые 25 лет – насильственно</a:t>
            </a:r>
          </a:p>
          <a:p>
            <a:pPr lvl="1"/>
            <a:r>
              <a:rPr lang="ru-RU" sz="2000" dirty="0"/>
              <a:t>И. </a:t>
            </a:r>
            <a:r>
              <a:rPr lang="ru-RU" sz="2000" dirty="0" err="1"/>
              <a:t>Кунцевич</a:t>
            </a:r>
            <a:r>
              <a:rPr lang="ru-RU" sz="2000" dirty="0"/>
              <a:t> (Полоцк, Витебск) – униатский епископ</a:t>
            </a:r>
          </a:p>
          <a:p>
            <a:pPr lvl="1"/>
            <a:r>
              <a:rPr lang="ru-RU" sz="2000" dirty="0"/>
              <a:t>Убийство в 1623 г. </a:t>
            </a:r>
            <a:r>
              <a:rPr lang="ru-RU" sz="2000" dirty="0" err="1"/>
              <a:t>витеблянами</a:t>
            </a:r>
            <a:r>
              <a:rPr lang="ru-RU" sz="2000" dirty="0"/>
              <a:t>. Лишение Витебска магдебургского права</a:t>
            </a:r>
          </a:p>
          <a:p>
            <a:r>
              <a:rPr lang="ru-RU" sz="2400" dirty="0"/>
              <a:t>Остановка насилия, возвращение старобелорусского языка</a:t>
            </a:r>
          </a:p>
          <a:p>
            <a:pPr lvl="1"/>
            <a:r>
              <a:rPr lang="ru-RU" sz="2000" dirty="0"/>
              <a:t>К. </a:t>
            </a:r>
            <a:r>
              <a:rPr lang="en-US" sz="2000" dirty="0"/>
              <a:t>XVIII </a:t>
            </a:r>
            <a:r>
              <a:rPr lang="ru-RU" sz="2000" dirty="0"/>
              <a:t>в. – ¾ белорусского населения - униаты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01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7E1AB-9275-4EBB-A888-FB0E9BF7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76" y="432847"/>
            <a:ext cx="7761248" cy="118872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400" dirty="0"/>
              <a:t>Подведём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CEC4D-5CA4-47BD-ABFF-40909BEA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3" y="1865376"/>
            <a:ext cx="11247120" cy="44897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На территории ВКЛ основными религиями были … и … После Люблинской унии позиции … стали … Однако на законодательном уровне утверждали идеи религиозной …, о чём свидетельствует принятие … и …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 связи с началом в Западной Европе … многие … мигрировали в ВКЛ. Главным проводником идей … в ВКЛ был …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 землях ВКЛ Реформация проявилась в … направления: …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Католическая церковь ответила …, создав …, который стремился распространить католицизм через …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Попыткой преодолеть религиозные конфликты стало …, результатом которой было создание … Сначала … распространялось …, например, …, но после власти Речи Посполитой …, результатом чего было …</a:t>
            </a:r>
          </a:p>
        </p:txBody>
      </p:sp>
    </p:spTree>
    <p:extLst>
      <p:ext uri="{BB962C8B-B14F-4D97-AF65-F5344CB8AC3E}">
        <p14:creationId xmlns:p14="http://schemas.microsoft.com/office/powerpoint/2010/main" val="1584786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83C58B8C-2ED1-4E50-9F4E-6C4CDE5FF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B7017EB-1CE0-4EAD-B933-4F258597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D50A8-357E-45BA-8057-232611B6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5100" dirty="0">
                <a:solidFill>
                  <a:srgbClr val="1D2C31"/>
                </a:solidFill>
              </a:rPr>
              <a:t>Д/З: § 13, </a:t>
            </a:r>
            <a:r>
              <a:rPr lang="en-US" sz="5100" dirty="0" err="1">
                <a:solidFill>
                  <a:srgbClr val="1D2C31"/>
                </a:solidFill>
              </a:rPr>
              <a:t>тест</a:t>
            </a:r>
            <a:br>
              <a:rPr lang="en-US" sz="5100" dirty="0">
                <a:solidFill>
                  <a:srgbClr val="1D2C31"/>
                </a:solidFill>
              </a:rPr>
            </a:br>
            <a:r>
              <a:rPr lang="en-US" sz="5100" dirty="0" err="1">
                <a:solidFill>
                  <a:srgbClr val="1D2C31"/>
                </a:solidFill>
              </a:rPr>
              <a:t>Доп.Эссе</a:t>
            </a:r>
            <a:r>
              <a:rPr lang="en-US" sz="5100" dirty="0">
                <a:solidFill>
                  <a:srgbClr val="1D2C31"/>
                </a:solidFill>
              </a:rPr>
              <a:t>: «</a:t>
            </a:r>
            <a:r>
              <a:rPr lang="en-US" sz="5100" dirty="0" err="1">
                <a:solidFill>
                  <a:srgbClr val="1D2C31"/>
                </a:solidFill>
              </a:rPr>
              <a:t>брестская</a:t>
            </a:r>
            <a:r>
              <a:rPr lang="en-US" sz="5100" dirty="0">
                <a:solidFill>
                  <a:srgbClr val="1D2C31"/>
                </a:solidFill>
              </a:rPr>
              <a:t> </a:t>
            </a:r>
            <a:r>
              <a:rPr lang="en-US" sz="5100" dirty="0" err="1">
                <a:solidFill>
                  <a:srgbClr val="1D2C31"/>
                </a:solidFill>
              </a:rPr>
              <a:t>уния</a:t>
            </a:r>
            <a:r>
              <a:rPr lang="en-US" sz="5100" dirty="0">
                <a:solidFill>
                  <a:srgbClr val="1D2C31"/>
                </a:solidFill>
              </a:rPr>
              <a:t> – </a:t>
            </a:r>
            <a:r>
              <a:rPr lang="en-US" sz="5100" dirty="0" err="1">
                <a:solidFill>
                  <a:srgbClr val="1D2C31"/>
                </a:solidFill>
              </a:rPr>
              <a:t>решение</a:t>
            </a:r>
            <a:r>
              <a:rPr lang="en-US" sz="5100" dirty="0">
                <a:solidFill>
                  <a:srgbClr val="1D2C31"/>
                </a:solidFill>
              </a:rPr>
              <a:t> </a:t>
            </a:r>
            <a:r>
              <a:rPr lang="en-US" sz="5100" dirty="0" err="1">
                <a:solidFill>
                  <a:srgbClr val="1D2C31"/>
                </a:solidFill>
              </a:rPr>
              <a:t>религиозной</a:t>
            </a:r>
            <a:r>
              <a:rPr lang="en-US" sz="5100" dirty="0">
                <a:solidFill>
                  <a:srgbClr val="1D2C31"/>
                </a:solidFill>
              </a:rPr>
              <a:t> </a:t>
            </a:r>
            <a:r>
              <a:rPr lang="en-US" sz="5100" dirty="0" err="1">
                <a:solidFill>
                  <a:srgbClr val="1D2C31"/>
                </a:solidFill>
              </a:rPr>
              <a:t>вражды</a:t>
            </a:r>
            <a:r>
              <a:rPr lang="en-US" sz="5100" dirty="0">
                <a:solidFill>
                  <a:srgbClr val="1D2C31"/>
                </a:solidFill>
              </a:rPr>
              <a:t> </a:t>
            </a:r>
            <a:r>
              <a:rPr lang="en-US" sz="5100" dirty="0" err="1">
                <a:solidFill>
                  <a:srgbClr val="1D2C31"/>
                </a:solidFill>
              </a:rPr>
              <a:t>или</a:t>
            </a:r>
            <a:r>
              <a:rPr lang="en-US" sz="5100" dirty="0">
                <a:solidFill>
                  <a:srgbClr val="1D2C31"/>
                </a:solidFill>
              </a:rPr>
              <a:t> </a:t>
            </a:r>
            <a:r>
              <a:rPr lang="en-US" sz="5100" dirty="0" err="1">
                <a:solidFill>
                  <a:srgbClr val="1D2C31"/>
                </a:solidFill>
              </a:rPr>
              <a:t>бомба</a:t>
            </a:r>
            <a:r>
              <a:rPr lang="en-US" sz="5100" dirty="0">
                <a:solidFill>
                  <a:srgbClr val="1D2C31"/>
                </a:solidFill>
              </a:rPr>
              <a:t> </a:t>
            </a:r>
            <a:r>
              <a:rPr lang="en-US" sz="5100" dirty="0" err="1">
                <a:solidFill>
                  <a:srgbClr val="1D2C31"/>
                </a:solidFill>
              </a:rPr>
              <a:t>замедленного</a:t>
            </a:r>
            <a:r>
              <a:rPr lang="en-US" sz="5100" dirty="0">
                <a:solidFill>
                  <a:srgbClr val="1D2C31"/>
                </a:solidFill>
              </a:rPr>
              <a:t> </a:t>
            </a:r>
            <a:r>
              <a:rPr lang="en-US" sz="5100" dirty="0" err="1">
                <a:solidFill>
                  <a:srgbClr val="1D2C31"/>
                </a:solidFill>
              </a:rPr>
              <a:t>действия</a:t>
            </a:r>
            <a:r>
              <a:rPr lang="en-US" sz="5100" dirty="0">
                <a:solidFill>
                  <a:srgbClr val="1D2C31"/>
                </a:solidFill>
              </a:rPr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val="150757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BBBE6-7F55-47BF-9210-81D3E9C7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6600" dirty="0" err="1">
                <a:solidFill>
                  <a:srgbClr val="262626"/>
                </a:solidFill>
              </a:rPr>
              <a:t>Какие</a:t>
            </a:r>
            <a:r>
              <a:rPr lang="en-US" sz="6600" dirty="0">
                <a:solidFill>
                  <a:srgbClr val="262626"/>
                </a:solidFill>
              </a:rPr>
              <a:t> </a:t>
            </a:r>
            <a:r>
              <a:rPr lang="en-US" sz="6600" dirty="0" err="1">
                <a:solidFill>
                  <a:srgbClr val="262626"/>
                </a:solidFill>
              </a:rPr>
              <a:t>религии</a:t>
            </a:r>
            <a:r>
              <a:rPr lang="en-US" sz="6600" dirty="0">
                <a:solidFill>
                  <a:srgbClr val="262626"/>
                </a:solidFill>
              </a:rPr>
              <a:t> </a:t>
            </a:r>
            <a:r>
              <a:rPr lang="en-US" sz="6600" dirty="0" err="1">
                <a:solidFill>
                  <a:srgbClr val="262626"/>
                </a:solidFill>
              </a:rPr>
              <a:t>были</a:t>
            </a:r>
            <a:r>
              <a:rPr lang="en-US" sz="6600" dirty="0">
                <a:solidFill>
                  <a:srgbClr val="262626"/>
                </a:solidFill>
              </a:rPr>
              <a:t> </a:t>
            </a:r>
            <a:r>
              <a:rPr lang="en-US" sz="6600" dirty="0" err="1">
                <a:solidFill>
                  <a:srgbClr val="262626"/>
                </a:solidFill>
              </a:rPr>
              <a:t>распространены</a:t>
            </a:r>
            <a:r>
              <a:rPr lang="en-US" sz="6600" dirty="0">
                <a:solidFill>
                  <a:srgbClr val="262626"/>
                </a:solidFill>
              </a:rPr>
              <a:t> </a:t>
            </a:r>
            <a:r>
              <a:rPr lang="en-US" sz="6600" dirty="0" err="1">
                <a:solidFill>
                  <a:srgbClr val="262626"/>
                </a:solidFill>
              </a:rPr>
              <a:t>на</a:t>
            </a:r>
            <a:r>
              <a:rPr lang="en-US" sz="6600" dirty="0">
                <a:solidFill>
                  <a:srgbClr val="262626"/>
                </a:solidFill>
              </a:rPr>
              <a:t> </a:t>
            </a:r>
            <a:r>
              <a:rPr lang="en-US" sz="6600" dirty="0" err="1">
                <a:solidFill>
                  <a:srgbClr val="262626"/>
                </a:solidFill>
              </a:rPr>
              <a:t>белорусских</a:t>
            </a:r>
            <a:r>
              <a:rPr lang="en-US" sz="6600" dirty="0">
                <a:solidFill>
                  <a:srgbClr val="262626"/>
                </a:solidFill>
              </a:rPr>
              <a:t> </a:t>
            </a:r>
            <a:r>
              <a:rPr lang="en-US" sz="6600" dirty="0" err="1">
                <a:solidFill>
                  <a:srgbClr val="262626"/>
                </a:solidFill>
              </a:rPr>
              <a:t>землях</a:t>
            </a:r>
            <a:r>
              <a:rPr lang="en-US" sz="6600" dirty="0">
                <a:solidFill>
                  <a:srgbClr val="262626"/>
                </a:solidFill>
              </a:rPr>
              <a:t> в IX-XV </a:t>
            </a:r>
            <a:r>
              <a:rPr lang="en-US" sz="6600" dirty="0" err="1">
                <a:solidFill>
                  <a:srgbClr val="262626"/>
                </a:solidFill>
              </a:rPr>
              <a:t>вв</a:t>
            </a:r>
            <a:r>
              <a:rPr lang="en-US" sz="6600" dirty="0">
                <a:solidFill>
                  <a:srgbClr val="262626"/>
                </a:solidFill>
              </a:rPr>
              <a:t>.?</a:t>
            </a:r>
          </a:p>
        </p:txBody>
      </p:sp>
    </p:spTree>
    <p:extLst>
      <p:ext uri="{BB962C8B-B14F-4D97-AF65-F5344CB8AC3E}">
        <p14:creationId xmlns:p14="http://schemas.microsoft.com/office/powerpoint/2010/main" val="112879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B5B4-3276-43A5-9576-2D47DBF8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800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9A51E-B442-4B5C-8F85-B59D84F5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755648"/>
            <a:ext cx="8779512" cy="3730752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rgbClr val="404040"/>
                </a:solidFill>
              </a:rPr>
              <a:t>Конфессиональная ситуация в ВКЛ</a:t>
            </a:r>
          </a:p>
          <a:p>
            <a:r>
              <a:rPr lang="ru-RU" sz="4000" dirty="0">
                <a:solidFill>
                  <a:srgbClr val="404040"/>
                </a:solidFill>
              </a:rPr>
              <a:t>Реформация на землях ВКЛ</a:t>
            </a:r>
          </a:p>
          <a:p>
            <a:r>
              <a:rPr lang="ru-RU" sz="4000" dirty="0">
                <a:solidFill>
                  <a:srgbClr val="404040"/>
                </a:solidFill>
              </a:rPr>
              <a:t>Контрреформация в ВКЛ</a:t>
            </a:r>
          </a:p>
          <a:p>
            <a:r>
              <a:rPr lang="ru-RU" sz="4000" dirty="0">
                <a:solidFill>
                  <a:srgbClr val="404040"/>
                </a:solidFill>
              </a:rPr>
              <a:t>Брестская церковная уния</a:t>
            </a:r>
          </a:p>
        </p:txBody>
      </p:sp>
    </p:spTree>
    <p:extLst>
      <p:ext uri="{BB962C8B-B14F-4D97-AF65-F5344CB8AC3E}">
        <p14:creationId xmlns:p14="http://schemas.microsoft.com/office/powerpoint/2010/main" val="352693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C21A8-0D0A-4215-A246-FBDF76F5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8620"/>
            <a:ext cx="7729728" cy="937260"/>
          </a:xfrm>
        </p:spPr>
        <p:txBody>
          <a:bodyPr>
            <a:normAutofit/>
          </a:bodyPr>
          <a:lstStyle/>
          <a:p>
            <a:r>
              <a:rPr lang="ru-RU" sz="3200" dirty="0"/>
              <a:t>Конфессиональная ситуация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B5A31E6-7BF4-4693-8474-0DB698ECB907}"/>
              </a:ext>
            </a:extLst>
          </p:cNvPr>
          <p:cNvSpPr txBox="1">
            <a:spLocks/>
          </p:cNvSpPr>
          <p:nvPr/>
        </p:nvSpPr>
        <p:spPr>
          <a:xfrm>
            <a:off x="1331976" y="2168652"/>
            <a:ext cx="3688080" cy="93726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Православие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2C229A3-3A53-4C82-A615-ECA0342DD21B}"/>
              </a:ext>
            </a:extLst>
          </p:cNvPr>
          <p:cNvSpPr txBox="1">
            <a:spLocks/>
          </p:cNvSpPr>
          <p:nvPr/>
        </p:nvSpPr>
        <p:spPr>
          <a:xfrm>
            <a:off x="7171944" y="2168652"/>
            <a:ext cx="3688080" cy="93726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Католицизм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4013DCE-91B1-47ED-AEBC-FE92B2C27793}"/>
              </a:ext>
            </a:extLst>
          </p:cNvPr>
          <p:cNvCxnSpPr/>
          <p:nvPr/>
        </p:nvCxnSpPr>
        <p:spPr>
          <a:xfrm flipH="1">
            <a:off x="3730752" y="1435608"/>
            <a:ext cx="2365248" cy="576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CBBADD6-BC2B-485D-BF6B-FEBFBF89A850}"/>
              </a:ext>
            </a:extLst>
          </p:cNvPr>
          <p:cNvCxnSpPr>
            <a:cxnSpLocks/>
          </p:cNvCxnSpPr>
          <p:nvPr/>
        </p:nvCxnSpPr>
        <p:spPr>
          <a:xfrm>
            <a:off x="6096000" y="1435608"/>
            <a:ext cx="2627376" cy="576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id="{37CE5B35-C684-4564-AEA8-BA2E716F4C96}"/>
              </a:ext>
            </a:extLst>
          </p:cNvPr>
          <p:cNvSpPr/>
          <p:nvPr/>
        </p:nvSpPr>
        <p:spPr>
          <a:xfrm rot="16200000">
            <a:off x="5903214" y="-1308354"/>
            <a:ext cx="385572" cy="952804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A57BE2E-246B-43FD-BFEF-5BA83F1F7F20}"/>
              </a:ext>
            </a:extLst>
          </p:cNvPr>
          <p:cNvSpPr txBox="1">
            <a:spLocks/>
          </p:cNvSpPr>
          <p:nvPr/>
        </p:nvSpPr>
        <p:spPr>
          <a:xfrm>
            <a:off x="1331975" y="3785615"/>
            <a:ext cx="9528048" cy="87782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Религиозная толерантность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0567C47-4260-47AC-8660-05DCA5C2737B}"/>
              </a:ext>
            </a:extLst>
          </p:cNvPr>
          <p:cNvCxnSpPr>
            <a:cxnSpLocks/>
          </p:cNvCxnSpPr>
          <p:nvPr/>
        </p:nvCxnSpPr>
        <p:spPr>
          <a:xfrm flipH="1">
            <a:off x="3941064" y="4800599"/>
            <a:ext cx="1978152" cy="566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17F7406-3D16-477F-9B2D-937D68D9F15C}"/>
              </a:ext>
            </a:extLst>
          </p:cNvPr>
          <p:cNvSpPr txBox="1">
            <a:spLocks/>
          </p:cNvSpPr>
          <p:nvPr/>
        </p:nvSpPr>
        <p:spPr>
          <a:xfrm>
            <a:off x="1331975" y="5494020"/>
            <a:ext cx="4184904" cy="93726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/>
              <a:t>Привилей</a:t>
            </a:r>
            <a:r>
              <a:rPr lang="ru-RU" sz="3200" dirty="0"/>
              <a:t> 1563 г.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B95797B-13B0-470E-9033-0A6409809F40}"/>
              </a:ext>
            </a:extLst>
          </p:cNvPr>
          <p:cNvCxnSpPr>
            <a:cxnSpLocks/>
          </p:cNvCxnSpPr>
          <p:nvPr/>
        </p:nvCxnSpPr>
        <p:spPr>
          <a:xfrm>
            <a:off x="5919216" y="4800599"/>
            <a:ext cx="1636776" cy="55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383EEFC-4EF0-4035-A23B-3413768E4391}"/>
              </a:ext>
            </a:extLst>
          </p:cNvPr>
          <p:cNvSpPr txBox="1">
            <a:spLocks/>
          </p:cNvSpPr>
          <p:nvPr/>
        </p:nvSpPr>
        <p:spPr>
          <a:xfrm>
            <a:off x="5769864" y="5487922"/>
            <a:ext cx="5090159" cy="93726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Акт о свободе вероисповедания 1573 г.</a:t>
            </a:r>
          </a:p>
        </p:txBody>
      </p:sp>
    </p:spTree>
    <p:extLst>
      <p:ext uri="{BB962C8B-B14F-4D97-AF65-F5344CB8AC3E}">
        <p14:creationId xmlns:p14="http://schemas.microsoft.com/office/powerpoint/2010/main" val="353341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A68C-E6FB-426E-B946-59208CBD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484" y="443484"/>
            <a:ext cx="9019032" cy="85496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Люблинская уния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AD19EE3-44A6-4446-81B1-5A55E2FB9877}"/>
              </a:ext>
            </a:extLst>
          </p:cNvPr>
          <p:cNvSpPr txBox="1">
            <a:spLocks/>
          </p:cNvSpPr>
          <p:nvPr/>
        </p:nvSpPr>
        <p:spPr>
          <a:xfrm>
            <a:off x="1586483" y="1930908"/>
            <a:ext cx="9019032" cy="77571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Полонизация и </a:t>
            </a:r>
            <a:r>
              <a:rPr lang="ru-RU" sz="3600" dirty="0" err="1"/>
              <a:t>окаталичивание</a:t>
            </a:r>
            <a:endParaRPr lang="ru-RU" sz="3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AB69C3B-5D80-43F5-8506-ACCFF96FD956}"/>
              </a:ext>
            </a:extLst>
          </p:cNvPr>
          <p:cNvSpPr txBox="1">
            <a:spLocks/>
          </p:cNvSpPr>
          <p:nvPr/>
        </p:nvSpPr>
        <p:spPr>
          <a:xfrm>
            <a:off x="1586483" y="3377185"/>
            <a:ext cx="9019032" cy="77419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Недовольство православных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83FE71D-5D4F-4BBD-A6BD-6802573AA66E}"/>
              </a:ext>
            </a:extLst>
          </p:cNvPr>
          <p:cNvSpPr txBox="1">
            <a:spLocks/>
          </p:cNvSpPr>
          <p:nvPr/>
        </p:nvSpPr>
        <p:spPr>
          <a:xfrm>
            <a:off x="1586483" y="4821938"/>
            <a:ext cx="9019032" cy="1592578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Создание братств – организаций, защищающих права православного населения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768A390-21CC-4017-ADC1-5087EED307CE}"/>
              </a:ext>
            </a:extLst>
          </p:cNvPr>
          <p:cNvCxnSpPr>
            <a:cxnSpLocks/>
          </p:cNvCxnSpPr>
          <p:nvPr/>
        </p:nvCxnSpPr>
        <p:spPr>
          <a:xfrm>
            <a:off x="6095999" y="1371600"/>
            <a:ext cx="0" cy="475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DEBDCF8-4BDE-44BE-9C37-DED48A8D954E}"/>
              </a:ext>
            </a:extLst>
          </p:cNvPr>
          <p:cNvCxnSpPr>
            <a:cxnSpLocks/>
          </p:cNvCxnSpPr>
          <p:nvPr/>
        </p:nvCxnSpPr>
        <p:spPr>
          <a:xfrm>
            <a:off x="6095999" y="2776728"/>
            <a:ext cx="0" cy="475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181D28F-8D3C-44E2-806A-EDED7190CBB7}"/>
              </a:ext>
            </a:extLst>
          </p:cNvPr>
          <p:cNvCxnSpPr>
            <a:cxnSpLocks/>
          </p:cNvCxnSpPr>
          <p:nvPr/>
        </p:nvCxnSpPr>
        <p:spPr>
          <a:xfrm>
            <a:off x="6108190" y="4218432"/>
            <a:ext cx="0" cy="475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2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3D5DB-1F5B-474F-8229-7A341272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dirty="0"/>
              <a:t>Повторим изученное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F6EE52-5508-4563-9DAE-7E872E27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43590"/>
            <a:ext cx="9308592" cy="3578802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rgbClr val="404040"/>
                </a:solidFill>
              </a:rPr>
              <a:t>Опишите конфессиональную ситуацию в ВКЛ в </a:t>
            </a:r>
            <a:r>
              <a:rPr lang="en-US" sz="3600" dirty="0">
                <a:solidFill>
                  <a:srgbClr val="404040"/>
                </a:solidFill>
              </a:rPr>
              <a:t>XIV-XVI </a:t>
            </a:r>
            <a:r>
              <a:rPr lang="ru-RU" sz="3600" dirty="0">
                <a:solidFill>
                  <a:srgbClr val="404040"/>
                </a:solidFill>
              </a:rPr>
              <a:t>вв.</a:t>
            </a:r>
          </a:p>
          <a:p>
            <a:pPr lvl="1"/>
            <a:r>
              <a:rPr lang="ru-RU" sz="3200" dirty="0">
                <a:solidFill>
                  <a:srgbClr val="404040"/>
                </a:solidFill>
              </a:rPr>
              <a:t>Какие конфессии были наиболее распространёнными? </a:t>
            </a:r>
          </a:p>
          <a:p>
            <a:pPr lvl="1"/>
            <a:r>
              <a:rPr lang="ru-RU" sz="3200" dirty="0">
                <a:solidFill>
                  <a:srgbClr val="404040"/>
                </a:solidFill>
              </a:rPr>
              <a:t>Основные процессы, происходившие в религиозной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18962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A9B09D33-7518-4C86-AC6F-4A28E6E71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7337B-EBF9-4827-9EC1-DCC2D917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025" y="961053"/>
            <a:ext cx="8523950" cy="1406963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Реформация – широкое общественно-политическое движение </a:t>
            </a:r>
            <a:r>
              <a:rPr lang="en-US" dirty="0">
                <a:solidFill>
                  <a:schemeClr val="tx1"/>
                </a:solidFill>
              </a:rPr>
              <a:t>XVI </a:t>
            </a:r>
            <a:r>
              <a:rPr lang="ru-RU" dirty="0">
                <a:solidFill>
                  <a:schemeClr val="tx1"/>
                </a:solidFill>
              </a:rPr>
              <a:t>в. за преобразование католической церкви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FAE0B-5B25-4155-8D9E-D10596A99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025" y="2705878"/>
            <a:ext cx="8523950" cy="3452326"/>
          </a:xfrm>
        </p:spPr>
        <p:txBody>
          <a:bodyPr>
            <a:noAutofit/>
          </a:bodyPr>
          <a:lstStyle/>
          <a:p>
            <a:r>
              <a:rPr lang="ru-RU" sz="3200" dirty="0"/>
              <a:t>Мартин Лютер – «отец» Реформации»</a:t>
            </a:r>
          </a:p>
          <a:p>
            <a:r>
              <a:rPr lang="ru-RU" sz="3200" dirty="0"/>
              <a:t>Результаты</a:t>
            </a:r>
          </a:p>
          <a:p>
            <a:pPr lvl="1"/>
            <a:r>
              <a:rPr lang="ru-RU" sz="2800" dirty="0"/>
              <a:t>Возникновение протестантизма – третьей ветви христианства</a:t>
            </a:r>
          </a:p>
          <a:p>
            <a:pPr lvl="1"/>
            <a:r>
              <a:rPr lang="ru-RU" sz="2800" dirty="0"/>
              <a:t>Религиозные войны в Европе</a:t>
            </a:r>
          </a:p>
          <a:p>
            <a:pPr lvl="1"/>
            <a:r>
              <a:rPr lang="ru-RU" sz="2800" dirty="0"/>
              <a:t>Начало Контрреформации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62155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CECC2-7AFC-4833-A13F-E9540331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3" y="391886"/>
            <a:ext cx="11131421" cy="726087"/>
          </a:xfrm>
        </p:spPr>
        <p:txBody>
          <a:bodyPr>
            <a:normAutofit/>
          </a:bodyPr>
          <a:lstStyle/>
          <a:p>
            <a:r>
              <a:rPr lang="ru-RU" sz="1800" dirty="0"/>
              <a:t>Проанализируйте информацию 2 пункта и составьте схему по образцу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5F3750-725C-4757-B814-5686A4B99E65}"/>
              </a:ext>
            </a:extLst>
          </p:cNvPr>
          <p:cNvSpPr txBox="1">
            <a:spLocks/>
          </p:cNvSpPr>
          <p:nvPr/>
        </p:nvSpPr>
        <p:spPr>
          <a:xfrm>
            <a:off x="530289" y="1365380"/>
            <a:ext cx="11131421" cy="72608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Особенности реформации на землях </a:t>
            </a:r>
            <a:r>
              <a:rPr lang="ru-RU" sz="1800" dirty="0" err="1"/>
              <a:t>вкл</a:t>
            </a:r>
            <a:endParaRPr lang="ru-RU" sz="1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E988274-EAD1-4507-A893-610A600833BC}"/>
              </a:ext>
            </a:extLst>
          </p:cNvPr>
          <p:cNvSpPr txBox="1">
            <a:spLocks/>
          </p:cNvSpPr>
          <p:nvPr/>
        </p:nvSpPr>
        <p:spPr>
          <a:xfrm>
            <a:off x="2395633" y="2338874"/>
            <a:ext cx="7400731" cy="72608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Основные течения реформации на землях ВКЛ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27651AE-8874-4FE3-A80D-7B8FBC6A2282}"/>
              </a:ext>
            </a:extLst>
          </p:cNvPr>
          <p:cNvSpPr txBox="1">
            <a:spLocks/>
          </p:cNvSpPr>
          <p:nvPr/>
        </p:nvSpPr>
        <p:spPr>
          <a:xfrm>
            <a:off x="513184" y="3429996"/>
            <a:ext cx="5225143" cy="72608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Течение №1 (представители)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2B3B45F-6814-4AFC-96F2-2E15855CAA81}"/>
              </a:ext>
            </a:extLst>
          </p:cNvPr>
          <p:cNvSpPr txBox="1">
            <a:spLocks/>
          </p:cNvSpPr>
          <p:nvPr/>
        </p:nvSpPr>
        <p:spPr>
          <a:xfrm>
            <a:off x="513181" y="4461453"/>
            <a:ext cx="5225143" cy="84964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Идеи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771A06A-6DD9-4ACA-B2A9-1477EA0573F7}"/>
              </a:ext>
            </a:extLst>
          </p:cNvPr>
          <p:cNvSpPr txBox="1">
            <a:spLocks/>
          </p:cNvSpPr>
          <p:nvPr/>
        </p:nvSpPr>
        <p:spPr>
          <a:xfrm>
            <a:off x="513182" y="5616469"/>
            <a:ext cx="5225142" cy="84964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Церковные организации на </a:t>
            </a:r>
            <a:r>
              <a:rPr lang="ru-RU" sz="1800" dirty="0" err="1"/>
              <a:t>беларуси</a:t>
            </a:r>
            <a:endParaRPr lang="ru-RU" sz="18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3F6D0CF-60DF-41E6-A417-346FBCF9C1C6}"/>
              </a:ext>
            </a:extLst>
          </p:cNvPr>
          <p:cNvSpPr txBox="1">
            <a:spLocks/>
          </p:cNvSpPr>
          <p:nvPr/>
        </p:nvSpPr>
        <p:spPr>
          <a:xfrm>
            <a:off x="6419461" y="3429996"/>
            <a:ext cx="5225143" cy="72608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Течение №2 (представители)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1739770-5902-447F-856A-658777CA489B}"/>
              </a:ext>
            </a:extLst>
          </p:cNvPr>
          <p:cNvSpPr txBox="1">
            <a:spLocks/>
          </p:cNvSpPr>
          <p:nvPr/>
        </p:nvSpPr>
        <p:spPr>
          <a:xfrm>
            <a:off x="6419458" y="4461453"/>
            <a:ext cx="5225143" cy="84964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Идеи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890ED25-F84B-48FF-B53B-887F031F6860}"/>
              </a:ext>
            </a:extLst>
          </p:cNvPr>
          <p:cNvSpPr txBox="1">
            <a:spLocks/>
          </p:cNvSpPr>
          <p:nvPr/>
        </p:nvSpPr>
        <p:spPr>
          <a:xfrm>
            <a:off x="6419459" y="5616469"/>
            <a:ext cx="5225142" cy="84964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140228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BE4C5-436B-4F68-84DC-A98C97B8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dirty="0"/>
              <a:t>Повторим изученное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CF760-F0A1-4F58-84BF-F1E60768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1843590"/>
            <a:ext cx="9308592" cy="3606234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rgbClr val="404040"/>
                </a:solidFill>
              </a:rPr>
              <a:t>Что такое Реформация? Каковы её причины?</a:t>
            </a:r>
          </a:p>
          <a:p>
            <a:r>
              <a:rPr lang="ru-RU" sz="4000" dirty="0">
                <a:solidFill>
                  <a:srgbClr val="404040"/>
                </a:solidFill>
              </a:rPr>
              <a:t>Расскажите о Реформации на белорусских землях на основе составленной схемы</a:t>
            </a:r>
          </a:p>
        </p:txBody>
      </p:sp>
    </p:spTree>
    <p:extLst>
      <p:ext uri="{BB962C8B-B14F-4D97-AF65-F5344CB8AC3E}">
        <p14:creationId xmlns:p14="http://schemas.microsoft.com/office/powerpoint/2010/main" val="292472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40</TotalTime>
  <Words>516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Corbel</vt:lpstr>
      <vt:lpstr>Gill Sans MT</vt:lpstr>
      <vt:lpstr>Посылка</vt:lpstr>
      <vt:lpstr>Церковь и религия на белорусских землях в XVI — первой половине XVII в.</vt:lpstr>
      <vt:lpstr>Какие религии были распространены на белорусских землях в IX-XV вв.?</vt:lpstr>
      <vt:lpstr>План</vt:lpstr>
      <vt:lpstr>Конфессиональная ситуация</vt:lpstr>
      <vt:lpstr>Люблинская уния</vt:lpstr>
      <vt:lpstr>Повторим изученное</vt:lpstr>
      <vt:lpstr>Реформация – широкое общественно-политическое движение XVI в. за преобразование католической церкви</vt:lpstr>
      <vt:lpstr>Проанализируйте информацию 2 пункта и составьте схему по образцу</vt:lpstr>
      <vt:lpstr>Повторим изученное</vt:lpstr>
      <vt:lpstr>Контрреформация – общественно-политическое движения XVI в., направленное на защиту интересов католической церкви</vt:lpstr>
      <vt:lpstr>Изучите 3 пункт и вместе с соседом по парте составьте опорный план для рассказа про контрреформацию на белорусских землях</vt:lpstr>
      <vt:lpstr>Попытки преодолеть конфессиональную напряжённость</vt:lpstr>
      <vt:lpstr>С. 109</vt:lpstr>
      <vt:lpstr>Попытки преодолеть конфессиональную напряжённость</vt:lpstr>
      <vt:lpstr>Распространение униатства</vt:lpstr>
      <vt:lpstr>Подведём итоги</vt:lpstr>
      <vt:lpstr>Д/З: § 13, тест Доп.Эссе: «брестская уния – решение религиозной вражды или бомба замедленного действия?»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Церковь и религия на белорусских землях в XVI — первой половине XVII в.</dc:title>
  <dc:creator>Иван Красинский</dc:creator>
  <cp:lastModifiedBy>Иван Красинский</cp:lastModifiedBy>
  <cp:revision>11</cp:revision>
  <dcterms:created xsi:type="dcterms:W3CDTF">2022-01-27T20:28:58Z</dcterms:created>
  <dcterms:modified xsi:type="dcterms:W3CDTF">2022-01-27T21:09:53Z</dcterms:modified>
</cp:coreProperties>
</file>