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Lobster"/>
      <p:regular r:id="rId20"/>
    </p:embeddedFont>
    <p:embeddedFont>
      <p:font typeface="Candar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11" Type="http://schemas.openxmlformats.org/officeDocument/2006/relationships/slide" Target="slides/slide5.xml"/><Relationship Id="rId22" Type="http://schemas.openxmlformats.org/officeDocument/2006/relationships/font" Target="fonts/Candara-bold.fntdata"/><Relationship Id="rId10" Type="http://schemas.openxmlformats.org/officeDocument/2006/relationships/slide" Target="slides/slide4.xml"/><Relationship Id="rId21" Type="http://schemas.openxmlformats.org/officeDocument/2006/relationships/font" Target="fonts/Candara-regular.fntdata"/><Relationship Id="rId13" Type="http://schemas.openxmlformats.org/officeDocument/2006/relationships/slide" Target="slides/slide7.xml"/><Relationship Id="rId24" Type="http://schemas.openxmlformats.org/officeDocument/2006/relationships/font" Target="fonts/Candara-boldItalic.fntdata"/><Relationship Id="rId12" Type="http://schemas.openxmlformats.org/officeDocument/2006/relationships/slide" Target="slides/slide6.xml"/><Relationship Id="rId23" Type="http://schemas.openxmlformats.org/officeDocument/2006/relationships/font" Target="fonts/Candar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067d64da3_2_7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1067d64da3_2_7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067d64da3_2_132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1067d64da3_2_132:notes"/>
          <p:cNvSpPr/>
          <p:nvPr>
            <p:ph idx="2" type="sldImg"/>
          </p:nvPr>
        </p:nvSpPr>
        <p:spPr>
          <a:xfrm>
            <a:off x="1143225" y="685799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067d64da3_2_139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1067d64da3_2_139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067d64da3_2_14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1067d64da3_2_14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067d64da3_2_16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1067d64da3_2_16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067d64da3_2_81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1067d64da3_2_81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067d64da3_2_86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1067d64da3_2_86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067d64da3_2_92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1067d64da3_2_92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067d64da3_2_9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11067d64da3_2_97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067d64da3_2_103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1067d64da3_2_103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067d64da3_2_110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1067d64da3_2_110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067d64da3_2_117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1067d64da3_2_117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067d64da3_2_125:notes"/>
          <p:cNvSpPr txBox="1"/>
          <p:nvPr>
            <p:ph idx="1" type="body"/>
          </p:nvPr>
        </p:nvSpPr>
        <p:spPr>
          <a:xfrm>
            <a:off x="685800" y="4343381"/>
            <a:ext cx="5486400" cy="41147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1067d64da3_2_125:notes"/>
          <p:cNvSpPr/>
          <p:nvPr>
            <p:ph idx="2" type="sldImg"/>
          </p:nvPr>
        </p:nvSpPr>
        <p:spPr>
          <a:xfrm>
            <a:off x="1143225" y="685799"/>
            <a:ext cx="4572225" cy="34289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50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/>
          <p:nvPr/>
        </p:nvSpPr>
        <p:spPr>
          <a:xfrm>
            <a:off x="467544" y="789552"/>
            <a:ext cx="8424936" cy="30700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i="0" lang="ru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6 классе</a:t>
            </a:r>
            <a:endParaRPr b="0" i="0" sz="14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b="1" i="0" lang="ru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«Образование Великого Княжества Литовского (ВКЛ)»</a:t>
            </a:r>
            <a:endParaRPr b="0" i="0" sz="1400" u="none" cap="none" strike="noStrik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/>
          <p:nvPr/>
        </p:nvSpPr>
        <p:spPr>
          <a:xfrm>
            <a:off x="1143001" y="0"/>
            <a:ext cx="6891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Пути укрепления власти Миндовга</a:t>
            </a:r>
            <a:endParaRPr sz="11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7" name="Google Shape;197;p34"/>
          <p:cNvSpPr/>
          <p:nvPr/>
        </p:nvSpPr>
        <p:spPr>
          <a:xfrm>
            <a:off x="841975" y="530925"/>
            <a:ext cx="8167200" cy="4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73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2F6B09"/>
              </a:buClr>
              <a:buSzPts val="2300"/>
              <a:buFont typeface="Calibri"/>
              <a:buAutoNum type="arabicPeriod"/>
            </a:pPr>
            <a:r>
              <a:rPr b="1" lang="ru" sz="23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Принятие католичества и коронация – укрепили международный престиж Миндовга;</a:t>
            </a:r>
            <a:endParaRPr sz="1300"/>
          </a:p>
          <a:p>
            <a:pPr indent="-3873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2F6B09"/>
              </a:buClr>
              <a:buSzPts val="2300"/>
              <a:buFont typeface="Calibri"/>
              <a:buAutoNum type="arabicPeriod"/>
            </a:pPr>
            <a:r>
              <a:rPr b="1" lang="ru" sz="23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Временная передача части Жемайтии крестоносцам;</a:t>
            </a:r>
            <a:endParaRPr sz="1300"/>
          </a:p>
          <a:p>
            <a:pPr indent="-3873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2F6B09"/>
              </a:buClr>
              <a:buSzPts val="2300"/>
              <a:buFont typeface="Calibri"/>
              <a:buAutoNum type="arabicPeriod"/>
            </a:pPr>
            <a:r>
              <a:rPr b="1" lang="ru" sz="23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Передача Новогрудка, Волковыска и Слонима сыну Галицко-волынского князя Роману Даниловичу;</a:t>
            </a:r>
            <a:endParaRPr sz="1300"/>
          </a:p>
          <a:p>
            <a:pPr indent="-38735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2F6B09"/>
              </a:buClr>
              <a:buSzPts val="2300"/>
              <a:buFont typeface="Calibri"/>
              <a:buAutoNum type="arabicPeriod" startAt="4"/>
            </a:pPr>
            <a:r>
              <a:rPr b="1" lang="ru" sz="23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Заключение брака между дочерью Миндовга и вторым сыном галицко-волынского князя Шварном;                                               </a:t>
            </a:r>
            <a:endParaRPr sz="13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F6B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F6B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F6B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1. разгром мятежных литовских князей;</a:t>
            </a:r>
            <a:endParaRPr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2. возврат Новогрудка, ставшего столицей ВКЛ.</a:t>
            </a:r>
            <a:endParaRPr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F6B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F6B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100">
              <a:solidFill>
                <a:srgbClr val="2F6B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4"/>
          <p:cNvSpPr txBox="1"/>
          <p:nvPr/>
        </p:nvSpPr>
        <p:spPr>
          <a:xfrm>
            <a:off x="2652200" y="3199575"/>
            <a:ext cx="4075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latin typeface="Calibri"/>
                <a:ea typeface="Calibri"/>
                <a:cs typeface="Calibri"/>
                <a:sym typeface="Calibri"/>
              </a:rPr>
              <a:t>Результат: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1651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2841780"/>
            <a:ext cx="2123732" cy="2221700"/>
          </a:xfrm>
          <a:prstGeom prst="rect">
            <a:avLst/>
          </a:prstGeom>
          <a:noFill/>
          <a:ln cap="flat" cmpd="sng" w="25400">
            <a:solidFill>
              <a:srgbClr val="80008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05" name="Google Shape;205;p35"/>
          <p:cNvSpPr/>
          <p:nvPr/>
        </p:nvSpPr>
        <p:spPr>
          <a:xfrm>
            <a:off x="1260321" y="0"/>
            <a:ext cx="6598490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solidFill>
                  <a:srgbClr val="ED165B"/>
                </a:solidFill>
                <a:latin typeface="Lobster"/>
                <a:ea typeface="Lobster"/>
                <a:cs typeface="Lobster"/>
                <a:sym typeface="Lobster"/>
              </a:rPr>
              <a:t>Борьба с крестоносцами</a:t>
            </a:r>
            <a:endParaRPr sz="1100">
              <a:solidFill>
                <a:srgbClr val="ED165B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6" name="Google Shape;206;p35"/>
          <p:cNvSpPr/>
          <p:nvPr/>
        </p:nvSpPr>
        <p:spPr>
          <a:xfrm>
            <a:off x="1143000" y="589345"/>
            <a:ext cx="7176533" cy="431656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1260г.- </a:t>
            </a:r>
            <a:r>
              <a:rPr b="1" lang="ru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разгром жемайтами крестоносцев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у озера Дурбе;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1261г.-</a:t>
            </a:r>
            <a:r>
              <a:rPr b="1" lang="ru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разрыв соглашения с крестоносца-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ми, отречение от католичества и заключение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союза против крестоносцев с Александром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Невским, князьями Полоцка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и Витебска;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</a:t>
            </a:r>
            <a:r>
              <a:rPr b="1" lang="ru" sz="36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1263г.-</a:t>
            </a:r>
            <a:r>
              <a:rPr b="1" lang="ru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убийство Миндовга,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переход власти к Треняте.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</a:t>
            </a:r>
            <a:endParaRPr b="1" sz="360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217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6"/>
          <p:cNvSpPr/>
          <p:nvPr/>
        </p:nvSpPr>
        <p:spPr>
          <a:xfrm>
            <a:off x="1182977" y="0"/>
            <a:ext cx="6860339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ED165B"/>
                </a:solidFill>
                <a:latin typeface="Lobster"/>
                <a:ea typeface="Lobster"/>
                <a:cs typeface="Lobster"/>
                <a:sym typeface="Lobster"/>
              </a:rPr>
              <a:t>Борьба за укрепление государства</a:t>
            </a:r>
            <a:endParaRPr sz="1100">
              <a:solidFill>
                <a:srgbClr val="ED165B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3" name="Google Shape;213;p36"/>
          <p:cNvSpPr/>
          <p:nvPr/>
        </p:nvSpPr>
        <p:spPr>
          <a:xfrm>
            <a:off x="82292" y="524957"/>
            <a:ext cx="2089562" cy="689551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Миндовг</a:t>
            </a:r>
            <a:endParaRPr sz="1100">
              <a:solidFill>
                <a:srgbClr val="FF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(около 1240-1263)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36"/>
          <p:cNvSpPr/>
          <p:nvPr/>
        </p:nvSpPr>
        <p:spPr>
          <a:xfrm>
            <a:off x="82292" y="2354168"/>
            <a:ext cx="2160984" cy="701278"/>
          </a:xfrm>
          <a:prstGeom prst="roundRect">
            <a:avLst>
              <a:gd fmla="val 16667" name="adj"/>
            </a:avLst>
          </a:prstGeom>
          <a:solidFill>
            <a:srgbClr val="CC99FF"/>
          </a:solidFill>
          <a:ln cap="flat" cmpd="sng" w="9525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Войшелк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(1263-1268)</a:t>
            </a:r>
            <a:endParaRPr b="1" sz="18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36"/>
          <p:cNvSpPr/>
          <p:nvPr/>
        </p:nvSpPr>
        <p:spPr>
          <a:xfrm>
            <a:off x="123668" y="3983891"/>
            <a:ext cx="2160984" cy="701278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9525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Шварн</a:t>
            </a:r>
            <a:endParaRPr b="1" sz="18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(1268-1270)</a:t>
            </a:r>
            <a:endParaRPr sz="1100"/>
          </a:p>
        </p:txBody>
      </p:sp>
      <p:sp>
        <p:nvSpPr>
          <p:cNvPr id="216" name="Google Shape;216;p36"/>
          <p:cNvSpPr/>
          <p:nvPr/>
        </p:nvSpPr>
        <p:spPr>
          <a:xfrm>
            <a:off x="5161363" y="578546"/>
            <a:ext cx="2160985" cy="701279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9525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Тройдень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(1270-1282)</a:t>
            </a:r>
            <a:endParaRPr b="1" sz="18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36"/>
          <p:cNvSpPr/>
          <p:nvPr/>
        </p:nvSpPr>
        <p:spPr>
          <a:xfrm>
            <a:off x="5161363" y="2142818"/>
            <a:ext cx="2160984" cy="701279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Витень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(1293-1316)</a:t>
            </a:r>
            <a:endParaRPr b="1" sz="18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36"/>
          <p:cNvSpPr/>
          <p:nvPr/>
        </p:nvSpPr>
        <p:spPr>
          <a:xfrm>
            <a:off x="5161362" y="3745055"/>
            <a:ext cx="2160985" cy="701278"/>
          </a:xfrm>
          <a:prstGeom prst="roundRect">
            <a:avLst>
              <a:gd fmla="val 16667" name="adj"/>
            </a:avLst>
          </a:prstGeom>
          <a:solidFill>
            <a:srgbClr val="00B0F0"/>
          </a:solidFill>
          <a:ln cap="flat" cmpd="sng" w="9525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Гедымин</a:t>
            </a:r>
            <a:endParaRPr sz="1100">
              <a:solidFill>
                <a:srgbClr val="FFFF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(1316-1341)</a:t>
            </a:r>
            <a:endParaRPr b="1" sz="1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36"/>
          <p:cNvSpPr/>
          <p:nvPr/>
        </p:nvSpPr>
        <p:spPr>
          <a:xfrm>
            <a:off x="924161" y="1550749"/>
            <a:ext cx="431008" cy="756046"/>
          </a:xfrm>
          <a:prstGeom prst="downArrow">
            <a:avLst>
              <a:gd fmla="val 50000" name="adj1"/>
              <a:gd fmla="val 74890" name="adj2"/>
            </a:avLst>
          </a:prstGeom>
          <a:solidFill>
            <a:srgbClr val="FFCC99"/>
          </a:solidFill>
          <a:ln cap="flat" cmpd="sng" w="9525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6"/>
          <p:cNvSpPr/>
          <p:nvPr/>
        </p:nvSpPr>
        <p:spPr>
          <a:xfrm>
            <a:off x="968663" y="3133457"/>
            <a:ext cx="428628" cy="702468"/>
          </a:xfrm>
          <a:prstGeom prst="downArrow">
            <a:avLst>
              <a:gd fmla="val 50000" name="adj1"/>
              <a:gd fmla="val 74890" name="adj2"/>
            </a:avLst>
          </a:prstGeom>
          <a:solidFill>
            <a:srgbClr val="FFCC99"/>
          </a:solidFill>
          <a:ln cap="flat" cmpd="sng" w="9525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6"/>
          <p:cNvSpPr/>
          <p:nvPr/>
        </p:nvSpPr>
        <p:spPr>
          <a:xfrm>
            <a:off x="5976156" y="1333297"/>
            <a:ext cx="431008" cy="756047"/>
          </a:xfrm>
          <a:prstGeom prst="downArrow">
            <a:avLst>
              <a:gd fmla="val 50000" name="adj1"/>
              <a:gd fmla="val 74890" name="adj2"/>
            </a:avLst>
          </a:prstGeom>
          <a:solidFill>
            <a:srgbClr val="FFCC99"/>
          </a:solidFill>
          <a:ln cap="flat" cmpd="sng" w="9525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6"/>
          <p:cNvSpPr/>
          <p:nvPr/>
        </p:nvSpPr>
        <p:spPr>
          <a:xfrm>
            <a:off x="5966831" y="2913659"/>
            <a:ext cx="431008" cy="756046"/>
          </a:xfrm>
          <a:prstGeom prst="downArrow">
            <a:avLst>
              <a:gd fmla="val 50000" name="adj1"/>
              <a:gd fmla="val 74890" name="adj2"/>
            </a:avLst>
          </a:prstGeom>
          <a:solidFill>
            <a:srgbClr val="FFCC99"/>
          </a:solidFill>
          <a:ln cap="flat" cmpd="sng" w="9525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6"/>
          <p:cNvSpPr/>
          <p:nvPr/>
        </p:nvSpPr>
        <p:spPr>
          <a:xfrm>
            <a:off x="82300" y="1245225"/>
            <a:ext cx="2913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 главе государства стал один из заговорщиков — жемайтский князь Тройнат (Тренята).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6"/>
          <p:cNvSpPr/>
          <p:nvPr/>
        </p:nvSpPr>
        <p:spPr>
          <a:xfrm>
            <a:off x="2243276" y="2336414"/>
            <a:ext cx="1911287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помощью пинских князей он подчинил себе Новогородок. Затем покорил Литву. </a:t>
            </a:r>
            <a:endParaRPr sz="1100"/>
          </a:p>
        </p:txBody>
      </p:sp>
      <p:sp>
        <p:nvSpPr>
          <p:cNvPr id="225" name="Google Shape;225;p36"/>
          <p:cNvSpPr/>
          <p:nvPr/>
        </p:nvSpPr>
        <p:spPr>
          <a:xfrm rot="-8441973">
            <a:off x="3553042" y="957583"/>
            <a:ext cx="571011" cy="3757897"/>
          </a:xfrm>
          <a:prstGeom prst="downArrow">
            <a:avLst>
              <a:gd fmla="val 50000" name="adj1"/>
              <a:gd fmla="val 218323" name="adj2"/>
            </a:avLst>
          </a:prstGeom>
          <a:solidFill>
            <a:srgbClr val="FFCC99"/>
          </a:solidFill>
          <a:ln cap="flat" cmpd="sng" w="9525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7371644" y="1670816"/>
            <a:ext cx="1732151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Они смогли распространить свою власть на все Верхнее Понёманье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канирование0026" id="232" name="Google Shape;23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7934" y="357504"/>
            <a:ext cx="4939015" cy="4320480"/>
          </a:xfrm>
          <a:prstGeom prst="rect">
            <a:avLst/>
          </a:prstGeom>
          <a:noFill/>
          <a:ln cap="flat" cmpd="sng" w="28575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33" name="Google Shape;233;p37"/>
          <p:cNvSpPr/>
          <p:nvPr/>
        </p:nvSpPr>
        <p:spPr>
          <a:xfrm>
            <a:off x="845586" y="1005576"/>
            <a:ext cx="3078342" cy="2839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Таким образом, важные причины и ряд предпосылок привели к созданию нового государства — Великого Княжества Литовского и Русского. Его создание и дальнейшее существование было бы невозможным без активного участия предков белорусов.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50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/>
          <p:nvPr/>
        </p:nvSpPr>
        <p:spPr>
          <a:xfrm>
            <a:off x="1331640" y="465516"/>
            <a:ext cx="6804756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800080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 sz="1100">
              <a:solidFill>
                <a:srgbClr val="80008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1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§ 1,часть 2, </a:t>
            </a:r>
            <a:endParaRPr b="1" i="0" sz="41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вопросы и задания стр. 14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/>
          <p:nvPr/>
        </p:nvSpPr>
        <p:spPr>
          <a:xfrm>
            <a:off x="3054362" y="159600"/>
            <a:ext cx="2903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4100" u="none" cap="none" strike="noStrike">
                <a:solidFill>
                  <a:srgbClr val="800080"/>
                </a:solidFill>
                <a:latin typeface="Lobster"/>
                <a:ea typeface="Lobster"/>
                <a:cs typeface="Lobster"/>
                <a:sym typeface="Lobster"/>
              </a:rPr>
              <a:t>Повторим!</a:t>
            </a:r>
            <a:endParaRPr sz="1100">
              <a:solidFill>
                <a:srgbClr val="80008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953598" y="803660"/>
            <a:ext cx="7452828" cy="350865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1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племена проживали на белорусских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землях до появления славян?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b="1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балты заимствовали  язык, традиции, культуру славян?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Как называется  этот процесс?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 startAt="3"/>
            </a:pPr>
            <a:r>
              <a:rPr b="1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Какую территорию называли  Литвой в XIII веке?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 startAt="3"/>
            </a:pPr>
            <a:r>
              <a:rPr b="1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удельные княжества Верхнего Понеманья сыграли определяющую роль в становлении балто-славянского государства?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Каковы причины образования ВКЛ?</a:t>
            </a:r>
            <a:endParaRPr sz="1100"/>
          </a:p>
          <a:p>
            <a:pPr indent="-1651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 rotWithShape="1">
          <a:blip r:embed="rId4">
            <a:alphaModFix/>
          </a:blip>
          <a:srcRect b="2749" l="10137" r="4958" t="11612"/>
          <a:stretch/>
        </p:blipFill>
        <p:spPr>
          <a:xfrm>
            <a:off x="690775" y="145075"/>
            <a:ext cx="7637450" cy="482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/>
          <p:nvPr/>
        </p:nvSpPr>
        <p:spPr>
          <a:xfrm>
            <a:off x="1169622" y="1363469"/>
            <a:ext cx="6804900" cy="21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4500" u="none" cap="none" strike="noStrike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Образование Великого Княжества Литовского (ВКЛ) </a:t>
            </a:r>
            <a:endParaRPr sz="11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/>
          <p:nvPr/>
        </p:nvSpPr>
        <p:spPr>
          <a:xfrm>
            <a:off x="611052" y="811109"/>
            <a:ext cx="3402378" cy="31162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середине XIII в. в Восточной Европе образовалось новое государство. В него вошли литовские и часть белорусских («русских») земель. Поэтому государство получило название «Великое Княжество Литовское и Русское». </a:t>
            </a:r>
            <a:endParaRPr b="1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Чаще его называли просто «Великое Княжество Литовское»</a:t>
            </a:r>
            <a:endParaRPr sz="1100"/>
          </a:p>
        </p:txBody>
      </p:sp>
      <p:pic>
        <p:nvPicPr>
          <p:cNvPr id="157" name="Google Shape;157;p29"/>
          <p:cNvPicPr preferRelativeResize="0"/>
          <p:nvPr/>
        </p:nvPicPr>
        <p:blipFill rotWithShape="1">
          <a:blip r:embed="rId4">
            <a:alphaModFix/>
          </a:blip>
          <a:srcRect b="2749" l="10133" r="4966" t="11611"/>
          <a:stretch/>
        </p:blipFill>
        <p:spPr>
          <a:xfrm>
            <a:off x="4013430" y="357504"/>
            <a:ext cx="5012824" cy="4374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6422" y="19280"/>
            <a:ext cx="1270766" cy="190439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/>
          <p:nvPr/>
        </p:nvSpPr>
        <p:spPr>
          <a:xfrm>
            <a:off x="1015651" y="347825"/>
            <a:ext cx="6543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4100" u="none" cap="none" strike="noStrike">
                <a:solidFill>
                  <a:srgbClr val="ED165B"/>
                </a:solidFill>
                <a:latin typeface="Lobster"/>
                <a:ea typeface="Lobster"/>
                <a:cs typeface="Lobster"/>
                <a:sym typeface="Lobster"/>
              </a:rPr>
              <a:t>Проблемное задание!</a:t>
            </a:r>
            <a:endParaRPr i="0" sz="4100" u="none" cap="none" strike="noStrike">
              <a:solidFill>
                <a:srgbClr val="ED165B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5" name="Google Shape;165;p30"/>
          <p:cNvSpPr/>
          <p:nvPr/>
        </p:nvSpPr>
        <p:spPr>
          <a:xfrm>
            <a:off x="1088612" y="1437624"/>
            <a:ext cx="6966775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Выяснить, каковы же были предпосылки образования этого государства.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Стр.7-10</a:t>
            </a:r>
            <a:endParaRPr b="1" i="0" sz="41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/>
          <p:nvPr/>
        </p:nvSpPr>
        <p:spPr>
          <a:xfrm>
            <a:off x="900274" y="141480"/>
            <a:ext cx="734345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3600" u="none" cap="none" strike="noStrike">
                <a:solidFill>
                  <a:srgbClr val="660033"/>
                </a:solidFill>
                <a:latin typeface="Lobster"/>
                <a:ea typeface="Lobster"/>
                <a:cs typeface="Lobster"/>
                <a:sym typeface="Lobster"/>
              </a:rPr>
              <a:t>Предпосылки образования ВКЛ</a:t>
            </a:r>
            <a:endParaRPr i="0" sz="3600" u="none" cap="none" strike="noStrike">
              <a:solidFill>
                <a:srgbClr val="66003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693775" y="1059582"/>
            <a:ext cx="3780300" cy="3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соседство в бассейне р. Нёман восточнославянских и балтских племен.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военной активности Литвы (1236 г. разгром ордена меченосцев под Шяуляем).  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внешней угрозы со стороны крестоносцев и монголо-татар.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экономическое возвышение восточнославянских городов в Понёманье;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9982" y="735546"/>
            <a:ext cx="4641239" cy="425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/>
          <p:nvPr/>
        </p:nvSpPr>
        <p:spPr>
          <a:xfrm>
            <a:off x="300235" y="141480"/>
            <a:ext cx="854354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cap="none">
                <a:solidFill>
                  <a:srgbClr val="660033"/>
                </a:solidFill>
                <a:latin typeface="Lobster"/>
                <a:ea typeface="Lobster"/>
                <a:cs typeface="Lobster"/>
                <a:sym typeface="Lobster"/>
              </a:rPr>
              <a:t>Первым правителем ВКЛ был князь Миндовг</a:t>
            </a:r>
            <a:endParaRPr sz="3300" cap="none">
              <a:solidFill>
                <a:srgbClr val="66003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80" name="Google Shape;18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096" y="718561"/>
            <a:ext cx="3571875" cy="39576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2"/>
          <p:cNvSpPr/>
          <p:nvPr/>
        </p:nvSpPr>
        <p:spPr>
          <a:xfrm>
            <a:off x="3711970" y="718561"/>
            <a:ext cx="4100390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Середина XIIIв.- </a:t>
            </a:r>
            <a:r>
              <a:rPr b="1" lang="ru" sz="210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ра</a:t>
            </a:r>
            <a:r>
              <a:rPr b="1" lang="ru" sz="2100">
                <a:solidFill>
                  <a:srgbClr val="0F273C"/>
                </a:solidFill>
                <a:latin typeface="Calibri"/>
                <a:ea typeface="Calibri"/>
                <a:cs typeface="Calibri"/>
                <a:sym typeface="Calibri"/>
              </a:rPr>
              <a:t>спространение власти Миндовга на всю Литву и Белорусское Понеманье.</a:t>
            </a:r>
            <a:endParaRPr b="1" sz="2100">
              <a:solidFill>
                <a:srgbClr val="0F27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2"/>
          <p:cNvSpPr/>
          <p:nvPr/>
        </p:nvSpPr>
        <p:spPr>
          <a:xfrm>
            <a:off x="3711979" y="2221541"/>
            <a:ext cx="4572000" cy="2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lang="ru" sz="18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Мятеж против Миндовга</a:t>
            </a:r>
            <a:endParaRPr b="1" sz="1800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литовских князей и присоединение к ним крестоносцев и галицко-волынских князей.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1253г.- </a:t>
            </a:r>
            <a:r>
              <a:rPr b="1" lang="ru" sz="2100">
                <a:solidFill>
                  <a:srgbClr val="0F273C"/>
                </a:solidFill>
                <a:latin typeface="Calibri"/>
                <a:ea typeface="Calibri"/>
                <a:cs typeface="Calibri"/>
                <a:sym typeface="Calibri"/>
              </a:rPr>
              <a:t>коронация Миндовга в Новогрудке королевской короной, присланной ему папой римским</a:t>
            </a:r>
            <a:r>
              <a:rPr b="1" lang="ru" sz="2700">
                <a:solidFill>
                  <a:srgbClr val="0F273C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sz="4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/>
          <p:nvPr/>
        </p:nvSpPr>
        <p:spPr>
          <a:xfrm>
            <a:off x="1839464" y="0"/>
            <a:ext cx="576167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Проблемное задание!</a:t>
            </a:r>
            <a:endParaRPr sz="1100"/>
          </a:p>
        </p:txBody>
      </p:sp>
      <p:sp>
        <p:nvSpPr>
          <p:cNvPr id="189" name="Google Shape;189;p33"/>
          <p:cNvSpPr/>
          <p:nvPr/>
        </p:nvSpPr>
        <p:spPr>
          <a:xfrm>
            <a:off x="899592" y="573528"/>
            <a:ext cx="7101408" cy="42242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0" marR="0" rtl="0" algn="l">
              <a:spcBef>
                <a:spcPts val="0"/>
              </a:spcBef>
              <a:spcAft>
                <a:spcPts val="0"/>
              </a:spcAft>
              <a:buClr>
                <a:srgbClr val="2F6B09"/>
              </a:buClr>
              <a:buSzPts val="3000"/>
              <a:buFont typeface="Noto Sans Symbols"/>
              <a:buChar char="⮚"/>
            </a:pPr>
            <a:r>
              <a:rPr b="1" lang="ru" sz="30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Каковы причины вражды между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Миндовгом и литовскими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2F6B09"/>
                </a:solidFill>
                <a:latin typeface="Calibri"/>
                <a:ea typeface="Calibri"/>
                <a:cs typeface="Calibri"/>
                <a:sym typeface="Calibri"/>
              </a:rPr>
              <a:t>князьями?</a:t>
            </a:r>
            <a:endParaRPr sz="1100"/>
          </a:p>
          <a:p>
            <a:pPr indent="-1905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273C"/>
              </a:buClr>
              <a:buSzPts val="3000"/>
              <a:buFont typeface="Noto Sans Symbols"/>
              <a:buChar char="⮚"/>
            </a:pPr>
            <a:r>
              <a:rPr b="1" lang="ru" sz="3000">
                <a:solidFill>
                  <a:srgbClr val="0F273C"/>
                </a:solidFill>
                <a:latin typeface="Calibri"/>
                <a:ea typeface="Calibri"/>
                <a:cs typeface="Calibri"/>
                <a:sym typeface="Calibri"/>
              </a:rPr>
              <a:t>Почему мятежников поддержали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F273C"/>
                </a:solidFill>
                <a:latin typeface="Calibri"/>
                <a:ea typeface="Calibri"/>
                <a:cs typeface="Calibri"/>
                <a:sym typeface="Calibri"/>
              </a:rPr>
              <a:t>крестоносцы и галицко-волынские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F273C"/>
                </a:solidFill>
                <a:latin typeface="Calibri"/>
                <a:ea typeface="Calibri"/>
                <a:cs typeface="Calibri"/>
                <a:sym typeface="Calibri"/>
              </a:rPr>
              <a:t>князья?</a:t>
            </a:r>
            <a:endParaRPr sz="1100"/>
          </a:p>
          <a:p>
            <a:pPr indent="-1905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3000"/>
              <a:buFont typeface="Noto Sans Symbols"/>
              <a:buChar char="⮚"/>
            </a:pPr>
            <a:r>
              <a:rPr b="1" lang="ru" sz="3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Как Миндовг смог решить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возникшие проблемы?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Стр.11-12.</a:t>
            </a:r>
            <a:endParaRPr b="1" sz="30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1925" y="195486"/>
            <a:ext cx="1271126" cy="1906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