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9144000" cy="6858000"/>
  <p:embeddedFontLst>
    <p:embeddedFont>
      <p:font typeface="Candar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ndar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ndara-italic.fntdata"/><Relationship Id="rId6" Type="http://schemas.openxmlformats.org/officeDocument/2006/relationships/slide" Target="slides/slide1.xml"/><Relationship Id="rId18" Type="http://schemas.openxmlformats.org/officeDocument/2006/relationships/font" Target="fonts/Candar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1479F"/>
              </a:gs>
              <a:gs pos="100000">
                <a:srgbClr val="93A3D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21" name="Google Shape;21;p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914400" y="1600200"/>
            <a:ext cx="103632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1828800" y="3556001"/>
            <a:ext cx="85344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" type="body"/>
          </p:nvPr>
        </p:nvSpPr>
        <p:spPr>
          <a:xfrm rot="5400000">
            <a:off x="4376297" y="-538074"/>
            <a:ext cx="3450696" cy="987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1479F"/>
              </a:gs>
              <a:gs pos="90000">
                <a:srgbClr val="93A3DE"/>
              </a:gs>
              <a:gs pos="100000">
                <a:srgbClr val="93A3D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12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20" name="Google Shape;120;p12"/>
          <p:cNvGrpSpPr/>
          <p:nvPr/>
        </p:nvGrpSpPr>
        <p:grpSpPr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21" name="Google Shape;121;p1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Google Shape;126;p12"/>
          <p:cNvSpPr txBox="1"/>
          <p:nvPr>
            <p:ph type="title"/>
          </p:nvPr>
        </p:nvSpPr>
        <p:spPr>
          <a:xfrm rot="5400000">
            <a:off x="7967134" y="2319868"/>
            <a:ext cx="448733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2"/>
          <p:cNvSpPr txBox="1"/>
          <p:nvPr>
            <p:ph idx="1" type="body"/>
          </p:nvPr>
        </p:nvSpPr>
        <p:spPr>
          <a:xfrm rot="5400000">
            <a:off x="2379133" y="-321733"/>
            <a:ext cx="4487334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1479F"/>
              </a:gs>
              <a:gs pos="90000">
                <a:srgbClr val="93A3DE"/>
              </a:gs>
              <a:gs pos="100000">
                <a:srgbClr val="93A3D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34" name="Google Shape;34;p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9" name="Google Shape;39;p3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idx="1" type="body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4"/>
          <p:cNvSpPr txBox="1"/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1479F"/>
              </a:gs>
              <a:gs pos="100000">
                <a:srgbClr val="93A3D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063251" y="4203592"/>
            <a:ext cx="3835239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3492427" y="4075290"/>
            <a:ext cx="7392687" cy="850138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3771637" y="4087562"/>
            <a:ext cx="7290640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7479319" y="4074175"/>
            <a:ext cx="4410667" cy="651549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282220" y="4058555"/>
            <a:ext cx="11631168" cy="1329874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" name="Google Shape;55;p5"/>
          <p:cNvSpPr txBox="1"/>
          <p:nvPr>
            <p:ph type="title"/>
          </p:nvPr>
        </p:nvSpPr>
        <p:spPr>
          <a:xfrm>
            <a:off x="920043" y="2463560"/>
            <a:ext cx="10363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1823153" y="1437449"/>
            <a:ext cx="8556979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6"/>
          <p:cNvSpPr txBox="1"/>
          <p:nvPr>
            <p:ph idx="1" type="body"/>
          </p:nvPr>
        </p:nvSpPr>
        <p:spPr>
          <a:xfrm>
            <a:off x="902207" y="2679192"/>
            <a:ext cx="5096256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2" type="body"/>
          </p:nvPr>
        </p:nvSpPr>
        <p:spPr>
          <a:xfrm>
            <a:off x="6193536" y="2679192"/>
            <a:ext cx="5096256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902208" y="2678114"/>
            <a:ext cx="50962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903110" y="3429001"/>
            <a:ext cx="5093407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6197600" y="2678113"/>
            <a:ext cx="50962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6193367" y="3429001"/>
            <a:ext cx="5096256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1479F"/>
              </a:gs>
              <a:gs pos="90000">
                <a:srgbClr val="93A3DE"/>
              </a:gs>
              <a:gs pos="100000">
                <a:srgbClr val="93A3D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9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1219200" y="3581401"/>
            <a:ext cx="44704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87" name="Google Shape;87;p9"/>
          <p:cNvGrpSpPr/>
          <p:nvPr/>
        </p:nvGrpSpPr>
        <p:grpSpPr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88" name="Google Shape;88;p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Google Shape;93;p9"/>
          <p:cNvSpPr txBox="1"/>
          <p:nvPr>
            <p:ph type="title"/>
          </p:nvPr>
        </p:nvSpPr>
        <p:spPr>
          <a:xfrm>
            <a:off x="1219200" y="2286000"/>
            <a:ext cx="44704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6202616" y="1828800"/>
            <a:ext cx="5205435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1479F"/>
              </a:gs>
              <a:gs pos="100000">
                <a:srgbClr val="93A3D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Google Shape;97;p10"/>
          <p:cNvGrpSpPr/>
          <p:nvPr/>
        </p:nvGrpSpPr>
        <p:grpSpPr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98" name="Google Shape;98;p1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Google Shape;103;p10"/>
          <p:cNvSpPr txBox="1"/>
          <p:nvPr>
            <p:ph type="title"/>
          </p:nvPr>
        </p:nvSpPr>
        <p:spPr>
          <a:xfrm>
            <a:off x="6498874" y="338667"/>
            <a:ext cx="5083527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" type="body"/>
          </p:nvPr>
        </p:nvSpPr>
        <p:spPr>
          <a:xfrm>
            <a:off x="6491112" y="2785533"/>
            <a:ext cx="5091289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0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10"/>
          <p:cNvSpPr/>
          <p:nvPr>
            <p:ph idx="2" type="pic"/>
          </p:nvPr>
        </p:nvSpPr>
        <p:spPr>
          <a:xfrm>
            <a:off x="1117600" y="1371600"/>
            <a:ext cx="475488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31479F"/>
              </a:gs>
              <a:gs pos="90000">
                <a:srgbClr val="93A3DE"/>
              </a:gs>
              <a:gs pos="100000">
                <a:srgbClr val="93A3D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8" name="Google Shape;8;p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Google Shape;13;p1"/>
          <p:cNvSpPr txBox="1"/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27.jp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/>
          <p:nvPr/>
        </p:nvSpPr>
        <p:spPr>
          <a:xfrm>
            <a:off x="1127448" y="836712"/>
            <a:ext cx="10513168" cy="4735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lang="ru-RU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lang="ru-RU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«Культура белорусских земель»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" y="620688"/>
            <a:ext cx="11429920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9684" y="1413907"/>
            <a:ext cx="2160240" cy="290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6400" y="1413907"/>
            <a:ext cx="1997452" cy="28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9765" y="1460363"/>
            <a:ext cx="1676793" cy="281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/>
          <p:nvPr/>
        </p:nvSpPr>
        <p:spPr>
          <a:xfrm>
            <a:off x="-1650954" y="8532"/>
            <a:ext cx="15759748" cy="2176879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Письменность</a:t>
            </a:r>
            <a:endParaRPr b="1" sz="9600">
              <a:solidFill>
                <a:srgbClr val="A4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494" y="1366079"/>
            <a:ext cx="2592288" cy="37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1464" y="5182392"/>
            <a:ext cx="2448271" cy="159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67808" y="4581128"/>
            <a:ext cx="6108468" cy="215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1520065" y="260648"/>
            <a:ext cx="9151864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FF5D4F"/>
                </a:solidFill>
                <a:latin typeface="Candara"/>
                <a:ea typeface="Candara"/>
                <a:cs typeface="Candara"/>
                <a:sym typeface="Candara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§ 15,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уметь объяснить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значение понятий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и терминов </a:t>
            </a:r>
            <a:endParaRPr b="1" sz="8000">
              <a:solidFill>
                <a:srgbClr val="6600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>
            <a:off x="2609627" y="908721"/>
            <a:ext cx="713528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Культура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белорусских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земель</a:t>
            </a:r>
            <a:endParaRPr b="1" sz="9600">
              <a:solidFill>
                <a:srgbClr val="6600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3633836"/>
            <a:ext cx="2160239" cy="314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456" y="3633836"/>
            <a:ext cx="1882908" cy="305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261" y="404664"/>
            <a:ext cx="181233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56440" y="320899"/>
            <a:ext cx="1669651" cy="1751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>
            <a:off x="4439816" y="-22843"/>
            <a:ext cx="60885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B2E3FF"/>
                </a:solidFill>
                <a:latin typeface="Candara"/>
                <a:ea typeface="Candara"/>
                <a:cs typeface="Candara"/>
                <a:sym typeface="Candara"/>
              </a:rPr>
              <a:t>Застройка городов</a:t>
            </a:r>
            <a:endParaRPr/>
          </a:p>
        </p:txBody>
      </p:sp>
      <p:pic>
        <p:nvPicPr>
          <p:cNvPr descr="https://r.mtdata.ru/r640x-/u19/photo40EF/20542120768-0/original.jpg" id="152" name="Google Shape;1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9496" y="872373"/>
            <a:ext cx="4841707" cy="275372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4407026" y="980730"/>
            <a:ext cx="1499171" cy="276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Деревянные стены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54" name="Google Shape;154;p16"/>
          <p:cNvCxnSpPr/>
          <p:nvPr/>
        </p:nvCxnSpPr>
        <p:spPr>
          <a:xfrm flipH="1">
            <a:off x="4511824" y="1257728"/>
            <a:ext cx="659236" cy="371073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sp>
        <p:nvSpPr>
          <p:cNvPr id="155" name="Google Shape;155;p16"/>
          <p:cNvSpPr txBox="1"/>
          <p:nvPr/>
        </p:nvSpPr>
        <p:spPr>
          <a:xfrm>
            <a:off x="4286745" y="3027532"/>
            <a:ext cx="441645" cy="276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Ров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56" name="Google Shape;156;p16"/>
          <p:cNvCxnSpPr>
            <a:stCxn id="155" idx="3"/>
          </p:cNvCxnSpPr>
          <p:nvPr/>
        </p:nvCxnSpPr>
        <p:spPr>
          <a:xfrm>
            <a:off x="4728390" y="3166032"/>
            <a:ext cx="575400" cy="693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sp>
        <p:nvSpPr>
          <p:cNvPr id="157" name="Google Shape;157;p16"/>
          <p:cNvSpPr txBox="1"/>
          <p:nvPr/>
        </p:nvSpPr>
        <p:spPr>
          <a:xfrm>
            <a:off x="1820661" y="879513"/>
            <a:ext cx="1381486" cy="276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Дозорные башни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58" name="Google Shape;158;p16"/>
          <p:cNvCxnSpPr/>
          <p:nvPr/>
        </p:nvCxnSpPr>
        <p:spPr>
          <a:xfrm flipH="1">
            <a:off x="2083024" y="1177485"/>
            <a:ext cx="315952" cy="265778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cxnSp>
        <p:nvCxnSpPr>
          <p:cNvPr id="159" name="Google Shape;159;p16"/>
          <p:cNvCxnSpPr/>
          <p:nvPr/>
        </p:nvCxnSpPr>
        <p:spPr>
          <a:xfrm>
            <a:off x="2398976" y="1177486"/>
            <a:ext cx="312650" cy="213131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sp>
        <p:nvSpPr>
          <p:cNvPr id="160" name="Google Shape;160;p16"/>
          <p:cNvSpPr txBox="1"/>
          <p:nvPr/>
        </p:nvSpPr>
        <p:spPr>
          <a:xfrm>
            <a:off x="3167930" y="2296295"/>
            <a:ext cx="1343894" cy="276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Воротная башня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61" name="Google Shape;161;p16"/>
          <p:cNvCxnSpPr/>
          <p:nvPr/>
        </p:nvCxnSpPr>
        <p:spPr>
          <a:xfrm flipH="1">
            <a:off x="3719736" y="2573292"/>
            <a:ext cx="216024" cy="279644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pic>
        <p:nvPicPr>
          <p:cNvPr id="162" name="Google Shape;1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6628" y="764705"/>
            <a:ext cx="4029573" cy="2861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.places.by/wp-content/uploads/2018/03/muzej_kamenec_bashnia_11-372x240.jpg" id="163" name="Google Shape;16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936" y="3717032"/>
            <a:ext cx="4352880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3709027" y="5065854"/>
            <a:ext cx="1461578" cy="9233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Каменецкая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«Белая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Вежа»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5264711" y="1679621"/>
            <a:ext cx="549522" cy="276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Двор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66" name="Google Shape;166;p16"/>
          <p:cNvCxnSpPr>
            <a:stCxn id="165" idx="1"/>
          </p:cNvCxnSpPr>
          <p:nvPr/>
        </p:nvCxnSpPr>
        <p:spPr>
          <a:xfrm flipH="1">
            <a:off x="4728311" y="1818121"/>
            <a:ext cx="536400" cy="987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pic>
        <p:nvPicPr>
          <p:cNvPr descr="https://ytimg.googleusercontent.com/vi/s9qS7vxpCPY/mqdefault.jpg" id="167" name="Google Shape;167;p16"/>
          <p:cNvPicPr preferRelativeResize="0"/>
          <p:nvPr/>
        </p:nvPicPr>
        <p:blipFill rotWithShape="1">
          <a:blip r:embed="rId6">
            <a:alphaModFix/>
          </a:blip>
          <a:srcRect b="0" l="0" r="0" t="19813"/>
          <a:stretch/>
        </p:blipFill>
        <p:spPr>
          <a:xfrm>
            <a:off x="5383506" y="3717032"/>
            <a:ext cx="3808837" cy="2817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6959989" y="3753898"/>
            <a:ext cx="1183711" cy="276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Княжий замок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69" name="Google Shape;169;p16"/>
          <p:cNvCxnSpPr>
            <a:stCxn id="168" idx="2"/>
          </p:cNvCxnSpPr>
          <p:nvPr/>
        </p:nvCxnSpPr>
        <p:spPr>
          <a:xfrm flipH="1">
            <a:off x="7484045" y="4030897"/>
            <a:ext cx="67800" cy="3342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pic>
        <p:nvPicPr>
          <p:cNvPr descr="https://dom-knig.com/page_images/27/d18d85f59db6121e945f948d4da6c1a1.jpg" id="170" name="Google Shape;17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02782" y="3753898"/>
            <a:ext cx="1931970" cy="2595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6"/>
          <p:cNvSpPr txBox="1"/>
          <p:nvPr/>
        </p:nvSpPr>
        <p:spPr>
          <a:xfrm>
            <a:off x="9503654" y="5910682"/>
            <a:ext cx="1530226" cy="461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Поруб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(земляная тюрьма)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283" y="1388442"/>
            <a:ext cx="3204199" cy="3552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236760/08b3f593-c3f5-48a7-ac0d-b1776724e13e/s375" id="177" name="Google Shape;1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6417" y="3140968"/>
            <a:ext cx="2854691" cy="3254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rodnodaily.net/wp-content/uploads/2018/05/%D0%B38-5-563x353.jpg" id="178" name="Google Shape;17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3251" y="998420"/>
            <a:ext cx="5071849" cy="318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/>
          <p:nvPr/>
        </p:nvSpPr>
        <p:spPr>
          <a:xfrm>
            <a:off x="1631504" y="-3917"/>
            <a:ext cx="9144000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3300"/>
                </a:solidFill>
                <a:latin typeface="Candara"/>
                <a:ea typeface="Candara"/>
                <a:cs typeface="Candara"/>
                <a:sym typeface="Candara"/>
              </a:rPr>
              <a:t>Каменное зодчество-</a:t>
            </a:r>
            <a:r>
              <a:rPr b="1" lang="ru-RU" sz="32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это возведение зданий из камня и кирпича, скреплённых  известковым раствором.</a:t>
            </a:r>
            <a:endParaRPr b="1" sz="2400">
              <a:solidFill>
                <a:srgbClr val="A4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658936" y="1388442"/>
            <a:ext cx="3079689" cy="3693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Софийский собор в Полоцке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344654" y="998420"/>
            <a:ext cx="3708255" cy="3693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Полоцкая архитектурная школа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7610098" y="4856164"/>
            <a:ext cx="3780074" cy="369332"/>
          </a:xfrm>
          <a:prstGeom prst="rect">
            <a:avLst/>
          </a:prstGeom>
          <a:solidFill>
            <a:srgbClr val="BCEBD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Гродненская архитектурная школа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8040216" y="4205658"/>
            <a:ext cx="3191900" cy="646331"/>
          </a:xfrm>
          <a:prstGeom prst="rect">
            <a:avLst/>
          </a:prstGeom>
          <a:solidFill>
            <a:srgbClr val="BCEBD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Борисоглебская (Коложская)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церковь в Гродно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1608369" y="5225496"/>
            <a:ext cx="2098048" cy="12003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Спасо-Преображенская церковь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в Полоцке.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18"/>
          <p:cNvCxnSpPr/>
          <p:nvPr/>
        </p:nvCxnSpPr>
        <p:spPr>
          <a:xfrm flipH="1">
            <a:off x="6568482" y="2870524"/>
            <a:ext cx="720080" cy="1512168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sp>
        <p:nvSpPr>
          <p:cNvPr id="190" name="Google Shape;190;p18"/>
          <p:cNvSpPr/>
          <p:nvPr/>
        </p:nvSpPr>
        <p:spPr>
          <a:xfrm>
            <a:off x="767408" y="188640"/>
            <a:ext cx="318388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Полоцкая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школа</a:t>
            </a:r>
            <a:endParaRPr b="1" sz="5400">
              <a:solidFill>
                <a:srgbClr val="A4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7032104" y="166265"/>
            <a:ext cx="40940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EB179"/>
                </a:solidFill>
                <a:latin typeface="Candara"/>
                <a:ea typeface="Candara"/>
                <a:cs typeface="Candara"/>
                <a:sym typeface="Candara"/>
              </a:rPr>
              <a:t>Гродненская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EB179"/>
                </a:solidFill>
                <a:latin typeface="Candara"/>
                <a:ea typeface="Candara"/>
                <a:cs typeface="Candara"/>
                <a:sym typeface="Candara"/>
              </a:rPr>
              <a:t>школа</a:t>
            </a:r>
            <a:endParaRPr b="1" sz="5400">
              <a:solidFill>
                <a:srgbClr val="FEB17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597114" y="1846590"/>
            <a:ext cx="3564925" cy="1328023"/>
          </a:xfrm>
          <a:prstGeom prst="roundRect">
            <a:avLst>
              <a:gd fmla="val 16667" name="adj"/>
            </a:avLst>
          </a:prstGeom>
          <a:solidFill>
            <a:srgbClr val="F9B2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BAC1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ru-RU" sz="36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Использование </a:t>
            </a:r>
            <a:endParaRPr>
              <a:solidFill>
                <a:srgbClr val="99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  кокошников</a:t>
            </a:r>
            <a:endParaRPr b="1" sz="36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6832929" y="1789565"/>
            <a:ext cx="4973133" cy="1940957"/>
          </a:xfrm>
          <a:prstGeom prst="roundRect">
            <a:avLst>
              <a:gd fmla="val 16667" name="adj"/>
            </a:avLst>
          </a:prstGeom>
          <a:solidFill>
            <a:srgbClr val="FFCB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AutoNum type="arabicPeriod"/>
            </a:pPr>
            <a:r>
              <a:rPr b="1" lang="ru-RU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Использование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жбанов-голосников;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2. Украшение плинфой</a:t>
            </a:r>
            <a:endParaRPr b="1" sz="36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306" y="3403731"/>
            <a:ext cx="2416324" cy="321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4">
            <a:alphaModFix/>
          </a:blip>
          <a:srcRect b="82785" l="63922" r="11350" t="4971"/>
          <a:stretch/>
        </p:blipFill>
        <p:spPr>
          <a:xfrm rot="5400000">
            <a:off x="5557450" y="4687631"/>
            <a:ext cx="237324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5">
            <a:alphaModFix/>
          </a:blip>
          <a:srcRect b="28787" l="45879" r="20908" t="20396"/>
          <a:stretch/>
        </p:blipFill>
        <p:spPr>
          <a:xfrm>
            <a:off x="7752184" y="3983181"/>
            <a:ext cx="2336132" cy="27106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8"/>
          <p:cNvCxnSpPr>
            <a:stCxn id="192" idx="2"/>
          </p:cNvCxnSpPr>
          <p:nvPr/>
        </p:nvCxnSpPr>
        <p:spPr>
          <a:xfrm flipH="1">
            <a:off x="2159677" y="3174613"/>
            <a:ext cx="219900" cy="7122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cxnSp>
        <p:nvCxnSpPr>
          <p:cNvPr id="198" name="Google Shape;198;p18"/>
          <p:cNvCxnSpPr/>
          <p:nvPr/>
        </p:nvCxnSpPr>
        <p:spPr>
          <a:xfrm flipH="1">
            <a:off x="8239375" y="3613658"/>
            <a:ext cx="1080120" cy="144016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  <p:cxnSp>
        <p:nvCxnSpPr>
          <p:cNvPr id="199" name="Google Shape;199;p18"/>
          <p:cNvCxnSpPr>
            <a:stCxn id="192" idx="2"/>
          </p:cNvCxnSpPr>
          <p:nvPr/>
        </p:nvCxnSpPr>
        <p:spPr>
          <a:xfrm>
            <a:off x="2379577" y="3174613"/>
            <a:ext cx="644100" cy="23184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3052512" y="188640"/>
            <a:ext cx="8804127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Фреска- </a:t>
            </a: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живопись водяными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красками по свежей штукатурке.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6003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6003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   Миниатюра- </a:t>
            </a: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разноцветные</a:t>
            </a:r>
            <a:endParaRPr b="1" sz="4000">
              <a:solidFill>
                <a:srgbClr val="66003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     рисунки-иллюстрации к событиям,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     о которых рассказывалось на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     странице летописи или рукописной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     книги.</a:t>
            </a:r>
            <a:endParaRPr b="1" sz="5400">
              <a:solidFill>
                <a:srgbClr val="A4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5" name="Google Shape;2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28" y="3501008"/>
            <a:ext cx="3164358" cy="209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344" y="215017"/>
            <a:ext cx="2861169" cy="2909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36" y="194539"/>
            <a:ext cx="267652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/>
          <p:nvPr/>
        </p:nvSpPr>
        <p:spPr>
          <a:xfrm>
            <a:off x="2927648" y="332656"/>
            <a:ext cx="9145016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Декоративно-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прикладное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40000"/>
                </a:solidFill>
                <a:latin typeface="Candara"/>
                <a:ea typeface="Candara"/>
                <a:cs typeface="Candara"/>
                <a:sym typeface="Candara"/>
              </a:rPr>
              <a:t>искусство- </a:t>
            </a:r>
            <a:r>
              <a:rPr b="1" lang="ru-RU" sz="38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(от  </a:t>
            </a:r>
            <a:r>
              <a:rPr b="1" i="1" lang="ru-RU" sz="38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decoro</a:t>
            </a:r>
            <a:r>
              <a:rPr b="1" lang="ru-RU" sz="38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 — украшаю) — широкий раздел искусства, который охватывает различные отрасли творческой деятельности, направленной на создание художественных изделий</a:t>
            </a:r>
            <a:r>
              <a:rPr b="1" lang="ru-RU" sz="4000">
                <a:solidFill>
                  <a:srgbClr val="660033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b="1" sz="5400">
              <a:solidFill>
                <a:srgbClr val="A4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c97.org/gi/46136/237641-1546691846-big.jpg"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875" y="3861048"/>
            <a:ext cx="5197102" cy="2580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nevsepic.com.ua/uploads/posts/2011-05/thumbs/1304770603_zhivopis-drevney-rusi-228_nevsedoma.com.ua.jpg" id="218" name="Google Shape;21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6320" y="131971"/>
            <a:ext cx="3049388" cy="4061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lm13.meta.ua/pic/0/70/203/4QAr_ohDDm.jpg" id="219" name="Google Shape;21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489" y="102297"/>
            <a:ext cx="3355580" cy="40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5168183" y="1988840"/>
            <a:ext cx="2190023" cy="6463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Белорусские иконы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10-13вв.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лна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