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Corsiva"/>
      <p:regular r:id="rId26"/>
      <p:bold r:id="rId27"/>
      <p:italic r:id="rId28"/>
      <p:boldItalic r:id="rId29"/>
    </p:embeddedFont>
    <p:embeddedFont>
      <p:font typeface="Lobster"/>
      <p:regular r:id="rId30"/>
    </p:embeddedFont>
    <p:embeddedFont>
      <p:font typeface="Tahoma"/>
      <p:regular r:id="rId31"/>
      <p:bold r:id="rId32"/>
    </p:embeddedFont>
    <p:embeddedFont>
      <p:font typeface="Century Gothic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Corsiva-regular.fntdata"/><Relationship Id="rId25" Type="http://schemas.openxmlformats.org/officeDocument/2006/relationships/slide" Target="slides/slide19.xml"/><Relationship Id="rId28" Type="http://schemas.openxmlformats.org/officeDocument/2006/relationships/font" Target="fonts/Corsiva-italic.fntdata"/><Relationship Id="rId27" Type="http://schemas.openxmlformats.org/officeDocument/2006/relationships/font" Target="fonts/Corsiva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Corsiva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Tahoma-regular.fntdata"/><Relationship Id="rId30" Type="http://schemas.openxmlformats.org/officeDocument/2006/relationships/font" Target="fonts/Lobster-regular.fntdata"/><Relationship Id="rId11" Type="http://schemas.openxmlformats.org/officeDocument/2006/relationships/slide" Target="slides/slide5.xml"/><Relationship Id="rId33" Type="http://schemas.openxmlformats.org/officeDocument/2006/relationships/font" Target="fonts/CenturyGothic-regular.fntdata"/><Relationship Id="rId10" Type="http://schemas.openxmlformats.org/officeDocument/2006/relationships/slide" Target="slides/slide4.xml"/><Relationship Id="rId32" Type="http://schemas.openxmlformats.org/officeDocument/2006/relationships/font" Target="fonts/Tahoma-bold.fntdata"/><Relationship Id="rId13" Type="http://schemas.openxmlformats.org/officeDocument/2006/relationships/slide" Target="slides/slide7.xml"/><Relationship Id="rId35" Type="http://schemas.openxmlformats.org/officeDocument/2006/relationships/font" Target="fonts/CenturyGothic-italic.fntdata"/><Relationship Id="rId12" Type="http://schemas.openxmlformats.org/officeDocument/2006/relationships/slide" Target="slides/slide6.xml"/><Relationship Id="rId34" Type="http://schemas.openxmlformats.org/officeDocument/2006/relationships/font" Target="fonts/CenturyGothic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CenturyGothic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557f99c18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2557f99c18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5fe74e4c9_2_133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75fe74e4c9_2_133:notes"/>
          <p:cNvSpPr/>
          <p:nvPr>
            <p:ph idx="2" type="sldImg"/>
          </p:nvPr>
        </p:nvSpPr>
        <p:spPr>
          <a:xfrm>
            <a:off x="381187" y="685799"/>
            <a:ext cx="6096300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5fe74e4c9_2_138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75fe74e4c9_2_138:notes"/>
          <p:cNvSpPr/>
          <p:nvPr>
            <p:ph idx="2" type="sldImg"/>
          </p:nvPr>
        </p:nvSpPr>
        <p:spPr>
          <a:xfrm>
            <a:off x="381187" y="685799"/>
            <a:ext cx="6096300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5fe74e4c9_2_152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75fe74e4c9_2_152:notes"/>
          <p:cNvSpPr/>
          <p:nvPr>
            <p:ph idx="2" type="sldImg"/>
          </p:nvPr>
        </p:nvSpPr>
        <p:spPr>
          <a:xfrm>
            <a:off x="381187" y="685799"/>
            <a:ext cx="6096300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5fe74e4c9_2_163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75fe74e4c9_2_163:notes"/>
          <p:cNvSpPr/>
          <p:nvPr>
            <p:ph idx="2" type="sldImg"/>
          </p:nvPr>
        </p:nvSpPr>
        <p:spPr>
          <a:xfrm>
            <a:off x="381187" y="685799"/>
            <a:ext cx="6096300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75fe74e4c9_2_208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75fe74e4c9_2_208:notes"/>
          <p:cNvSpPr/>
          <p:nvPr>
            <p:ph idx="2" type="sldImg"/>
          </p:nvPr>
        </p:nvSpPr>
        <p:spPr>
          <a:xfrm>
            <a:off x="381187" y="685799"/>
            <a:ext cx="6096300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75fe74e4c9_2_218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75fe74e4c9_2_218:notes"/>
          <p:cNvSpPr/>
          <p:nvPr>
            <p:ph idx="2" type="sldImg"/>
          </p:nvPr>
        </p:nvSpPr>
        <p:spPr>
          <a:xfrm>
            <a:off x="381187" y="685799"/>
            <a:ext cx="6096300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75fe74e4c9_2_225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75fe74e4c9_2_225:notes"/>
          <p:cNvSpPr/>
          <p:nvPr>
            <p:ph idx="2" type="sldImg"/>
          </p:nvPr>
        </p:nvSpPr>
        <p:spPr>
          <a:xfrm>
            <a:off x="381187" y="685799"/>
            <a:ext cx="6096300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75fe74e4c9_2_244:notes"/>
          <p:cNvSpPr txBox="1"/>
          <p:nvPr>
            <p:ph idx="1" type="body"/>
          </p:nvPr>
        </p:nvSpPr>
        <p:spPr>
          <a:xfrm>
            <a:off x="685800" y="4343381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g75fe74e4c9_2_244:notes"/>
          <p:cNvSpPr/>
          <p:nvPr>
            <p:ph idx="2" type="sldImg"/>
          </p:nvPr>
        </p:nvSpPr>
        <p:spPr>
          <a:xfrm>
            <a:off x="381187" y="685799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5fe74e4c9_2_257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75fe74e4c9_2_257:notes"/>
          <p:cNvSpPr/>
          <p:nvPr>
            <p:ph idx="2" type="sldImg"/>
          </p:nvPr>
        </p:nvSpPr>
        <p:spPr>
          <a:xfrm>
            <a:off x="381187" y="685799"/>
            <a:ext cx="6096300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75fe74e4c9_2_264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g75fe74e4c9_2_264:notes"/>
          <p:cNvSpPr/>
          <p:nvPr>
            <p:ph idx="2" type="sldImg"/>
          </p:nvPr>
        </p:nvSpPr>
        <p:spPr>
          <a:xfrm>
            <a:off x="381187" y="685799"/>
            <a:ext cx="6096300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5fe74e4c9_2_75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75fe74e4c9_2_75:notes"/>
          <p:cNvSpPr/>
          <p:nvPr>
            <p:ph idx="2" type="sldImg"/>
          </p:nvPr>
        </p:nvSpPr>
        <p:spPr>
          <a:xfrm>
            <a:off x="381187" y="685799"/>
            <a:ext cx="6096300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5fe74e4c9_2_81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75fe74e4c9_2_81:notes"/>
          <p:cNvSpPr/>
          <p:nvPr>
            <p:ph idx="2" type="sldImg"/>
          </p:nvPr>
        </p:nvSpPr>
        <p:spPr>
          <a:xfrm>
            <a:off x="381187" y="685799"/>
            <a:ext cx="6096300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5fe74e4c9_2_87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75fe74e4c9_2_87:notes"/>
          <p:cNvSpPr/>
          <p:nvPr>
            <p:ph idx="2" type="sldImg"/>
          </p:nvPr>
        </p:nvSpPr>
        <p:spPr>
          <a:xfrm>
            <a:off x="381187" y="685799"/>
            <a:ext cx="6096300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5fe74e4c9_2_94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75fe74e4c9_2_94:notes"/>
          <p:cNvSpPr/>
          <p:nvPr>
            <p:ph idx="2" type="sldImg"/>
          </p:nvPr>
        </p:nvSpPr>
        <p:spPr>
          <a:xfrm>
            <a:off x="381187" y="685799"/>
            <a:ext cx="6096300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5fe74e4c9_2_99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75fe74e4c9_2_99:notes"/>
          <p:cNvSpPr/>
          <p:nvPr>
            <p:ph idx="2" type="sldImg"/>
          </p:nvPr>
        </p:nvSpPr>
        <p:spPr>
          <a:xfrm>
            <a:off x="381187" y="685799"/>
            <a:ext cx="6096300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5fe74e4c9_2_104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75fe74e4c9_2_104:notes"/>
          <p:cNvSpPr/>
          <p:nvPr>
            <p:ph idx="2" type="sldImg"/>
          </p:nvPr>
        </p:nvSpPr>
        <p:spPr>
          <a:xfrm>
            <a:off x="381187" y="685799"/>
            <a:ext cx="6096300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5fe74e4c9_2_111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75fe74e4c9_2_111:notes"/>
          <p:cNvSpPr/>
          <p:nvPr>
            <p:ph idx="2" type="sldImg"/>
          </p:nvPr>
        </p:nvSpPr>
        <p:spPr>
          <a:xfrm>
            <a:off x="381187" y="685799"/>
            <a:ext cx="6096300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5fe74e4c9_2_116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75fe74e4c9_2_116:notes"/>
          <p:cNvSpPr/>
          <p:nvPr>
            <p:ph idx="2" type="sldImg"/>
          </p:nvPr>
        </p:nvSpPr>
        <p:spPr>
          <a:xfrm>
            <a:off x="381187" y="685799"/>
            <a:ext cx="6096300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 rot="5400000">
            <a:off x="5463778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 rot="5400000">
            <a:off x="2874764" y="-1217414"/>
            <a:ext cx="339447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89" name="Google Shape;89;p19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01" name="Google Shape;101;p21"/>
          <p:cNvSpPr txBox="1"/>
          <p:nvPr>
            <p:ph idx="3" type="body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109" name="Google Shape;109;p22"/>
          <p:cNvSpPr txBox="1"/>
          <p:nvPr>
            <p:ph idx="2" type="body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457200" y="1200150"/>
            <a:ext cx="8229600" cy="3394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72F76"/>
            </a:gs>
            <a:gs pos="50000">
              <a:srgbClr val="9966FF"/>
            </a:gs>
            <a:gs pos="100000">
              <a:srgbClr val="472F76"/>
            </a:gs>
          </a:gsLst>
          <a:lin ang="2700000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14.jpg"/><Relationship Id="rId5" Type="http://schemas.openxmlformats.org/officeDocument/2006/relationships/image" Target="../media/image7.png"/><Relationship Id="rId6" Type="http://schemas.openxmlformats.org/officeDocument/2006/relationships/image" Target="../media/image27.png"/><Relationship Id="rId7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Relationship Id="rId4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30.png"/><Relationship Id="rId5" Type="http://schemas.openxmlformats.org/officeDocument/2006/relationships/image" Target="../media/image2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jpg"/><Relationship Id="rId4" Type="http://schemas.openxmlformats.org/officeDocument/2006/relationships/image" Target="../media/image2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5" Type="http://schemas.openxmlformats.org/officeDocument/2006/relationships/image" Target="../media/image17.png"/><Relationship Id="rId6" Type="http://schemas.openxmlformats.org/officeDocument/2006/relationships/image" Target="../media/image13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/>
        </p:nvSpPr>
        <p:spPr>
          <a:xfrm>
            <a:off x="370750" y="891450"/>
            <a:ext cx="84726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1"/>
                </a:solidFill>
              </a:rPr>
              <a:t>Государственное учреждение образования</a:t>
            </a:r>
            <a:endParaRPr sz="2000">
              <a:solidFill>
                <a:srgbClr val="00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1"/>
                </a:solidFill>
              </a:rPr>
              <a:t>«Гимназия №2 г. Солигорска»</a:t>
            </a:r>
            <a:endParaRPr sz="2000">
              <a:solidFill>
                <a:srgbClr val="00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ru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ru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ru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ru" sz="1700">
                <a:solidFill>
                  <a:schemeClr val="dk1"/>
                </a:solidFill>
              </a:rPr>
              <a:t>Людмила Антоновна Ларчик</a:t>
            </a:r>
            <a:endParaRPr sz="2000">
              <a:solidFill>
                <a:srgbClr val="00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1"/>
                </a:solidFill>
              </a:rPr>
              <a:t>у</a:t>
            </a:r>
            <a:r>
              <a:rPr b="1" lang="ru" sz="1700">
                <a:solidFill>
                  <a:schemeClr val="dk1"/>
                </a:solidFill>
              </a:rPr>
              <a:t>читель истории и обществоведения высшей квалификационной категории</a:t>
            </a:r>
            <a:endParaRPr sz="2000">
              <a:solidFill>
                <a:srgbClr val="00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ru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ru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ru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ru" sz="2000">
                <a:solidFill>
                  <a:schemeClr val="dk1"/>
                </a:solidFill>
              </a:rPr>
              <a:t>Урок истории Средних веков в 6 классе</a:t>
            </a:r>
            <a:endParaRPr>
              <a:solidFill>
                <a:srgbClr val="00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</a:rPr>
              <a:t> </a:t>
            </a:r>
            <a:r>
              <a:rPr b="1" lang="ru" sz="2100">
                <a:solidFill>
                  <a:schemeClr val="dk1"/>
                </a:solidFill>
              </a:rPr>
              <a:t>Тема урока : «Китайская цивилизация»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875" y="1"/>
            <a:ext cx="8096250" cy="511003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4"/>
          <p:cNvSpPr/>
          <p:nvPr/>
        </p:nvSpPr>
        <p:spPr>
          <a:xfrm>
            <a:off x="1000050" y="0"/>
            <a:ext cx="7682100" cy="51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5400"/>
              <a:buFont typeface="Arial"/>
              <a:buNone/>
            </a:pPr>
            <a:r>
              <a:rPr b="1" i="0" lang="ru" sz="54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Проблемное задание!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1" i="0" lang="ru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Какие новые</a:t>
            </a:r>
            <a:endParaRPr sz="3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1" i="0" lang="ru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занятия появляются</a:t>
            </a:r>
            <a:endParaRPr sz="3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1" i="0" lang="ru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 населения Китая</a:t>
            </a:r>
            <a:endParaRPr sz="3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1" i="0" lang="ru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эпоху </a:t>
            </a:r>
            <a:endParaRPr sz="3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1" i="0" lang="ru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Средневековья?</a:t>
            </a:r>
            <a:endParaRPr sz="3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1" i="0" lang="ru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Стр.165.</a:t>
            </a:r>
            <a:endParaRPr sz="3600"/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 txBox="1"/>
          <p:nvPr/>
        </p:nvSpPr>
        <p:spPr>
          <a:xfrm>
            <a:off x="0" y="1190"/>
            <a:ext cx="5005387" cy="434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200"/>
              <a:buFont typeface="Georgia"/>
              <a:buNone/>
            </a:pPr>
            <a:r>
              <a:rPr b="1" i="0" lang="ru" sz="3200" u="none" cap="none" strike="noStrike">
                <a:solidFill>
                  <a:srgbClr val="FFCC00"/>
                </a:solidFill>
                <a:latin typeface="Georgia"/>
                <a:ea typeface="Georgia"/>
                <a:cs typeface="Georgia"/>
                <a:sym typeface="Georgia"/>
              </a:rPr>
              <a:t>Занятия населения</a:t>
            </a:r>
            <a:endParaRPr/>
          </a:p>
        </p:txBody>
      </p:sp>
      <p:grpSp>
        <p:nvGrpSpPr>
          <p:cNvPr id="205" name="Google Shape;205;p35"/>
          <p:cNvGrpSpPr/>
          <p:nvPr/>
        </p:nvGrpSpPr>
        <p:grpSpPr>
          <a:xfrm>
            <a:off x="468312" y="465534"/>
            <a:ext cx="3095625" cy="2237184"/>
            <a:chOff x="476" y="2432"/>
            <a:chExt cx="1950" cy="1879"/>
          </a:xfrm>
        </p:grpSpPr>
        <p:sp>
          <p:nvSpPr>
            <p:cNvPr id="206" name="Google Shape;206;p35"/>
            <p:cNvSpPr txBox="1"/>
            <p:nvPr/>
          </p:nvSpPr>
          <p:spPr>
            <a:xfrm>
              <a:off x="476" y="4020"/>
              <a:ext cx="1950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rsiva"/>
                <a:buNone/>
              </a:pPr>
              <a:r>
                <a:rPr b="1" i="1" lang="ru" sz="2400" u="none" cap="none" strike="noStrike">
                  <a:solidFill>
                    <a:schemeClr val="dk1"/>
                  </a:solidFill>
                  <a:latin typeface="Corsiva"/>
                  <a:ea typeface="Corsiva"/>
                  <a:cs typeface="Corsiva"/>
                  <a:sym typeface="Corsiva"/>
                </a:rPr>
                <a:t>Производство бумаги</a:t>
              </a:r>
              <a:endParaRPr/>
            </a:p>
          </p:txBody>
        </p:sp>
        <p:pic>
          <p:nvPicPr>
            <p:cNvPr id="207" name="Google Shape;207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21" y="2432"/>
              <a:ext cx="1815" cy="15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8" name="Google Shape;208;p35"/>
          <p:cNvSpPr txBox="1"/>
          <p:nvPr/>
        </p:nvSpPr>
        <p:spPr>
          <a:xfrm>
            <a:off x="3509962" y="2551509"/>
            <a:ext cx="252095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siva"/>
              <a:buNone/>
            </a:pPr>
            <a:r>
              <a:rPr b="1" i="1" lang="ru" sz="2400" u="none" cap="none" strike="noStrik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Книга наборным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siva"/>
              <a:buNone/>
            </a:pPr>
            <a:r>
              <a:rPr b="1" i="1" lang="ru" sz="2400" u="none" cap="none" strike="noStrik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шрифтом</a:t>
            </a:r>
            <a:endParaRPr/>
          </a:p>
        </p:txBody>
      </p:sp>
      <p:pic>
        <p:nvPicPr>
          <p:cNvPr id="209" name="Google Shape;209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51275" y="435769"/>
            <a:ext cx="1264444" cy="1921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16687" y="86915"/>
            <a:ext cx="1687115" cy="2844403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5"/>
          <p:cNvSpPr txBox="1"/>
          <p:nvPr/>
        </p:nvSpPr>
        <p:spPr>
          <a:xfrm>
            <a:off x="6552975" y="2895825"/>
            <a:ext cx="16872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siva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Изготовление </a:t>
            </a:r>
            <a:endParaRPr sz="18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siva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фарфора</a:t>
            </a:r>
            <a:endParaRPr sz="1800"/>
          </a:p>
        </p:txBody>
      </p:sp>
      <p:pic>
        <p:nvPicPr>
          <p:cNvPr id="212" name="Google Shape;212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050" y="3273606"/>
            <a:ext cx="3223022" cy="1778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56100" y="3307556"/>
            <a:ext cx="2059781" cy="1710928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5"/>
          <p:cNvSpPr txBox="1"/>
          <p:nvPr/>
        </p:nvSpPr>
        <p:spPr>
          <a:xfrm>
            <a:off x="6433149" y="4054188"/>
            <a:ext cx="18543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siva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Изготовление </a:t>
            </a:r>
            <a:endParaRPr sz="18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siva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изделий </a:t>
            </a:r>
            <a:endParaRPr sz="18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siva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из чугуна</a:t>
            </a:r>
            <a:endParaRPr sz="1800"/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/>
          <p:nvPr/>
        </p:nvSpPr>
        <p:spPr>
          <a:xfrm>
            <a:off x="1187450" y="141684"/>
            <a:ext cx="6996112" cy="389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800"/>
              <a:buFont typeface="Times New Roman"/>
              <a:buNone/>
            </a:pPr>
            <a:r>
              <a:rPr b="1" i="1" lang="ru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Изобретения, сделанные в Китае и Европе</a:t>
            </a:r>
            <a:endParaRPr/>
          </a:p>
        </p:txBody>
      </p:sp>
      <p:sp>
        <p:nvSpPr>
          <p:cNvPr id="220" name="Google Shape;220;p36"/>
          <p:cNvSpPr txBox="1"/>
          <p:nvPr/>
        </p:nvSpPr>
        <p:spPr>
          <a:xfrm>
            <a:off x="287338" y="3498984"/>
            <a:ext cx="85692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</a:pPr>
            <a:r>
              <a:rPr b="1" i="1" lang="ru" sz="3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Почему китайские изобретения и открытия не получили развития в Европе?</a:t>
            </a:r>
            <a:endParaRPr/>
          </a:p>
        </p:txBody>
      </p:sp>
      <p:pic>
        <p:nvPicPr>
          <p:cNvPr id="221" name="Google Shape;221;p36"/>
          <p:cNvPicPr preferRelativeResize="0"/>
          <p:nvPr/>
        </p:nvPicPr>
        <p:blipFill rotWithShape="1">
          <a:blip r:embed="rId3">
            <a:alphaModFix/>
          </a:blip>
          <a:srcRect b="65759" l="10630" r="9859" t="12697"/>
          <a:stretch/>
        </p:blipFill>
        <p:spPr>
          <a:xfrm>
            <a:off x="1136125" y="802700"/>
            <a:ext cx="7155000" cy="261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"/>
          <p:cNvSpPr txBox="1"/>
          <p:nvPr/>
        </p:nvSpPr>
        <p:spPr>
          <a:xfrm>
            <a:off x="4138612" y="0"/>
            <a:ext cx="5005387" cy="389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800"/>
              <a:buFont typeface="Georgia"/>
              <a:buNone/>
            </a:pPr>
            <a:r>
              <a:rPr b="1" i="0" lang="ru" sz="2800" u="none" cap="none" strike="noStrike">
                <a:solidFill>
                  <a:srgbClr val="FFCC00"/>
                </a:solidFill>
                <a:latin typeface="Georgia"/>
                <a:ea typeface="Georgia"/>
                <a:cs typeface="Georgia"/>
                <a:sym typeface="Georgia"/>
              </a:rPr>
              <a:t>Государство в Китае</a:t>
            </a:r>
            <a:endParaRPr/>
          </a:p>
        </p:txBody>
      </p:sp>
      <p:sp>
        <p:nvSpPr>
          <p:cNvPr id="227" name="Google Shape;227;p37"/>
          <p:cNvSpPr txBox="1"/>
          <p:nvPr/>
        </p:nvSpPr>
        <p:spPr>
          <a:xfrm>
            <a:off x="1847850" y="579875"/>
            <a:ext cx="72297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rgia"/>
              <a:buNone/>
            </a:pPr>
            <a:r>
              <a:rPr b="1" i="1" lang="ru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Вспомните, когда Китай стал единой империей?</a:t>
            </a:r>
            <a:endParaRPr/>
          </a:p>
        </p:txBody>
      </p:sp>
      <p:sp>
        <p:nvSpPr>
          <p:cNvPr id="228" name="Google Shape;228;p37"/>
          <p:cNvSpPr txBox="1"/>
          <p:nvPr/>
        </p:nvSpPr>
        <p:spPr>
          <a:xfrm>
            <a:off x="1886496" y="959625"/>
            <a:ext cx="51240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rgia"/>
              <a:buNone/>
            </a:pPr>
            <a:r>
              <a:rPr b="1" i="1" lang="ru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Кто такой Цинь Шихуанди?</a:t>
            </a:r>
            <a:endParaRPr/>
          </a:p>
        </p:txBody>
      </p:sp>
      <p:sp>
        <p:nvSpPr>
          <p:cNvPr id="229" name="Google Shape;229;p37"/>
          <p:cNvSpPr txBox="1"/>
          <p:nvPr/>
        </p:nvSpPr>
        <p:spPr>
          <a:xfrm>
            <a:off x="3826505" y="496375"/>
            <a:ext cx="3528600" cy="529200"/>
          </a:xfrm>
          <a:prstGeom prst="rect">
            <a:avLst/>
          </a:prstGeom>
          <a:gradFill>
            <a:gsLst>
              <a:gs pos="0">
                <a:srgbClr val="FF6600"/>
              </a:gs>
              <a:gs pos="50000">
                <a:srgbClr val="FFFF00"/>
              </a:gs>
              <a:gs pos="100000">
                <a:srgbClr val="FF6600"/>
              </a:gs>
            </a:gsLst>
            <a:lin ang="5400000" scaled="0"/>
          </a:gradFill>
          <a:ln cap="flat" cmpd="sng" w="9525">
            <a:solidFill>
              <a:srgbClr val="66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Император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(сын неба)</a:t>
            </a:r>
            <a:endParaRPr/>
          </a:p>
        </p:txBody>
      </p:sp>
      <p:grpSp>
        <p:nvGrpSpPr>
          <p:cNvPr id="230" name="Google Shape;230;p37"/>
          <p:cNvGrpSpPr/>
          <p:nvPr/>
        </p:nvGrpSpPr>
        <p:grpSpPr>
          <a:xfrm>
            <a:off x="3826505" y="1026845"/>
            <a:ext cx="3528274" cy="645902"/>
            <a:chOff x="3016" y="845"/>
            <a:chExt cx="1996" cy="498"/>
          </a:xfrm>
        </p:grpSpPr>
        <p:sp>
          <p:nvSpPr>
            <p:cNvPr id="231" name="Google Shape;231;p37"/>
            <p:cNvSpPr txBox="1"/>
            <p:nvPr/>
          </p:nvSpPr>
          <p:spPr>
            <a:xfrm>
              <a:off x="3016" y="1026"/>
              <a:ext cx="1996" cy="317"/>
            </a:xfrm>
            <a:prstGeom prst="rect">
              <a:avLst/>
            </a:prstGeom>
            <a:gradFill>
              <a:gsLst>
                <a:gs pos="0">
                  <a:srgbClr val="FF6600"/>
                </a:gs>
                <a:gs pos="50000">
                  <a:srgbClr val="FFFF00"/>
                </a:gs>
                <a:gs pos="100000">
                  <a:srgbClr val="FF6600"/>
                </a:gs>
              </a:gsLst>
              <a:lin ang="5400000" scaled="0"/>
            </a:gradFill>
            <a:ln cap="flat" cmpd="sng" w="9525">
              <a:solidFill>
                <a:srgbClr val="66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rPr b="1" i="0" lang="ru" sz="18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Государственный совет</a:t>
              </a:r>
              <a:endParaRPr/>
            </a:p>
          </p:txBody>
        </p:sp>
        <p:cxnSp>
          <p:nvCxnSpPr>
            <p:cNvPr id="232" name="Google Shape;232;p37"/>
            <p:cNvCxnSpPr/>
            <p:nvPr/>
          </p:nvCxnSpPr>
          <p:spPr>
            <a:xfrm>
              <a:off x="4014" y="845"/>
              <a:ext cx="0" cy="181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stealth"/>
            </a:ln>
          </p:spPr>
        </p:cxnSp>
      </p:grpSp>
      <p:grpSp>
        <p:nvGrpSpPr>
          <p:cNvPr id="233" name="Google Shape;233;p37"/>
          <p:cNvGrpSpPr/>
          <p:nvPr/>
        </p:nvGrpSpPr>
        <p:grpSpPr>
          <a:xfrm>
            <a:off x="2624488" y="1674044"/>
            <a:ext cx="1843682" cy="704267"/>
            <a:chOff x="2336" y="1344"/>
            <a:chExt cx="1043" cy="543"/>
          </a:xfrm>
        </p:grpSpPr>
        <p:sp>
          <p:nvSpPr>
            <p:cNvPr id="234" name="Google Shape;234;p37"/>
            <p:cNvSpPr txBox="1"/>
            <p:nvPr/>
          </p:nvSpPr>
          <p:spPr>
            <a:xfrm>
              <a:off x="2336" y="1570"/>
              <a:ext cx="1043" cy="317"/>
            </a:xfrm>
            <a:prstGeom prst="rect">
              <a:avLst/>
            </a:prstGeom>
            <a:gradFill>
              <a:gsLst>
                <a:gs pos="0">
                  <a:srgbClr val="FF6600"/>
                </a:gs>
                <a:gs pos="50000">
                  <a:srgbClr val="FFFF00"/>
                </a:gs>
                <a:gs pos="100000">
                  <a:srgbClr val="FF6600"/>
                </a:gs>
              </a:gsLst>
              <a:lin ang="5400000" scaled="0"/>
            </a:gradFill>
            <a:ln cap="flat" cmpd="sng" w="9525">
              <a:solidFill>
                <a:srgbClr val="66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eorgia"/>
                <a:buNone/>
              </a:pPr>
              <a:r>
                <a:rPr b="0" i="0" lang="ru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Государственная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eorgia"/>
                <a:buNone/>
              </a:pPr>
              <a:r>
                <a:rPr b="0" i="0" lang="ru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палата</a:t>
              </a:r>
              <a:endParaRPr/>
            </a:p>
          </p:txBody>
        </p:sp>
        <p:cxnSp>
          <p:nvCxnSpPr>
            <p:cNvPr id="235" name="Google Shape;235;p37"/>
            <p:cNvCxnSpPr/>
            <p:nvPr/>
          </p:nvCxnSpPr>
          <p:spPr>
            <a:xfrm flipH="1">
              <a:off x="2880" y="1344"/>
              <a:ext cx="363" cy="22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stealth"/>
            </a:ln>
          </p:spPr>
        </p:cxnSp>
      </p:grpSp>
      <p:grpSp>
        <p:nvGrpSpPr>
          <p:cNvPr id="236" name="Google Shape;236;p37"/>
          <p:cNvGrpSpPr/>
          <p:nvPr/>
        </p:nvGrpSpPr>
        <p:grpSpPr>
          <a:xfrm>
            <a:off x="4629028" y="1674044"/>
            <a:ext cx="1843682" cy="704267"/>
            <a:chOff x="3470" y="1344"/>
            <a:chExt cx="1043" cy="543"/>
          </a:xfrm>
        </p:grpSpPr>
        <p:sp>
          <p:nvSpPr>
            <p:cNvPr id="237" name="Google Shape;237;p37"/>
            <p:cNvSpPr txBox="1"/>
            <p:nvPr/>
          </p:nvSpPr>
          <p:spPr>
            <a:xfrm>
              <a:off x="3470" y="1570"/>
              <a:ext cx="1043" cy="317"/>
            </a:xfrm>
            <a:prstGeom prst="rect">
              <a:avLst/>
            </a:prstGeom>
            <a:gradFill>
              <a:gsLst>
                <a:gs pos="0">
                  <a:srgbClr val="FF6600"/>
                </a:gs>
                <a:gs pos="50000">
                  <a:srgbClr val="FFFF00"/>
                </a:gs>
                <a:gs pos="100000">
                  <a:srgbClr val="FF6600"/>
                </a:gs>
              </a:gsLst>
              <a:lin ang="5400000" scaled="0"/>
            </a:gradFill>
            <a:ln cap="flat" cmpd="sng" w="9525">
              <a:solidFill>
                <a:srgbClr val="66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eorgia"/>
                <a:buNone/>
              </a:pPr>
              <a:r>
                <a:rPr b="0" i="0" lang="ru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Государственная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eorgia"/>
                <a:buNone/>
              </a:pPr>
              <a:r>
                <a:rPr b="0" i="0" lang="ru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палата</a:t>
              </a:r>
              <a:endParaRPr/>
            </a:p>
          </p:txBody>
        </p:sp>
        <p:cxnSp>
          <p:nvCxnSpPr>
            <p:cNvPr id="238" name="Google Shape;238;p37"/>
            <p:cNvCxnSpPr/>
            <p:nvPr/>
          </p:nvCxnSpPr>
          <p:spPr>
            <a:xfrm>
              <a:off x="4014" y="1344"/>
              <a:ext cx="0" cy="22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stealth"/>
            </a:ln>
          </p:spPr>
        </p:cxnSp>
      </p:grpSp>
      <p:grpSp>
        <p:nvGrpSpPr>
          <p:cNvPr id="239" name="Google Shape;239;p37"/>
          <p:cNvGrpSpPr/>
          <p:nvPr/>
        </p:nvGrpSpPr>
        <p:grpSpPr>
          <a:xfrm>
            <a:off x="6633569" y="1674044"/>
            <a:ext cx="1843682" cy="704267"/>
            <a:chOff x="4604" y="1344"/>
            <a:chExt cx="1043" cy="543"/>
          </a:xfrm>
        </p:grpSpPr>
        <p:sp>
          <p:nvSpPr>
            <p:cNvPr id="240" name="Google Shape;240;p37"/>
            <p:cNvSpPr txBox="1"/>
            <p:nvPr/>
          </p:nvSpPr>
          <p:spPr>
            <a:xfrm>
              <a:off x="4604" y="1570"/>
              <a:ext cx="1043" cy="317"/>
            </a:xfrm>
            <a:prstGeom prst="rect">
              <a:avLst/>
            </a:prstGeom>
            <a:gradFill>
              <a:gsLst>
                <a:gs pos="0">
                  <a:srgbClr val="FF6600"/>
                </a:gs>
                <a:gs pos="50000">
                  <a:srgbClr val="FFFF00"/>
                </a:gs>
                <a:gs pos="100000">
                  <a:srgbClr val="FF6600"/>
                </a:gs>
              </a:gsLst>
              <a:lin ang="5400000" scaled="0"/>
            </a:gradFill>
            <a:ln cap="flat" cmpd="sng" w="9525">
              <a:solidFill>
                <a:srgbClr val="66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eorgia"/>
                <a:buNone/>
              </a:pPr>
              <a:r>
                <a:rPr b="0" i="0" lang="ru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Палата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eorgia"/>
                <a:buNone/>
              </a:pPr>
              <a:r>
                <a:rPr b="0" i="0" lang="ru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инспекторов</a:t>
              </a:r>
              <a:endParaRPr/>
            </a:p>
          </p:txBody>
        </p:sp>
        <p:cxnSp>
          <p:nvCxnSpPr>
            <p:cNvPr id="241" name="Google Shape;241;p37"/>
            <p:cNvCxnSpPr/>
            <p:nvPr/>
          </p:nvCxnSpPr>
          <p:spPr>
            <a:xfrm>
              <a:off x="4740" y="1344"/>
              <a:ext cx="408" cy="22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stealth"/>
            </a:ln>
          </p:spPr>
        </p:cxnSp>
      </p:grpSp>
      <p:grpSp>
        <p:nvGrpSpPr>
          <p:cNvPr id="242" name="Google Shape;242;p37"/>
          <p:cNvGrpSpPr/>
          <p:nvPr/>
        </p:nvGrpSpPr>
        <p:grpSpPr>
          <a:xfrm>
            <a:off x="3504789" y="2379608"/>
            <a:ext cx="4009081" cy="1176372"/>
            <a:chOff x="2834" y="1888"/>
            <a:chExt cx="2268" cy="907"/>
          </a:xfrm>
        </p:grpSpPr>
        <p:sp>
          <p:nvSpPr>
            <p:cNvPr id="243" name="Google Shape;243;p37"/>
            <p:cNvSpPr txBox="1"/>
            <p:nvPr/>
          </p:nvSpPr>
          <p:spPr>
            <a:xfrm>
              <a:off x="3515" y="2478"/>
              <a:ext cx="1043" cy="317"/>
            </a:xfrm>
            <a:prstGeom prst="rect">
              <a:avLst/>
            </a:prstGeom>
            <a:gradFill>
              <a:gsLst>
                <a:gs pos="0">
                  <a:srgbClr val="FF6600"/>
                </a:gs>
                <a:gs pos="50000">
                  <a:srgbClr val="FFFF00"/>
                </a:gs>
                <a:gs pos="100000">
                  <a:srgbClr val="FF6600"/>
                </a:gs>
              </a:gsLst>
              <a:lin ang="5400000" scaled="0"/>
            </a:gradFill>
            <a:ln cap="flat" cmpd="sng" w="9525">
              <a:solidFill>
                <a:srgbClr val="66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eorgia"/>
                <a:buNone/>
              </a:pPr>
              <a:r>
                <a:rPr b="1" i="0" lang="ru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Чиновники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eorgia"/>
                <a:buNone/>
              </a:pPr>
              <a:r>
                <a:rPr b="1" i="0" lang="ru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(мандарины)</a:t>
              </a:r>
              <a:endParaRPr/>
            </a:p>
          </p:txBody>
        </p:sp>
        <p:grpSp>
          <p:nvGrpSpPr>
            <p:cNvPr id="244" name="Google Shape;244;p37"/>
            <p:cNvGrpSpPr/>
            <p:nvPr/>
          </p:nvGrpSpPr>
          <p:grpSpPr>
            <a:xfrm>
              <a:off x="2834" y="1888"/>
              <a:ext cx="2268" cy="590"/>
              <a:chOff x="2834" y="1888"/>
              <a:chExt cx="2268" cy="590"/>
            </a:xfrm>
          </p:grpSpPr>
          <p:cxnSp>
            <p:nvCxnSpPr>
              <p:cNvPr id="245" name="Google Shape;245;p37"/>
              <p:cNvCxnSpPr/>
              <p:nvPr/>
            </p:nvCxnSpPr>
            <p:spPr>
              <a:xfrm>
                <a:off x="4014" y="1888"/>
                <a:ext cx="0" cy="59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stealth"/>
              </a:ln>
            </p:spPr>
          </p:cxnSp>
          <p:cxnSp>
            <p:nvCxnSpPr>
              <p:cNvPr id="246" name="Google Shape;246;p37"/>
              <p:cNvCxnSpPr/>
              <p:nvPr/>
            </p:nvCxnSpPr>
            <p:spPr>
              <a:xfrm>
                <a:off x="2834" y="1888"/>
                <a:ext cx="726" cy="59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stealth"/>
              </a:ln>
            </p:spPr>
          </p:cxnSp>
          <p:cxnSp>
            <p:nvCxnSpPr>
              <p:cNvPr id="247" name="Google Shape;247;p37"/>
              <p:cNvCxnSpPr/>
              <p:nvPr/>
            </p:nvCxnSpPr>
            <p:spPr>
              <a:xfrm flipH="1">
                <a:off x="4558" y="1888"/>
                <a:ext cx="544" cy="59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stealth"/>
              </a:ln>
            </p:spPr>
          </p:cxnSp>
        </p:grpSp>
      </p:grpSp>
      <p:grpSp>
        <p:nvGrpSpPr>
          <p:cNvPr id="248" name="Google Shape;248;p37"/>
          <p:cNvGrpSpPr/>
          <p:nvPr/>
        </p:nvGrpSpPr>
        <p:grpSpPr>
          <a:xfrm>
            <a:off x="2543175" y="3379590"/>
            <a:ext cx="2165398" cy="645902"/>
            <a:chOff x="2290" y="2659"/>
            <a:chExt cx="1225" cy="498"/>
          </a:xfrm>
        </p:grpSpPr>
        <p:sp>
          <p:nvSpPr>
            <p:cNvPr id="249" name="Google Shape;249;p37"/>
            <p:cNvSpPr txBox="1"/>
            <p:nvPr/>
          </p:nvSpPr>
          <p:spPr>
            <a:xfrm>
              <a:off x="2290" y="2840"/>
              <a:ext cx="817" cy="317"/>
            </a:xfrm>
            <a:prstGeom prst="rect">
              <a:avLst/>
            </a:prstGeom>
            <a:gradFill>
              <a:gsLst>
                <a:gs pos="0">
                  <a:srgbClr val="FF6600"/>
                </a:gs>
                <a:gs pos="50000">
                  <a:srgbClr val="FFFF00"/>
                </a:gs>
                <a:gs pos="100000">
                  <a:srgbClr val="FF6600"/>
                </a:gs>
              </a:gsLst>
              <a:lin ang="5400000" scaled="0"/>
            </a:gradFill>
            <a:ln cap="flat" cmpd="sng" w="9525">
              <a:solidFill>
                <a:srgbClr val="66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eorgia"/>
                <a:buNone/>
              </a:pPr>
              <a:r>
                <a:rPr b="0" i="0" lang="ru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Сбор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eorgia"/>
                <a:buNone/>
              </a:pPr>
              <a:r>
                <a:rPr b="0" i="0" lang="ru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налогов</a:t>
              </a:r>
              <a:endParaRPr/>
            </a:p>
          </p:txBody>
        </p:sp>
        <p:cxnSp>
          <p:nvCxnSpPr>
            <p:cNvPr id="250" name="Google Shape;250;p37"/>
            <p:cNvCxnSpPr/>
            <p:nvPr/>
          </p:nvCxnSpPr>
          <p:spPr>
            <a:xfrm flipH="1">
              <a:off x="2880" y="2659"/>
              <a:ext cx="635" cy="181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stealth"/>
            </a:ln>
          </p:spPr>
        </p:cxnSp>
      </p:grpSp>
      <p:grpSp>
        <p:nvGrpSpPr>
          <p:cNvPr id="251" name="Google Shape;251;p37"/>
          <p:cNvGrpSpPr/>
          <p:nvPr/>
        </p:nvGrpSpPr>
        <p:grpSpPr>
          <a:xfrm>
            <a:off x="3184840" y="3555981"/>
            <a:ext cx="1764137" cy="1058346"/>
            <a:chOff x="2653" y="2795"/>
            <a:chExt cx="998" cy="816"/>
          </a:xfrm>
        </p:grpSpPr>
        <p:sp>
          <p:nvSpPr>
            <p:cNvPr id="252" name="Google Shape;252;p37"/>
            <p:cNvSpPr txBox="1"/>
            <p:nvPr/>
          </p:nvSpPr>
          <p:spPr>
            <a:xfrm>
              <a:off x="2653" y="3294"/>
              <a:ext cx="817" cy="317"/>
            </a:xfrm>
            <a:prstGeom prst="rect">
              <a:avLst/>
            </a:prstGeom>
            <a:gradFill>
              <a:gsLst>
                <a:gs pos="0">
                  <a:srgbClr val="FF6600"/>
                </a:gs>
                <a:gs pos="50000">
                  <a:srgbClr val="FFFF00"/>
                </a:gs>
                <a:gs pos="100000">
                  <a:srgbClr val="FF6600"/>
                </a:gs>
              </a:gsLst>
              <a:lin ang="5400000" scaled="0"/>
            </a:gradFill>
            <a:ln cap="flat" cmpd="sng" w="9525">
              <a:solidFill>
                <a:srgbClr val="66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eorgia"/>
                <a:buNone/>
              </a:pPr>
              <a:r>
                <a:rPr b="0" i="0" lang="ru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Войско</a:t>
              </a:r>
              <a:endParaRPr/>
            </a:p>
          </p:txBody>
        </p:sp>
        <p:cxnSp>
          <p:nvCxnSpPr>
            <p:cNvPr id="253" name="Google Shape;253;p37"/>
            <p:cNvCxnSpPr/>
            <p:nvPr/>
          </p:nvCxnSpPr>
          <p:spPr>
            <a:xfrm flipH="1">
              <a:off x="3107" y="2795"/>
              <a:ext cx="544" cy="499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stealth"/>
            </a:ln>
          </p:spPr>
        </p:cxnSp>
      </p:grpSp>
      <p:grpSp>
        <p:nvGrpSpPr>
          <p:cNvPr id="254" name="Google Shape;254;p37"/>
          <p:cNvGrpSpPr/>
          <p:nvPr/>
        </p:nvGrpSpPr>
        <p:grpSpPr>
          <a:xfrm>
            <a:off x="4066908" y="3557278"/>
            <a:ext cx="1590904" cy="1564180"/>
            <a:chOff x="3152" y="2796"/>
            <a:chExt cx="900" cy="1206"/>
          </a:xfrm>
        </p:grpSpPr>
        <p:sp>
          <p:nvSpPr>
            <p:cNvPr id="255" name="Google Shape;255;p37"/>
            <p:cNvSpPr txBox="1"/>
            <p:nvPr/>
          </p:nvSpPr>
          <p:spPr>
            <a:xfrm>
              <a:off x="3152" y="3702"/>
              <a:ext cx="900" cy="300"/>
            </a:xfrm>
            <a:prstGeom prst="rect">
              <a:avLst/>
            </a:prstGeom>
            <a:gradFill>
              <a:gsLst>
                <a:gs pos="0">
                  <a:srgbClr val="FF6600"/>
                </a:gs>
                <a:gs pos="50000">
                  <a:srgbClr val="FFFF00"/>
                </a:gs>
                <a:gs pos="100000">
                  <a:srgbClr val="FF6600"/>
                </a:gs>
              </a:gsLst>
              <a:lin ang="5400000" scaled="0"/>
            </a:gradFill>
            <a:ln cap="flat" cmpd="sng" w="9525">
              <a:solidFill>
                <a:srgbClr val="66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eorgia"/>
                <a:buNone/>
              </a:pPr>
              <a:r>
                <a:rPr b="0" i="0" lang="ru" sz="14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Строительство</a:t>
              </a:r>
              <a:endParaRPr/>
            </a:p>
          </p:txBody>
        </p:sp>
        <p:sp>
          <p:nvSpPr>
            <p:cNvPr id="256" name="Google Shape;256;p37"/>
            <p:cNvSpPr/>
            <p:nvPr/>
          </p:nvSpPr>
          <p:spPr>
            <a:xfrm>
              <a:off x="3561" y="2796"/>
              <a:ext cx="351" cy="906"/>
            </a:xfrm>
            <a:custGeom>
              <a:rect b="b" l="l" r="r" t="t"/>
              <a:pathLst>
                <a:path extrusionOk="0" h="906" w="351">
                  <a:moveTo>
                    <a:pt x="351" y="0"/>
                  </a:moveTo>
                  <a:lnTo>
                    <a:pt x="0" y="906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" name="Google Shape;257;p37"/>
          <p:cNvGrpSpPr/>
          <p:nvPr/>
        </p:nvGrpSpPr>
        <p:grpSpPr>
          <a:xfrm>
            <a:off x="5831045" y="3557278"/>
            <a:ext cx="1444188" cy="1586222"/>
            <a:chOff x="4150" y="2796"/>
            <a:chExt cx="817" cy="1223"/>
          </a:xfrm>
        </p:grpSpPr>
        <p:sp>
          <p:nvSpPr>
            <p:cNvPr id="258" name="Google Shape;258;p37"/>
            <p:cNvSpPr txBox="1"/>
            <p:nvPr/>
          </p:nvSpPr>
          <p:spPr>
            <a:xfrm>
              <a:off x="4150" y="3702"/>
              <a:ext cx="817" cy="317"/>
            </a:xfrm>
            <a:prstGeom prst="rect">
              <a:avLst/>
            </a:prstGeom>
            <a:gradFill>
              <a:gsLst>
                <a:gs pos="0">
                  <a:srgbClr val="FF6600"/>
                </a:gs>
                <a:gs pos="50000">
                  <a:srgbClr val="FFFF00"/>
                </a:gs>
                <a:gs pos="100000">
                  <a:srgbClr val="FF6600"/>
                </a:gs>
              </a:gsLst>
              <a:lin ang="5400000" scaled="0"/>
            </a:gradFill>
            <a:ln cap="flat" cmpd="sng" w="9525">
              <a:solidFill>
                <a:srgbClr val="66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eorgia"/>
                <a:buNone/>
              </a:pPr>
              <a:r>
                <a:rPr b="0" i="0" lang="ru" sz="1400" u="non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Суд</a:t>
              </a:r>
              <a:endParaRPr/>
            </a:p>
          </p:txBody>
        </p:sp>
        <p:sp>
          <p:nvSpPr>
            <p:cNvPr id="259" name="Google Shape;259;p37"/>
            <p:cNvSpPr/>
            <p:nvPr/>
          </p:nvSpPr>
          <p:spPr>
            <a:xfrm>
              <a:off x="4164" y="2796"/>
              <a:ext cx="168" cy="906"/>
            </a:xfrm>
            <a:custGeom>
              <a:rect b="b" l="l" r="r" t="t"/>
              <a:pathLst>
                <a:path extrusionOk="0" h="906" w="168">
                  <a:moveTo>
                    <a:pt x="0" y="0"/>
                  </a:moveTo>
                  <a:lnTo>
                    <a:pt x="168" y="906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" name="Google Shape;260;p37"/>
          <p:cNvGrpSpPr/>
          <p:nvPr/>
        </p:nvGrpSpPr>
        <p:grpSpPr>
          <a:xfrm>
            <a:off x="6248216" y="3557278"/>
            <a:ext cx="1668683" cy="1057049"/>
            <a:chOff x="4386" y="2796"/>
            <a:chExt cx="944" cy="815"/>
          </a:xfrm>
        </p:grpSpPr>
        <p:sp>
          <p:nvSpPr>
            <p:cNvPr id="261" name="Google Shape;261;p37"/>
            <p:cNvSpPr txBox="1"/>
            <p:nvPr/>
          </p:nvSpPr>
          <p:spPr>
            <a:xfrm>
              <a:off x="4513" y="3294"/>
              <a:ext cx="817" cy="317"/>
            </a:xfrm>
            <a:prstGeom prst="rect">
              <a:avLst/>
            </a:prstGeom>
            <a:gradFill>
              <a:gsLst>
                <a:gs pos="0">
                  <a:srgbClr val="FF6600"/>
                </a:gs>
                <a:gs pos="50000">
                  <a:srgbClr val="FFFF00"/>
                </a:gs>
                <a:gs pos="100000">
                  <a:srgbClr val="FF6600"/>
                </a:gs>
              </a:gsLst>
              <a:lin ang="5400000" scaled="0"/>
            </a:gradFill>
            <a:ln cap="flat" cmpd="sng" w="9525">
              <a:solidFill>
                <a:srgbClr val="66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eorgia"/>
                <a:buNone/>
              </a:pPr>
              <a:r>
                <a:rPr b="0" i="0" lang="ru" sz="1400" u="non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Поведение в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eorgia"/>
                <a:buNone/>
              </a:pPr>
              <a:r>
                <a:rPr b="0" i="0" lang="ru" sz="1400" u="non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обществе</a:t>
              </a:r>
              <a:endParaRPr/>
            </a:p>
          </p:txBody>
        </p:sp>
        <p:sp>
          <p:nvSpPr>
            <p:cNvPr id="262" name="Google Shape;262;p37"/>
            <p:cNvSpPr/>
            <p:nvPr/>
          </p:nvSpPr>
          <p:spPr>
            <a:xfrm>
              <a:off x="4386" y="2796"/>
              <a:ext cx="354" cy="498"/>
            </a:xfrm>
            <a:custGeom>
              <a:rect b="b" l="l" r="r" t="t"/>
              <a:pathLst>
                <a:path extrusionOk="0" h="498" w="354">
                  <a:moveTo>
                    <a:pt x="0" y="0"/>
                  </a:moveTo>
                  <a:lnTo>
                    <a:pt x="354" y="498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" name="Google Shape;263;p37"/>
          <p:cNvGrpSpPr/>
          <p:nvPr/>
        </p:nvGrpSpPr>
        <p:grpSpPr>
          <a:xfrm>
            <a:off x="6552256" y="3321225"/>
            <a:ext cx="1924994" cy="704267"/>
            <a:chOff x="4558" y="2614"/>
            <a:chExt cx="1089" cy="543"/>
          </a:xfrm>
        </p:grpSpPr>
        <p:sp>
          <p:nvSpPr>
            <p:cNvPr id="264" name="Google Shape;264;p37"/>
            <p:cNvSpPr txBox="1"/>
            <p:nvPr/>
          </p:nvSpPr>
          <p:spPr>
            <a:xfrm>
              <a:off x="4830" y="2840"/>
              <a:ext cx="817" cy="317"/>
            </a:xfrm>
            <a:prstGeom prst="rect">
              <a:avLst/>
            </a:prstGeom>
            <a:gradFill>
              <a:gsLst>
                <a:gs pos="0">
                  <a:srgbClr val="FF6600"/>
                </a:gs>
                <a:gs pos="50000">
                  <a:srgbClr val="FFFF00"/>
                </a:gs>
                <a:gs pos="100000">
                  <a:srgbClr val="FF6600"/>
                </a:gs>
              </a:gsLst>
              <a:lin ang="5400000" scaled="0"/>
            </a:gradFill>
            <a:ln cap="flat" cmpd="sng" w="9525">
              <a:solidFill>
                <a:srgbClr val="66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eorgia"/>
                <a:buNone/>
              </a:pPr>
              <a:r>
                <a:rPr b="0" i="0" lang="ru" sz="1400" u="non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Религиозные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eorgia"/>
                <a:buNone/>
              </a:pPr>
              <a:r>
                <a:rPr b="0" i="0" lang="ru" sz="1400" u="non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обряды</a:t>
              </a:r>
              <a:endParaRPr/>
            </a:p>
          </p:txBody>
        </p:sp>
        <p:cxnSp>
          <p:nvCxnSpPr>
            <p:cNvPr id="265" name="Google Shape;265;p37"/>
            <p:cNvCxnSpPr/>
            <p:nvPr/>
          </p:nvCxnSpPr>
          <p:spPr>
            <a:xfrm>
              <a:off x="4558" y="2614"/>
              <a:ext cx="590" cy="22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stealth"/>
            </a:ln>
          </p:spPr>
        </p:cxnSp>
      </p:grpSp>
      <p:pic>
        <p:nvPicPr>
          <p:cNvPr id="266" name="Google Shape;26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825" y="90499"/>
            <a:ext cx="1789671" cy="24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662" y="2902744"/>
            <a:ext cx="1458515" cy="2031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3" y="523663"/>
            <a:ext cx="8938017" cy="4532363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8"/>
          <p:cNvSpPr txBox="1"/>
          <p:nvPr/>
        </p:nvSpPr>
        <p:spPr>
          <a:xfrm>
            <a:off x="250825" y="0"/>
            <a:ext cx="8893175" cy="389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800"/>
              <a:buFont typeface="Georgia"/>
              <a:buNone/>
            </a:pPr>
            <a:r>
              <a:rPr b="1" i="0" lang="ru" sz="2800" u="none">
                <a:solidFill>
                  <a:srgbClr val="FFCC00"/>
                </a:solidFill>
                <a:latin typeface="Georgia"/>
                <a:ea typeface="Georgia"/>
                <a:cs typeface="Georgia"/>
                <a:sym typeface="Georgia"/>
              </a:rPr>
              <a:t>Средневековое китайское общество</a:t>
            </a:r>
            <a:endParaRPr/>
          </a:p>
        </p:txBody>
      </p:sp>
      <p:sp>
        <p:nvSpPr>
          <p:cNvPr id="274" name="Google Shape;274;p38"/>
          <p:cNvSpPr/>
          <p:nvPr/>
        </p:nvSpPr>
        <p:spPr>
          <a:xfrm>
            <a:off x="3132137" y="681038"/>
            <a:ext cx="2376487" cy="485775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6600"/>
              </a:gs>
              <a:gs pos="50000">
                <a:srgbClr val="FFFF00"/>
              </a:gs>
              <a:gs pos="100000">
                <a:srgbClr val="FF6600"/>
              </a:gs>
            </a:gsLst>
            <a:lin ang="5400000" scaled="0"/>
          </a:gradFill>
          <a:ln cap="flat" cmpd="sng" w="9525">
            <a:solidFill>
              <a:srgbClr val="66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rPr b="1" i="0" lang="ru" sz="1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Император</a:t>
            </a:r>
            <a:endParaRPr/>
          </a:p>
        </p:txBody>
      </p:sp>
      <p:sp>
        <p:nvSpPr>
          <p:cNvPr id="275" name="Google Shape;275;p38"/>
          <p:cNvSpPr/>
          <p:nvPr/>
        </p:nvSpPr>
        <p:spPr>
          <a:xfrm>
            <a:off x="2700337" y="1437084"/>
            <a:ext cx="3240087" cy="53816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6600"/>
              </a:gs>
              <a:gs pos="50000">
                <a:srgbClr val="FFFF00"/>
              </a:gs>
              <a:gs pos="100000">
                <a:srgbClr val="FF6600"/>
              </a:gs>
            </a:gsLst>
            <a:lin ang="5400000" scaled="0"/>
          </a:gradFill>
          <a:ln cap="flat" cmpd="sng" w="9525">
            <a:solidFill>
              <a:srgbClr val="66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rPr b="1" i="0" lang="ru" sz="1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Знать</a:t>
            </a:r>
            <a:endParaRPr/>
          </a:p>
        </p:txBody>
      </p:sp>
      <p:sp>
        <p:nvSpPr>
          <p:cNvPr id="276" name="Google Shape;276;p38"/>
          <p:cNvSpPr/>
          <p:nvPr/>
        </p:nvSpPr>
        <p:spPr>
          <a:xfrm>
            <a:off x="2124075" y="2247900"/>
            <a:ext cx="4319587" cy="6477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6600"/>
              </a:gs>
              <a:gs pos="50000">
                <a:srgbClr val="FFFF00"/>
              </a:gs>
              <a:gs pos="100000">
                <a:srgbClr val="FF6600"/>
              </a:gs>
            </a:gsLst>
            <a:lin ang="5400000" scaled="0"/>
          </a:gradFill>
          <a:ln cap="flat" cmpd="sng" w="9525">
            <a:solidFill>
              <a:srgbClr val="66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rPr b="1" i="0" lang="ru" sz="1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Чиновники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rPr b="1" i="0" lang="ru" sz="1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(ученые)</a:t>
            </a:r>
            <a:endParaRPr/>
          </a:p>
        </p:txBody>
      </p:sp>
      <p:sp>
        <p:nvSpPr>
          <p:cNvPr id="277" name="Google Shape;277;p38"/>
          <p:cNvSpPr/>
          <p:nvPr/>
        </p:nvSpPr>
        <p:spPr>
          <a:xfrm>
            <a:off x="1692275" y="3165872"/>
            <a:ext cx="5329237" cy="70246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6600"/>
              </a:gs>
              <a:gs pos="50000">
                <a:srgbClr val="FFFF00"/>
              </a:gs>
              <a:gs pos="100000">
                <a:srgbClr val="FF6600"/>
              </a:gs>
            </a:gsLst>
            <a:lin ang="5400000" scaled="0"/>
          </a:gradFill>
          <a:ln cap="flat" cmpd="sng" w="9525">
            <a:solidFill>
              <a:srgbClr val="66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rPr b="1" i="0" lang="ru" sz="1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Добрый люд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rPr b="1" i="0" lang="ru" sz="1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(крестьяне, ремесленники, торговцы)</a:t>
            </a:r>
            <a:endParaRPr/>
          </a:p>
        </p:txBody>
      </p:sp>
      <p:sp>
        <p:nvSpPr>
          <p:cNvPr id="278" name="Google Shape;278;p38"/>
          <p:cNvSpPr/>
          <p:nvPr/>
        </p:nvSpPr>
        <p:spPr>
          <a:xfrm>
            <a:off x="1258887" y="4137422"/>
            <a:ext cx="6192837" cy="809625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6600"/>
              </a:gs>
              <a:gs pos="50000">
                <a:srgbClr val="FFFF00"/>
              </a:gs>
              <a:gs pos="100000">
                <a:srgbClr val="FF6600"/>
              </a:gs>
            </a:gsLst>
            <a:lin ang="5400000" scaled="0"/>
          </a:gradFill>
          <a:ln cap="flat" cmpd="sng" w="9525">
            <a:solidFill>
              <a:srgbClr val="66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rPr b="1" i="0" lang="ru" sz="1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Подлый люд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rPr b="1" i="0" lang="ru" sz="1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(слуги, рабы)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chinma" id="283" name="Google Shape;28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125" y="1888100"/>
            <a:ext cx="4138900" cy="318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9"/>
          <p:cNvPicPr preferRelativeResize="0"/>
          <p:nvPr/>
        </p:nvPicPr>
        <p:blipFill rotWithShape="1">
          <a:blip r:embed="rId4">
            <a:alphaModFix/>
          </a:blip>
          <a:srcRect b="0" l="0" r="0" t="26427"/>
          <a:stretch/>
        </p:blipFill>
        <p:spPr>
          <a:xfrm>
            <a:off x="84350" y="44625"/>
            <a:ext cx="1964400" cy="179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9b" id="285" name="Google Shape;285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32975" y="2465603"/>
            <a:ext cx="4507959" cy="226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9"/>
          <p:cNvSpPr/>
          <p:nvPr/>
        </p:nvSpPr>
        <p:spPr>
          <a:xfrm>
            <a:off x="1598450" y="0"/>
            <a:ext cx="7550400" cy="7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FBFD"/>
              </a:buClr>
              <a:buSzPts val="5400"/>
              <a:buFont typeface="Arial"/>
              <a:buNone/>
            </a:pPr>
            <a:r>
              <a:rPr b="1" i="0" lang="ru" sz="3600" u="none" cap="none" strike="noStrike">
                <a:solidFill>
                  <a:srgbClr val="DDFBFD"/>
                </a:solidFill>
                <a:latin typeface="Arial"/>
                <a:ea typeface="Arial"/>
                <a:cs typeface="Arial"/>
                <a:sym typeface="Arial"/>
              </a:rPr>
              <a:t>Познавательное задание!</a:t>
            </a:r>
            <a:endParaRPr sz="3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4400"/>
              <a:buFont typeface="Arial"/>
              <a:buNone/>
            </a:pPr>
            <a:r>
              <a:t/>
            </a:r>
            <a:endParaRPr sz="3000">
              <a:solidFill>
                <a:srgbClr val="FF6600"/>
              </a:solidFill>
            </a:endParaRPr>
          </a:p>
        </p:txBody>
      </p:sp>
      <p:sp>
        <p:nvSpPr>
          <p:cNvPr id="287" name="Google Shape;287;p39"/>
          <p:cNvSpPr txBox="1"/>
          <p:nvPr/>
        </p:nvSpPr>
        <p:spPr>
          <a:xfrm>
            <a:off x="1990925" y="544425"/>
            <a:ext cx="71532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FF6600"/>
                </a:solidFill>
              </a:rPr>
              <a:t>Кем, когда и почему был завоёван Китай?</a:t>
            </a:r>
            <a:endParaRPr sz="3000">
              <a:solidFill>
                <a:srgbClr val="FF66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FF6600"/>
                </a:solidFill>
              </a:rPr>
              <a:t>стр.166-167</a:t>
            </a:r>
            <a:endParaRPr sz="3000">
              <a:solidFill>
                <a:srgbClr val="FF6600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0"/>
          <p:cNvSpPr/>
          <p:nvPr/>
        </p:nvSpPr>
        <p:spPr>
          <a:xfrm>
            <a:off x="323850" y="897731"/>
            <a:ext cx="2520950" cy="6477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6600"/>
              </a:gs>
              <a:gs pos="50000">
                <a:srgbClr val="FFFF00"/>
              </a:gs>
              <a:gs pos="100000">
                <a:srgbClr val="FF6600"/>
              </a:gs>
            </a:gsLst>
            <a:lin ang="5400000" scaled="0"/>
          </a:gradFill>
          <a:ln cap="flat" cmpd="sng" w="9525">
            <a:solidFill>
              <a:srgbClr val="66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rPr b="1" i="0" lang="ru" sz="1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Конфуцианство</a:t>
            </a:r>
            <a:endParaRPr/>
          </a:p>
        </p:txBody>
      </p:sp>
      <p:sp>
        <p:nvSpPr>
          <p:cNvPr id="293" name="Google Shape;293;p40"/>
          <p:cNvSpPr/>
          <p:nvPr/>
        </p:nvSpPr>
        <p:spPr>
          <a:xfrm>
            <a:off x="3276600" y="1545431"/>
            <a:ext cx="2520950" cy="6477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6600"/>
              </a:gs>
              <a:gs pos="50000">
                <a:srgbClr val="FFFF00"/>
              </a:gs>
              <a:gs pos="100000">
                <a:srgbClr val="FF6600"/>
              </a:gs>
            </a:gsLst>
            <a:lin ang="5400000" scaled="0"/>
          </a:gradFill>
          <a:ln cap="flat" cmpd="sng" w="9525">
            <a:solidFill>
              <a:srgbClr val="66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rPr b="1" i="0" lang="ru" sz="1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Буддизм</a:t>
            </a:r>
            <a:endParaRPr/>
          </a:p>
        </p:txBody>
      </p:sp>
      <p:sp>
        <p:nvSpPr>
          <p:cNvPr id="294" name="Google Shape;294;p40"/>
          <p:cNvSpPr/>
          <p:nvPr/>
        </p:nvSpPr>
        <p:spPr>
          <a:xfrm>
            <a:off x="6227762" y="951309"/>
            <a:ext cx="2520950" cy="6477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6600"/>
              </a:gs>
              <a:gs pos="50000">
                <a:srgbClr val="FFFF00"/>
              </a:gs>
              <a:gs pos="100000">
                <a:srgbClr val="FF6600"/>
              </a:gs>
            </a:gsLst>
            <a:lin ang="5400000" scaled="0"/>
          </a:gradFill>
          <a:ln cap="flat" cmpd="sng" w="9525">
            <a:solidFill>
              <a:srgbClr val="66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rPr b="1" i="0" lang="ru" sz="1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Даосизм</a:t>
            </a:r>
            <a:endParaRPr/>
          </a:p>
        </p:txBody>
      </p:sp>
      <p:grpSp>
        <p:nvGrpSpPr>
          <p:cNvPr id="295" name="Google Shape;295;p40"/>
          <p:cNvGrpSpPr/>
          <p:nvPr/>
        </p:nvGrpSpPr>
        <p:grpSpPr>
          <a:xfrm>
            <a:off x="468312" y="1600200"/>
            <a:ext cx="2232025" cy="810815"/>
            <a:chOff x="295" y="1525"/>
            <a:chExt cx="1406" cy="681"/>
          </a:xfrm>
        </p:grpSpPr>
        <p:sp>
          <p:nvSpPr>
            <p:cNvPr id="296" name="Google Shape;296;p40"/>
            <p:cNvSpPr txBox="1"/>
            <p:nvPr/>
          </p:nvSpPr>
          <p:spPr>
            <a:xfrm>
              <a:off x="295" y="1752"/>
              <a:ext cx="1406" cy="454"/>
            </a:xfrm>
            <a:prstGeom prst="rect">
              <a:avLst/>
            </a:prstGeom>
            <a:solidFill>
              <a:srgbClr val="FFFF00"/>
            </a:solidFill>
            <a:ln cap="rnd" cmpd="sng" w="9525">
              <a:solidFill>
                <a:srgbClr val="66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rPr b="0" i="1" lang="ru" sz="1800" u="non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Создал Конфуций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rPr b="0" i="1" lang="ru" sz="1800" u="non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в V в. до н.э.</a:t>
              </a:r>
              <a:endParaRPr/>
            </a:p>
          </p:txBody>
        </p:sp>
        <p:cxnSp>
          <p:nvCxnSpPr>
            <p:cNvPr id="297" name="Google Shape;297;p40"/>
            <p:cNvCxnSpPr/>
            <p:nvPr/>
          </p:nvCxnSpPr>
          <p:spPr>
            <a:xfrm>
              <a:off x="975" y="1525"/>
              <a:ext cx="0" cy="22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stealth"/>
            </a:ln>
          </p:spPr>
        </p:cxnSp>
      </p:grpSp>
      <p:grpSp>
        <p:nvGrpSpPr>
          <p:cNvPr id="298" name="Google Shape;298;p40"/>
          <p:cNvGrpSpPr/>
          <p:nvPr/>
        </p:nvGrpSpPr>
        <p:grpSpPr>
          <a:xfrm>
            <a:off x="3492500" y="2193131"/>
            <a:ext cx="2232025" cy="809625"/>
            <a:chOff x="2200" y="1979"/>
            <a:chExt cx="1406" cy="680"/>
          </a:xfrm>
        </p:grpSpPr>
        <p:sp>
          <p:nvSpPr>
            <p:cNvPr id="299" name="Google Shape;299;p40"/>
            <p:cNvSpPr txBox="1"/>
            <p:nvPr/>
          </p:nvSpPr>
          <p:spPr>
            <a:xfrm>
              <a:off x="2200" y="2205"/>
              <a:ext cx="1406" cy="454"/>
            </a:xfrm>
            <a:prstGeom prst="rect">
              <a:avLst/>
            </a:prstGeom>
            <a:solidFill>
              <a:srgbClr val="FFFF00"/>
            </a:solidFill>
            <a:ln cap="rnd" cmpd="sng" w="9525">
              <a:solidFill>
                <a:srgbClr val="66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rPr b="0" i="1" lang="ru" sz="1800" u="non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Создал Будда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rPr b="0" i="1" lang="ru" sz="1800" u="non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в IV в. до н.э.</a:t>
              </a:r>
              <a:endParaRPr/>
            </a:p>
          </p:txBody>
        </p:sp>
        <p:cxnSp>
          <p:nvCxnSpPr>
            <p:cNvPr id="300" name="Google Shape;300;p40"/>
            <p:cNvCxnSpPr/>
            <p:nvPr/>
          </p:nvCxnSpPr>
          <p:spPr>
            <a:xfrm>
              <a:off x="2925" y="1979"/>
              <a:ext cx="0" cy="22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stealth"/>
            </a:ln>
          </p:spPr>
        </p:cxnSp>
      </p:grpSp>
      <p:grpSp>
        <p:nvGrpSpPr>
          <p:cNvPr id="301" name="Google Shape;301;p40"/>
          <p:cNvGrpSpPr/>
          <p:nvPr/>
        </p:nvGrpSpPr>
        <p:grpSpPr>
          <a:xfrm>
            <a:off x="6372225" y="1707356"/>
            <a:ext cx="2232025" cy="810815"/>
            <a:chOff x="4014" y="1570"/>
            <a:chExt cx="1406" cy="681"/>
          </a:xfrm>
        </p:grpSpPr>
        <p:sp>
          <p:nvSpPr>
            <p:cNvPr id="302" name="Google Shape;302;p40"/>
            <p:cNvSpPr txBox="1"/>
            <p:nvPr/>
          </p:nvSpPr>
          <p:spPr>
            <a:xfrm>
              <a:off x="4014" y="1797"/>
              <a:ext cx="1406" cy="454"/>
            </a:xfrm>
            <a:prstGeom prst="rect">
              <a:avLst/>
            </a:prstGeom>
            <a:solidFill>
              <a:srgbClr val="FFFF00"/>
            </a:solidFill>
            <a:ln cap="rnd" cmpd="sng" w="9525">
              <a:solidFill>
                <a:srgbClr val="66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rPr b="0" i="1" lang="ru" u="non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Включал древние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rPr b="0" i="1" lang="ru" u="non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обряды и верования</a:t>
              </a:r>
              <a:endParaRPr/>
            </a:p>
          </p:txBody>
        </p:sp>
        <p:cxnSp>
          <p:nvCxnSpPr>
            <p:cNvPr id="303" name="Google Shape;303;p40"/>
            <p:cNvCxnSpPr/>
            <p:nvPr/>
          </p:nvCxnSpPr>
          <p:spPr>
            <a:xfrm>
              <a:off x="4740" y="1570"/>
              <a:ext cx="0" cy="22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stealth"/>
            </a:ln>
          </p:spPr>
        </p:cxnSp>
      </p:grpSp>
      <p:pic>
        <p:nvPicPr>
          <p:cNvPr id="304" name="Google Shape;30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312" y="2571750"/>
            <a:ext cx="1475184" cy="2376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63937" y="3165872"/>
            <a:ext cx="1621631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16687" y="2625328"/>
            <a:ext cx="1498997" cy="2301478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0"/>
          <p:cNvSpPr/>
          <p:nvPr/>
        </p:nvSpPr>
        <p:spPr>
          <a:xfrm>
            <a:off x="357158" y="0"/>
            <a:ext cx="8496877" cy="1454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4000"/>
              <a:buFont typeface="Arial"/>
              <a:buNone/>
            </a:pPr>
            <a:r>
              <a:rPr b="1" i="0" lang="ru" sz="30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В чём особенность религиозной</a:t>
            </a:r>
            <a:endParaRPr sz="3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4000"/>
              <a:buFont typeface="Arial"/>
              <a:buNone/>
            </a:pPr>
            <a:r>
              <a:rPr b="1" i="0" lang="ru" sz="30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жизни Китая?</a:t>
            </a:r>
            <a:endParaRPr sz="3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4000"/>
              <a:buFont typeface="Arial"/>
              <a:buNone/>
            </a:pPr>
            <a:r>
              <a:rPr b="1" i="0" lang="ru" sz="30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Стр.168.</a:t>
            </a:r>
            <a:endParaRPr sz="3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1"/>
          <p:cNvSpPr txBox="1"/>
          <p:nvPr/>
        </p:nvSpPr>
        <p:spPr>
          <a:xfrm>
            <a:off x="2700337" y="141684"/>
            <a:ext cx="40671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800"/>
              <a:buFont typeface="Georgia"/>
              <a:buNone/>
            </a:pPr>
            <a:r>
              <a:rPr b="1" i="0" lang="ru" sz="2800" u="none">
                <a:solidFill>
                  <a:srgbClr val="FFCC00"/>
                </a:solidFill>
                <a:latin typeface="Georgia"/>
                <a:ea typeface="Georgia"/>
                <a:cs typeface="Georgia"/>
                <a:sym typeface="Georgia"/>
              </a:rPr>
              <a:t>Культура Китая</a:t>
            </a:r>
            <a:endParaRPr/>
          </a:p>
        </p:txBody>
      </p:sp>
      <p:sp>
        <p:nvSpPr>
          <p:cNvPr id="313" name="Google Shape;313;p41"/>
          <p:cNvSpPr txBox="1"/>
          <p:nvPr/>
        </p:nvSpPr>
        <p:spPr>
          <a:xfrm>
            <a:off x="179387" y="250031"/>
            <a:ext cx="20892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</a:pPr>
            <a:r>
              <a:rPr b="1" i="1" lang="ru" sz="180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Литература</a:t>
            </a:r>
            <a:endParaRPr/>
          </a:p>
        </p:txBody>
      </p:sp>
      <p:sp>
        <p:nvSpPr>
          <p:cNvPr id="314" name="Google Shape;314;p41"/>
          <p:cNvSpPr/>
          <p:nvPr/>
        </p:nvSpPr>
        <p:spPr>
          <a:xfrm>
            <a:off x="2735225" y="735725"/>
            <a:ext cx="2736900" cy="4163700"/>
          </a:xfrm>
          <a:prstGeom prst="verticalScroll">
            <a:avLst>
              <a:gd fmla="val 1895" name="adj"/>
            </a:avLst>
          </a:prstGeom>
          <a:gradFill>
            <a:gsLst>
              <a:gs pos="0">
                <a:srgbClr val="FFFF00"/>
              </a:gs>
              <a:gs pos="100000">
                <a:srgbClr val="DFBE9D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66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None/>
            </a:pPr>
            <a:r>
              <a:rPr b="1" i="0" lang="ru" sz="12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Теперь зима,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None/>
            </a:pPr>
            <a:r>
              <a:rPr b="1" i="0" lang="ru" sz="12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И листья облетели,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None/>
            </a:pPr>
            <a:r>
              <a:rPr b="1" i="0" lang="ru" sz="12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От ветра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None/>
            </a:pPr>
            <a:r>
              <a:rPr b="1" i="0" lang="ru" sz="12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Треснут, кажется, холмы.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None/>
            </a:pPr>
            <a:r>
              <a:rPr b="1" i="0" lang="ru" sz="12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Ночные небеса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None/>
            </a:pPr>
            <a:r>
              <a:rPr b="1" i="0" lang="ru" sz="12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Грозят метелью.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None/>
            </a:pPr>
            <a:r>
              <a:rPr b="1" i="0" lang="ru" sz="12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И я бреду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None/>
            </a:pPr>
            <a:r>
              <a:rPr b="1" i="0" lang="ru" sz="12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Среди угрюмой тьмы.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None/>
            </a:pPr>
            <a:r>
              <a:rPr b="1" i="0" lang="ru" sz="12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Окоченели пальцы –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None/>
            </a:pPr>
            <a:r>
              <a:rPr b="1" i="0" lang="ru" sz="12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Силы нету…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None/>
            </a:pPr>
            <a:r>
              <a:rPr b="1" i="1" lang="ru" sz="12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Ду Фу</a:t>
            </a:r>
            <a:endParaRPr/>
          </a:p>
        </p:txBody>
      </p:sp>
      <p:sp>
        <p:nvSpPr>
          <p:cNvPr id="315" name="Google Shape;315;p41"/>
          <p:cNvSpPr txBox="1"/>
          <p:nvPr/>
        </p:nvSpPr>
        <p:spPr>
          <a:xfrm>
            <a:off x="6588124" y="4569618"/>
            <a:ext cx="142875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rPr b="1" i="1" lang="ru" sz="1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Ду Фу</a:t>
            </a:r>
            <a:endParaRPr/>
          </a:p>
        </p:txBody>
      </p:sp>
      <p:sp>
        <p:nvSpPr>
          <p:cNvPr id="316" name="Google Shape;316;p41"/>
          <p:cNvSpPr txBox="1"/>
          <p:nvPr/>
        </p:nvSpPr>
        <p:spPr>
          <a:xfrm>
            <a:off x="539750" y="4624387"/>
            <a:ext cx="142875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rPr b="1" i="1" lang="ru" sz="1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Ли Бо </a:t>
            </a:r>
            <a:endParaRPr/>
          </a:p>
        </p:txBody>
      </p:sp>
      <p:pic>
        <p:nvPicPr>
          <p:cNvPr id="317" name="Google Shape;31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375" y="735725"/>
            <a:ext cx="2430425" cy="384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1"/>
          <p:cNvPicPr preferRelativeResize="0"/>
          <p:nvPr/>
        </p:nvPicPr>
        <p:blipFill rotWithShape="1">
          <a:blip r:embed="rId4">
            <a:alphaModFix/>
          </a:blip>
          <a:srcRect b="0" l="0" r="0" t="10023"/>
          <a:stretch/>
        </p:blipFill>
        <p:spPr>
          <a:xfrm>
            <a:off x="5983150" y="735725"/>
            <a:ext cx="263880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2"/>
          <p:cNvSpPr txBox="1"/>
          <p:nvPr/>
        </p:nvSpPr>
        <p:spPr>
          <a:xfrm>
            <a:off x="2843212" y="141684"/>
            <a:ext cx="4067175" cy="389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800"/>
              <a:buFont typeface="Georgia"/>
              <a:buNone/>
            </a:pPr>
            <a:r>
              <a:rPr b="1" i="0" lang="ru" sz="2800" u="none">
                <a:solidFill>
                  <a:srgbClr val="FFCC00"/>
                </a:solidFill>
                <a:latin typeface="Georgia"/>
                <a:ea typeface="Georgia"/>
                <a:cs typeface="Georgia"/>
                <a:sym typeface="Georgia"/>
              </a:rPr>
              <a:t>Культура Китая</a:t>
            </a:r>
            <a:endParaRPr/>
          </a:p>
        </p:txBody>
      </p:sp>
      <p:sp>
        <p:nvSpPr>
          <p:cNvPr id="324" name="Google Shape;324;p42"/>
          <p:cNvSpPr txBox="1"/>
          <p:nvPr/>
        </p:nvSpPr>
        <p:spPr>
          <a:xfrm>
            <a:off x="323850" y="357188"/>
            <a:ext cx="2089150" cy="275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</a:pPr>
            <a:r>
              <a:rPr b="1" i="1" lang="ru" sz="180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Живопись</a:t>
            </a:r>
            <a:endParaRPr/>
          </a:p>
        </p:txBody>
      </p:sp>
      <p:pic>
        <p:nvPicPr>
          <p:cNvPr id="325" name="Google Shape;32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050" y="872525"/>
            <a:ext cx="3974100" cy="3420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326" name="Google Shape;326;p42"/>
          <p:cNvSpPr txBox="1"/>
          <p:nvPr/>
        </p:nvSpPr>
        <p:spPr>
          <a:xfrm>
            <a:off x="965575" y="4418450"/>
            <a:ext cx="17799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Цветы и птицы</a:t>
            </a:r>
            <a:endParaRPr b="1"/>
          </a:p>
        </p:txBody>
      </p:sp>
      <p:pic>
        <p:nvPicPr>
          <p:cNvPr id="327" name="Google Shape;32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6975" y="683425"/>
            <a:ext cx="4200900" cy="3609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328" name="Google Shape;328;p42"/>
          <p:cNvSpPr txBox="1"/>
          <p:nvPr/>
        </p:nvSpPr>
        <p:spPr>
          <a:xfrm>
            <a:off x="5947125" y="4445125"/>
            <a:ext cx="22353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Леса </a:t>
            </a:r>
            <a:r>
              <a:rPr b="1" lang="ru"/>
              <a:t> и горы</a:t>
            </a:r>
            <a:endParaRPr b="1"/>
          </a:p>
        </p:txBody>
      </p:sp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2306.png" id="333" name="Google Shape;333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629400" cy="397937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3"/>
          <p:cNvSpPr txBox="1"/>
          <p:nvPr/>
        </p:nvSpPr>
        <p:spPr>
          <a:xfrm>
            <a:off x="1152525" y="3867150"/>
            <a:ext cx="7563000" cy="9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800">
                <a:solidFill>
                  <a:srgbClr val="F1C232"/>
                </a:solidFill>
                <a:latin typeface="Lobster"/>
                <a:ea typeface="Lobster"/>
                <a:cs typeface="Lobster"/>
                <a:sym typeface="Lobster"/>
              </a:rPr>
              <a:t>Спасибо за  работу!!!</a:t>
            </a:r>
            <a:endParaRPr b="1" sz="4800">
              <a:solidFill>
                <a:srgbClr val="F1C232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/>
          <p:nvPr/>
        </p:nvSpPr>
        <p:spPr>
          <a:xfrm>
            <a:off x="-1" y="0"/>
            <a:ext cx="9108505" cy="3947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FBFD"/>
              </a:buClr>
              <a:buSzPts val="7200"/>
              <a:buFont typeface="Arial"/>
              <a:buNone/>
            </a:pPr>
            <a:r>
              <a:rPr b="1" i="0" lang="ru" sz="6000" u="none" cap="none" strike="noStrike">
                <a:solidFill>
                  <a:srgbClr val="DDFBFD"/>
                </a:solidFill>
                <a:latin typeface="Arial"/>
                <a:ea typeface="Arial"/>
                <a:cs typeface="Arial"/>
                <a:sym typeface="Arial"/>
              </a:rPr>
              <a:t>Домашнее задание:</a:t>
            </a:r>
            <a:endParaRPr sz="6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7200"/>
              <a:buFont typeface="Arial"/>
              <a:buNone/>
            </a:pPr>
            <a:r>
              <a:rPr b="1" i="0" lang="ru" sz="6000" u="none" cap="none" strike="noStrike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§ 27.</a:t>
            </a:r>
            <a:endParaRPr sz="6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6000"/>
              <a:buFont typeface="Arial"/>
              <a:buNone/>
            </a:pPr>
            <a:r>
              <a:rPr b="1" i="0" lang="ru" sz="6000" u="none" cap="none" strike="noStrike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    Выполнить тесты </a:t>
            </a:r>
            <a:endParaRPr sz="6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6000"/>
              <a:buFont typeface="Arial"/>
              <a:buNone/>
            </a:pPr>
            <a:r>
              <a:rPr b="1" i="0" lang="ru" sz="6000" u="none" cap="none" strike="noStrike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в сервисе «Барабук».</a:t>
            </a:r>
            <a:endParaRPr sz="6000"/>
          </a:p>
        </p:txBody>
      </p:sp>
      <p:pic>
        <p:nvPicPr>
          <p:cNvPr descr="1272656719_online_education_530.jpg" id="135" name="Google Shape;135;p26"/>
          <p:cNvPicPr preferRelativeResize="0"/>
          <p:nvPr/>
        </p:nvPicPr>
        <p:blipFill rotWithShape="1">
          <a:blip r:embed="rId3">
            <a:alphaModFix/>
          </a:blip>
          <a:srcRect b="15908" l="24528" r="470" t="994"/>
          <a:stretch/>
        </p:blipFill>
        <p:spPr>
          <a:xfrm>
            <a:off x="130507" y="3649000"/>
            <a:ext cx="2571900" cy="1419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75" y="0"/>
            <a:ext cx="908267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975" y="1338474"/>
            <a:ext cx="1943125" cy="19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8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001" id="148" name="Google Shape;14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8"/>
          <p:cNvSpPr/>
          <p:nvPr/>
        </p:nvSpPr>
        <p:spPr>
          <a:xfrm>
            <a:off x="2771775" y="195263"/>
            <a:ext cx="4968875" cy="118824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gradFill>
                  <a:gsLst>
                    <a:gs pos="0">
                      <a:srgbClr val="3366FF"/>
                    </a:gs>
                    <a:gs pos="50000">
                      <a:srgbClr val="FFCC00"/>
                    </a:gs>
                    <a:gs pos="100000">
                      <a:srgbClr val="3366FF"/>
                    </a:gs>
                  </a:gsLst>
                  <a:lin ang="2700000" scaled="0"/>
                </a:gradFill>
                <a:latin typeface="Georgia"/>
              </a:rPr>
              <a:t>Китайская  цивилизация </a:t>
            </a:r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/>
          <p:nvPr/>
        </p:nvSpPr>
        <p:spPr>
          <a:xfrm>
            <a:off x="951790" y="0"/>
            <a:ext cx="7493013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FBFD"/>
              </a:buClr>
              <a:buSzPts val="5400"/>
              <a:buFont typeface="Arial"/>
              <a:buNone/>
            </a:pPr>
            <a:r>
              <a:rPr b="1" i="0" lang="ru" sz="4800" u="none" cap="none" strike="noStrike">
                <a:solidFill>
                  <a:srgbClr val="DDFBFD"/>
                </a:solidFill>
                <a:latin typeface="Arial"/>
                <a:ea typeface="Arial"/>
                <a:cs typeface="Arial"/>
                <a:sym typeface="Arial"/>
              </a:rPr>
              <a:t>Цели и задачи урока:</a:t>
            </a:r>
            <a:endParaRPr sz="4800"/>
          </a:p>
        </p:txBody>
      </p:sp>
      <p:sp>
        <p:nvSpPr>
          <p:cNvPr id="155" name="Google Shape;155;p29"/>
          <p:cNvSpPr txBox="1"/>
          <p:nvPr/>
        </p:nvSpPr>
        <p:spPr>
          <a:xfrm>
            <a:off x="62825" y="49425"/>
            <a:ext cx="9081300" cy="50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5400"/>
              <a:buFont typeface="Arial"/>
              <a:buNone/>
            </a:pPr>
            <a:r>
              <a:t/>
            </a:r>
            <a:endParaRPr b="1" sz="3600">
              <a:solidFill>
                <a:srgbClr val="FFC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5400"/>
              <a:buFont typeface="Arial"/>
              <a:buNone/>
            </a:pPr>
            <a:r>
              <a:rPr b="1" i="0" lang="ru" sz="36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Знать:</a:t>
            </a:r>
            <a:r>
              <a:rPr b="1" i="0" lang="ru" sz="5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D3D7"/>
              </a:buClr>
              <a:buSzPts val="2800"/>
              <a:buFont typeface="Arial"/>
              <a:buNone/>
            </a:pPr>
            <a:r>
              <a:rPr b="1" i="0" lang="ru" sz="2400" u="none" cap="none" strike="noStrike">
                <a:solidFill>
                  <a:srgbClr val="9ED3D7"/>
                </a:solidFill>
                <a:latin typeface="Arial"/>
                <a:ea typeface="Arial"/>
                <a:cs typeface="Arial"/>
                <a:sym typeface="Arial"/>
              </a:rPr>
              <a:t>Значение терминов: </a:t>
            </a:r>
            <a:r>
              <a:rPr b="1" i="0" lang="ru" sz="24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Династия, фарфор, инспекторы,»добрый народ», «подлый народ»,           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97A0"/>
              </a:buClr>
              <a:buSzPts val="2800"/>
              <a:buFont typeface="Arial"/>
              <a:buNone/>
            </a:pPr>
            <a:r>
              <a:rPr b="1" i="0" lang="ru" sz="2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Основные даты:   </a:t>
            </a:r>
            <a:r>
              <a:rPr b="1" i="0" lang="ru" sz="2400" u="none" cap="none" strike="noStrike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1368г.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97A0"/>
              </a:buClr>
              <a:buSzPts val="2800"/>
              <a:buFont typeface="Arial"/>
              <a:buNone/>
            </a:pPr>
            <a:r>
              <a:rPr b="1" i="0" lang="ru" sz="5400" u="none" cap="none" strike="noStrike">
                <a:solidFill>
                  <a:srgbClr val="7F7F7F"/>
                </a:solidFill>
                <a:latin typeface="Corsiva"/>
                <a:ea typeface="Corsiva"/>
                <a:cs typeface="Corsiva"/>
                <a:sym typeface="Corsiva"/>
              </a:rPr>
              <a:t>           </a:t>
            </a:r>
            <a:r>
              <a:rPr b="1" i="0" lang="ru" sz="3600" u="none" cap="none" strike="noStrike">
                <a:solidFill>
                  <a:srgbClr val="19194D"/>
                </a:solidFill>
                <a:latin typeface="Corsiva"/>
                <a:ea typeface="Corsiva"/>
                <a:cs typeface="Corsiva"/>
                <a:sym typeface="Corsiva"/>
              </a:rPr>
              <a:t>Уметь:</a:t>
            </a:r>
            <a:endParaRPr sz="3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8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ru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Работать с историческими источниками;</a:t>
            </a:r>
            <a:endParaRPr sz="2200">
              <a:solidFill>
                <a:srgbClr val="FFFF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Излагать, оспаривать и доказывать свою точку  зрения,   </a:t>
            </a:r>
            <a:endParaRPr b="1" i="0" sz="2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FFFF00"/>
                </a:solidFill>
              </a:rPr>
              <a:t>   </a:t>
            </a:r>
            <a:r>
              <a:rPr b="1" i="0" lang="ru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вести диалог. </a:t>
            </a:r>
            <a:endParaRPr sz="2200">
              <a:solidFill>
                <a:srgbClr val="FFFF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Находить и характеризовать особенности развития  страны.</a:t>
            </a:r>
            <a:endParaRPr sz="2200">
              <a:solidFill>
                <a:srgbClr val="FFFF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5400"/>
              <a:buFont typeface="Arial"/>
              <a:buNone/>
            </a:pPr>
            <a:r>
              <a:rPr b="1" i="0" lang="ru" sz="24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/>
          </a:p>
        </p:txBody>
      </p:sp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4887" y="1635919"/>
            <a:ext cx="5354240" cy="350758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0"/>
          <p:cNvSpPr/>
          <p:nvPr/>
        </p:nvSpPr>
        <p:spPr>
          <a:xfrm>
            <a:off x="857187" y="0"/>
            <a:ext cx="7682231" cy="1708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5400"/>
              <a:buFont typeface="Arial"/>
              <a:buNone/>
            </a:pPr>
            <a:r>
              <a:rPr b="1" i="0" lang="ru" sz="36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Проблемное задание!</a:t>
            </a:r>
            <a:endParaRPr sz="3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FBFD"/>
              </a:buClr>
              <a:buSzPts val="4400"/>
              <a:buFont typeface="Arial"/>
              <a:buNone/>
            </a:pPr>
            <a:r>
              <a:rPr b="1" i="0" lang="ru" sz="3600" u="none" cap="none" strike="noStrike">
                <a:solidFill>
                  <a:srgbClr val="DDFBFD"/>
                </a:solidFill>
                <a:latin typeface="Arial"/>
                <a:ea typeface="Arial"/>
                <a:cs typeface="Arial"/>
                <a:sym typeface="Arial"/>
              </a:rPr>
              <a:t>Описать географическое </a:t>
            </a:r>
            <a:endParaRPr sz="3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FBFD"/>
              </a:buClr>
              <a:buSzPts val="4400"/>
              <a:buFont typeface="Arial"/>
              <a:buNone/>
            </a:pPr>
            <a:r>
              <a:rPr b="1" i="0" lang="ru" sz="3600" u="none" cap="none" strike="noStrike">
                <a:solidFill>
                  <a:srgbClr val="DDFBFD"/>
                </a:solidFill>
                <a:latin typeface="Arial"/>
                <a:ea typeface="Arial"/>
                <a:cs typeface="Arial"/>
                <a:sym typeface="Arial"/>
              </a:rPr>
              <a:t>положение Китая.</a:t>
            </a:r>
            <a:endParaRPr sz="3600"/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/>
        </p:nvSpPr>
        <p:spPr>
          <a:xfrm>
            <a:off x="5437550" y="929299"/>
            <a:ext cx="1619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eorgia"/>
              <a:buNone/>
            </a:pPr>
            <a:r>
              <a:rPr b="1" i="1" lang="ru" sz="2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Город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eorgia"/>
              <a:buNone/>
            </a:pPr>
            <a:r>
              <a:rPr b="1" i="1" lang="ru" sz="2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в Китае</a:t>
            </a:r>
            <a:endParaRPr/>
          </a:p>
        </p:txBody>
      </p:sp>
      <p:sp>
        <p:nvSpPr>
          <p:cNvPr id="167" name="Google Shape;167;p31"/>
          <p:cNvSpPr txBox="1"/>
          <p:nvPr/>
        </p:nvSpPr>
        <p:spPr>
          <a:xfrm>
            <a:off x="1707525" y="6"/>
            <a:ext cx="64452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200"/>
              <a:buFont typeface="Georgia"/>
              <a:buNone/>
            </a:pPr>
            <a:r>
              <a:rPr b="1" i="0" lang="ru" sz="3200" u="none" cap="none" strike="noStrike">
                <a:solidFill>
                  <a:srgbClr val="FFCC00"/>
                </a:solidFill>
                <a:latin typeface="Georgia"/>
                <a:ea typeface="Georgia"/>
                <a:cs typeface="Georgia"/>
                <a:sym typeface="Georgia"/>
              </a:rPr>
              <a:t>Познавательное задание!</a:t>
            </a:r>
            <a:endParaRPr/>
          </a:p>
        </p:txBody>
      </p:sp>
      <p:sp>
        <p:nvSpPr>
          <p:cNvPr id="168" name="Google Shape;168;p31"/>
          <p:cNvSpPr/>
          <p:nvPr/>
        </p:nvSpPr>
        <p:spPr>
          <a:xfrm>
            <a:off x="39200" y="3459100"/>
            <a:ext cx="9036600" cy="15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600"/>
              <a:buFont typeface="Arial"/>
              <a:buNone/>
            </a:pPr>
            <a:r>
              <a:rPr b="1" i="0" lang="ru" sz="30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Почему Китай уже в Средние века</a:t>
            </a:r>
            <a:endParaRPr sz="3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600"/>
              <a:buFont typeface="Arial"/>
              <a:buNone/>
            </a:pPr>
            <a:r>
              <a:rPr b="1" i="0" lang="ru" sz="30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называли самой многолюдной страной ?</a:t>
            </a:r>
            <a:endParaRPr sz="3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600"/>
              <a:buFont typeface="Arial"/>
              <a:buNone/>
            </a:pPr>
            <a:r>
              <a:rPr b="1" i="0" lang="ru" sz="30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Стр.165. </a:t>
            </a:r>
            <a:endParaRPr sz="3000"/>
          </a:p>
        </p:txBody>
      </p:sp>
      <p:pic>
        <p:nvPicPr>
          <p:cNvPr descr="https://i.pinimg.com/736x/00/06/d5/0006d53e49e5639c764bc58adb1d4f40--ancient-china-fantasy-world.jpg" id="169" name="Google Shape;16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11" y="558975"/>
            <a:ext cx="5337928" cy="2984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35546"/>
            <a:ext cx="9144000" cy="440795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2"/>
          <p:cNvSpPr/>
          <p:nvPr/>
        </p:nvSpPr>
        <p:spPr>
          <a:xfrm>
            <a:off x="600234" y="0"/>
            <a:ext cx="7910371" cy="5055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FBFD"/>
              </a:buClr>
              <a:buSzPts val="7200"/>
              <a:buFont typeface="Arial"/>
              <a:buNone/>
            </a:pPr>
            <a:r>
              <a:rPr b="1" i="0" lang="ru" sz="4800" u="none" cap="none" strike="noStrike">
                <a:solidFill>
                  <a:srgbClr val="DDFBFD"/>
                </a:solidFill>
                <a:latin typeface="Arial"/>
                <a:ea typeface="Arial"/>
                <a:cs typeface="Arial"/>
                <a:sym typeface="Arial"/>
              </a:rPr>
              <a:t>Вспомните!</a:t>
            </a:r>
            <a:endParaRPr b="1" i="0" sz="4800" u="none" cap="none" strike="noStrike">
              <a:solidFill>
                <a:srgbClr val="DDFBF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FBFD"/>
              </a:buClr>
              <a:buSzPts val="7200"/>
              <a:buFont typeface="Arial"/>
              <a:buNone/>
            </a:pPr>
            <a:r>
              <a:t/>
            </a:r>
            <a:endParaRPr b="1" sz="4800">
              <a:solidFill>
                <a:srgbClr val="DDFBFD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Arial"/>
              <a:buNone/>
            </a:pPr>
            <a:r>
              <a:rPr b="1" i="0" lang="ru" sz="4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Какие занятия были</a:t>
            </a:r>
            <a:endParaRPr sz="4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Arial"/>
              <a:buNone/>
            </a:pPr>
            <a:r>
              <a:rPr b="1" i="0" lang="ru" sz="4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характерны для</a:t>
            </a:r>
            <a:endParaRPr sz="4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Arial"/>
              <a:buNone/>
            </a:pPr>
            <a:r>
              <a:rPr b="1" i="0" lang="ru" sz="4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жителей Китая</a:t>
            </a:r>
            <a:endParaRPr sz="4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Arial"/>
              <a:buNone/>
            </a:pPr>
            <a:r>
              <a:rPr b="1" i="0" lang="ru" sz="4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 древнейших</a:t>
            </a:r>
            <a:endParaRPr sz="4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Arial"/>
              <a:buNone/>
            </a:pPr>
            <a:r>
              <a:rPr b="1" i="0" lang="ru" sz="4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времён?</a:t>
            </a:r>
            <a:endParaRPr sz="4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t/>
            </a:r>
            <a:endParaRPr b="1" i="0" sz="6000" u="none" cap="none" strike="noStrike">
              <a:solidFill>
                <a:srgbClr val="DDFBF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33"/>
          <p:cNvGrpSpPr/>
          <p:nvPr/>
        </p:nvGrpSpPr>
        <p:grpSpPr>
          <a:xfrm>
            <a:off x="157162" y="844153"/>
            <a:ext cx="4489450" cy="2299097"/>
            <a:chOff x="157859" y="1124745"/>
            <a:chExt cx="4489287" cy="3066592"/>
          </a:xfrm>
        </p:grpSpPr>
        <p:sp>
          <p:nvSpPr>
            <p:cNvPr id="181" name="Google Shape;181;p33"/>
            <p:cNvSpPr txBox="1"/>
            <p:nvPr/>
          </p:nvSpPr>
          <p:spPr>
            <a:xfrm>
              <a:off x="803571" y="3822005"/>
              <a:ext cx="24415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ru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Выращивание риса</a:t>
              </a:r>
              <a:endParaRPr/>
            </a:p>
          </p:txBody>
        </p:sp>
        <p:pic>
          <p:nvPicPr>
            <p:cNvPr id="182" name="Google Shape;182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7859" y="1124745"/>
              <a:ext cx="4489287" cy="26972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3" name="Google Shape;183;p33"/>
          <p:cNvGrpSpPr/>
          <p:nvPr/>
        </p:nvGrpSpPr>
        <p:grpSpPr>
          <a:xfrm>
            <a:off x="250825" y="3203971"/>
            <a:ext cx="4371975" cy="1781175"/>
            <a:chOff x="251519" y="4272329"/>
            <a:chExt cx="4370544" cy="2374978"/>
          </a:xfrm>
        </p:grpSpPr>
        <p:pic>
          <p:nvPicPr>
            <p:cNvPr id="184" name="Google Shape;184;p33"/>
            <p:cNvPicPr preferRelativeResize="0"/>
            <p:nvPr/>
          </p:nvPicPr>
          <p:blipFill rotWithShape="1">
            <a:blip r:embed="rId4">
              <a:alphaModFix/>
            </a:blip>
            <a:srcRect b="16447" l="34019" r="12580" t="16261"/>
            <a:stretch/>
          </p:blipFill>
          <p:spPr>
            <a:xfrm>
              <a:off x="2392718" y="4272329"/>
              <a:ext cx="2229345" cy="20247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33"/>
            <p:cNvPicPr preferRelativeResize="0"/>
            <p:nvPr/>
          </p:nvPicPr>
          <p:blipFill rotWithShape="1">
            <a:blip r:embed="rId5">
              <a:alphaModFix/>
            </a:blip>
            <a:srcRect b="0" l="5375" r="25902" t="0"/>
            <a:stretch/>
          </p:blipFill>
          <p:spPr>
            <a:xfrm>
              <a:off x="251519" y="4272329"/>
              <a:ext cx="2141199" cy="20056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33"/>
            <p:cNvSpPr txBox="1"/>
            <p:nvPr/>
          </p:nvSpPr>
          <p:spPr>
            <a:xfrm>
              <a:off x="1097914" y="6277975"/>
              <a:ext cx="26091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ru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Производство шёлка</a:t>
              </a:r>
              <a:endParaRPr/>
            </a:p>
          </p:txBody>
        </p:sp>
      </p:grpSp>
      <p:grpSp>
        <p:nvGrpSpPr>
          <p:cNvPr id="187" name="Google Shape;187;p33"/>
          <p:cNvGrpSpPr/>
          <p:nvPr/>
        </p:nvGrpSpPr>
        <p:grpSpPr>
          <a:xfrm>
            <a:off x="5783262" y="3203971"/>
            <a:ext cx="3024187" cy="1781175"/>
            <a:chOff x="5783627" y="4272329"/>
            <a:chExt cx="3024335" cy="2374978"/>
          </a:xfrm>
        </p:grpSpPr>
        <p:pic>
          <p:nvPicPr>
            <p:cNvPr id="188" name="Google Shape;188;p3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783627" y="4272329"/>
              <a:ext cx="3024335" cy="20202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p33"/>
            <p:cNvSpPr txBox="1"/>
            <p:nvPr/>
          </p:nvSpPr>
          <p:spPr>
            <a:xfrm>
              <a:off x="6089657" y="6277975"/>
              <a:ext cx="27183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ru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Гончарное ремесло</a:t>
              </a:r>
              <a:endParaRPr/>
            </a:p>
          </p:txBody>
        </p:sp>
      </p:grpSp>
      <p:grpSp>
        <p:nvGrpSpPr>
          <p:cNvPr id="190" name="Google Shape;190;p33"/>
          <p:cNvGrpSpPr/>
          <p:nvPr/>
        </p:nvGrpSpPr>
        <p:grpSpPr>
          <a:xfrm>
            <a:off x="4932362" y="844153"/>
            <a:ext cx="4044950" cy="2299096"/>
            <a:chOff x="4932038" y="1124744"/>
            <a:chExt cx="4045891" cy="3066593"/>
          </a:xfrm>
        </p:grpSpPr>
        <p:pic>
          <p:nvPicPr>
            <p:cNvPr id="191" name="Google Shape;191;p3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932038" y="1124744"/>
              <a:ext cx="4045891" cy="26972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Google Shape;192;p33"/>
            <p:cNvSpPr txBox="1"/>
            <p:nvPr/>
          </p:nvSpPr>
          <p:spPr>
            <a:xfrm>
              <a:off x="6172593" y="3822005"/>
              <a:ext cx="123482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ru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Сбор чая</a:t>
              </a:r>
              <a:endParaRPr/>
            </a:p>
          </p:txBody>
        </p:sp>
      </p:grpSp>
      <p:sp>
        <p:nvSpPr>
          <p:cNvPr id="193" name="Google Shape;193;p33"/>
          <p:cNvSpPr/>
          <p:nvPr/>
        </p:nvSpPr>
        <p:spPr>
          <a:xfrm>
            <a:off x="158993" y="103384"/>
            <a:ext cx="8214429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000"/>
              <a:buFont typeface="Arial"/>
              <a:buNone/>
            </a:pPr>
            <a:r>
              <a:rPr b="1" i="0" lang="ru" sz="40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Основное занятие- </a:t>
            </a:r>
            <a:r>
              <a:rPr b="1" i="0" lang="ru" sz="4000" u="none" cap="none" strike="noStrike">
                <a:solidFill>
                  <a:srgbClr val="71BEC4"/>
                </a:solidFill>
                <a:latin typeface="Arial"/>
                <a:ea typeface="Arial"/>
                <a:cs typeface="Arial"/>
                <a:sym typeface="Arial"/>
              </a:rPr>
              <a:t>земледелие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