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4" r:id="rId9"/>
    <p:sldId id="265" r:id="rId10"/>
    <p:sldId id="268" r:id="rId11"/>
    <p:sldId id="267" r:id="rId12"/>
    <p:sldId id="269" r:id="rId13"/>
    <p:sldId id="271" r:id="rId14"/>
    <p:sldId id="260" r:id="rId15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F5344-4238-4F1F-81B9-3BECBA965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F104F1-F463-4448-BB29-A0563AB51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212687-FD5B-41FB-A429-2CEB9617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166628-855B-4BE8-B23D-D37CA2695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E3CB66-0CEA-4EB3-ABD1-0078067A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5796649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37BBB-6EC2-426B-A27A-864A72DF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269CCA-F88B-458A-9917-5BA00BF27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90BAA-24D4-4BB4-A29C-E92B77FB6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10B854-09CF-4DF7-950D-8DE87F73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8537E-5045-4925-83DD-A2336A53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2957956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A21C4F-BE99-42CF-A519-C407144AD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FF1076-B87D-43D8-929C-12090EFE1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B7FBCE-D4A2-489A-993A-4E6D5F80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EA8EEE-AA1D-49A3-AC64-408F6A99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04644-4ACB-4724-8F3E-B2758AE42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3999930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C1C84-E6E4-4093-99D5-5B8D656A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157E1D-AE44-49C5-9C4B-980AB5F2E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E79A3-FF6F-4441-BD80-6D4C618B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2088F1-9C71-4605-982B-6510F7B0B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738E71-33C4-4CCD-9D27-394C7D25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07994883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B75C5-1524-4C51-9DE5-AB49BE07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6E50F4-B42D-4292-BC39-2C140D6F3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6AD051-E340-4B0C-AA3E-6BACA01A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52936-FFA2-4D46-81D1-46C2BFF4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23914-00B5-4A05-AEFF-5F924CEE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9941034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38BE8-411A-4057-AE62-3091C59C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562FAB-0FF1-49F8-BF9F-8C66D994C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6E1519-6028-42B3-85CC-B6645D8AE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F7457B-51ED-4D9A-B7E0-C75C9CD9B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BFD272-8E6B-4BE1-9B70-5C23CC8E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A7BA97-6048-484D-B8DA-2027B263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254605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E5350-BB74-441B-881A-A058F99B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3DF945-11F4-4ECD-81B3-EF7CE0E86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F920B5-92ED-4741-B0AA-C16134E36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C07690-A888-4CD9-87B2-2F4507869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3EC83E-561D-4CA2-A894-F205D86DD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16ABD1-7CC5-484D-B8BF-202EFDC6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65B19-9E77-464E-ABAA-DBBB28E3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4878BA-1E41-4984-966D-533FF108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2368005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E9E3D-8478-4F6F-ACEA-4B6EE5D8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16E58C-41E6-41F7-BDD1-DA235B2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7BF4EF-FA03-4079-973B-3C66B0C0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98DAD1-A7C3-46B1-BA5A-851F45F4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893114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1A3AE2-2A2B-4207-B92C-06023FDF8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5588E9-FCC2-497D-897A-68153A04A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A4C59B-1B41-47F8-A425-AC4778A1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01743666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4044A-3A7A-47E7-921C-C8704D804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D8FABD-697D-41C6-AD67-02ED5CBB3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898CDC-AC4D-43DE-A10F-BF08840CC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FF8B98-C534-49C0-B254-38A550A2D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525AD3-DDB4-4852-A594-A686E85AB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704607-D366-46C7-97BA-B608A037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8486911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90BB6-3FE3-484D-9416-FAF142F7D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C8E58F-E7C8-4399-B157-D578A0C066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6D89CF-ACEC-4EC5-AE74-517044A46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75F8FA-FBEF-469C-B461-8556C4AC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34B634-153B-44EF-ACC6-12086B56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938325-38B7-4FD3-8F26-69756EEE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745865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AE94B-15C0-40FA-8728-B9BBCB0E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3A1B5-50ED-4C30-81A2-C2706997C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5880C6-D6F7-48D5-822D-AE8D31A45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CB0E0-9847-4E76-8E73-32B229F65ECE}" type="datetimeFigureOut">
              <a:rPr lang="ru-BY" smtClean="0"/>
              <a:t>20.12.2020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E8DFF1-4594-46FE-A69E-E67BB3AAE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7BE70-9FE5-496B-ACCB-6E202A882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2EBA6-DB75-4F0B-973E-B9B7FDEF6D2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8454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7AE65-D867-494B-AC99-157F045BE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7640" y="0"/>
            <a:ext cx="4016718" cy="6857998"/>
          </a:xfrm>
        </p:spPr>
        <p:txBody>
          <a:bodyPr anchor="ctr"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«По своей природе люди близки друг к другу; по своим привычкам</a:t>
            </a:r>
            <a:br>
              <a:rPr lang="ru-RU" sz="4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4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люди далеки друг от друга»</a:t>
            </a:r>
            <a:br>
              <a:rPr lang="ru-RU" sz="4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ru-RU" sz="4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4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© </a:t>
            </a:r>
            <a:r>
              <a:rPr lang="ru-RU" sz="4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Конфуций</a:t>
            </a:r>
            <a:endParaRPr lang="ru-BY" sz="4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454D80-E932-47D4-8B4C-0197019A1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r="18432" b="4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22C61F-3195-48FF-B3CC-4510F907B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r="24244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266984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B2F3-0226-4E81-B1FF-99E45C33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4ADE210-F4D6-4305-BBBF-17D76917B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8" y="-1"/>
            <a:ext cx="10539524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D8B6D-9497-46A9-9E53-C9ACE23FAE8F}"/>
              </a:ext>
            </a:extLst>
          </p:cNvPr>
          <p:cNvSpPr txBox="1"/>
          <p:nvPr/>
        </p:nvSpPr>
        <p:spPr>
          <a:xfrm>
            <a:off x="6320901" y="5211192"/>
            <a:ext cx="5353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Bahnschrift" panose="020B0502040204020203" pitchFamily="34" charset="0"/>
              </a:rPr>
              <a:t>«Слова могут обмануть, люди могут прикидываться, только музыка не может лгать»</a:t>
            </a:r>
            <a:endParaRPr lang="ru-BY" sz="2800" dirty="0">
              <a:latin typeface="Bahnschrift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26567B-1A98-4B7B-9CE8-E471EC3C6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0" y="0"/>
            <a:ext cx="1010876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264465-FDD1-492E-B722-837AC433D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90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AD24E-2F60-4D9F-83FF-154A37E63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be-BY" sz="8800" b="1" dirty="0">
                <a:latin typeface="Bahnschrift" panose="020B0502040204020203" pitchFamily="34" charset="0"/>
              </a:rPr>
              <a:t>Проверь себя</a:t>
            </a:r>
            <a:endParaRPr lang="ru-BY" sz="8800" b="1" dirty="0">
              <a:latin typeface="Bahnschrift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36FC8E-9F95-4009-AE26-356930E1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7118"/>
          </a:xfrm>
        </p:spPr>
        <p:txBody>
          <a:bodyPr anchor="ctr">
            <a:normAutofit fontScale="85000" lnSpcReduction="20000"/>
          </a:bodyPr>
          <a:lstStyle/>
          <a:p>
            <a:r>
              <a:rPr lang="ru-RU" sz="6000" dirty="0">
                <a:latin typeface="Bahnschrift" panose="020B0502040204020203" pitchFamily="34" charset="0"/>
              </a:rPr>
              <a:t>Как называется китайская письменность?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В чём её сложность?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На чём писали древние китайцы?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Что такое каллиграфия?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Почему китайцы любят стихи?</a:t>
            </a:r>
          </a:p>
        </p:txBody>
      </p:sp>
    </p:spTree>
    <p:extLst>
      <p:ext uri="{BB962C8B-B14F-4D97-AF65-F5344CB8AC3E}">
        <p14:creationId xmlns:p14="http://schemas.microsoft.com/office/powerpoint/2010/main" val="116004031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A8504-2D6F-4E2B-8098-524918BA1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7694"/>
          </a:xfrm>
        </p:spPr>
        <p:txBody>
          <a:bodyPr/>
          <a:lstStyle/>
          <a:p>
            <a:pPr algn="ctr"/>
            <a:r>
              <a:rPr lang="be-BY" b="1" dirty="0">
                <a:latin typeface="Bahnschrift" panose="020B0502040204020203" pitchFamily="34" charset="0"/>
              </a:rPr>
              <a:t>Научные </a:t>
            </a:r>
            <a:r>
              <a:rPr lang="ru-RU" b="1" dirty="0">
                <a:latin typeface="Bahnschrift" panose="020B0502040204020203" pitchFamily="34" charset="0"/>
              </a:rPr>
              <a:t>знания</a:t>
            </a:r>
            <a:endParaRPr lang="ru-BY" b="1" dirty="0">
              <a:latin typeface="Bahnschrift" panose="020B0502040204020203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E99612F-47E1-4648-B6BA-A78663564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680741"/>
              </p:ext>
            </p:extLst>
          </p:nvPr>
        </p:nvGraphicFramePr>
        <p:xfrm>
          <a:off x="-2" y="867694"/>
          <a:ext cx="12191998" cy="599030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063120">
                  <a:extLst>
                    <a:ext uri="{9D8B030D-6E8A-4147-A177-3AD203B41FA5}">
                      <a16:colId xmlns:a16="http://schemas.microsoft.com/office/drawing/2014/main" val="3900226802"/>
                    </a:ext>
                  </a:extLst>
                </a:gridCol>
                <a:gridCol w="4064439">
                  <a:extLst>
                    <a:ext uri="{9D8B030D-6E8A-4147-A177-3AD203B41FA5}">
                      <a16:colId xmlns:a16="http://schemas.microsoft.com/office/drawing/2014/main" val="3679974304"/>
                    </a:ext>
                  </a:extLst>
                </a:gridCol>
                <a:gridCol w="4064439">
                  <a:extLst>
                    <a:ext uri="{9D8B030D-6E8A-4147-A177-3AD203B41FA5}">
                      <a16:colId xmlns:a16="http://schemas.microsoft.com/office/drawing/2014/main" val="2761250835"/>
                    </a:ext>
                  </a:extLst>
                </a:gridCol>
              </a:tblGrid>
              <a:tr h="4157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effectLst/>
                          <a:latin typeface="Bahnschrift" panose="020B0502040204020203" pitchFamily="34" charset="0"/>
                        </a:rPr>
                        <a:t>Египет</a:t>
                      </a:r>
                      <a:endParaRPr lang="ru-BY" sz="2000" b="1" dirty="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>
                          <a:effectLst/>
                          <a:latin typeface="Bahnschrift" panose="020B0502040204020203" pitchFamily="34" charset="0"/>
                        </a:rPr>
                        <a:t>Месопотамия</a:t>
                      </a:r>
                      <a:endParaRPr lang="ru-BY" sz="2000" b="1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effectLst/>
                          <a:latin typeface="Bahnschrift" panose="020B0502040204020203" pitchFamily="34" charset="0"/>
                        </a:rPr>
                        <a:t>Китай</a:t>
                      </a:r>
                      <a:endParaRPr lang="ru-BY" sz="2000" b="1" dirty="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7324957"/>
                  </a:ext>
                </a:extLst>
              </a:tr>
              <a:tr h="13476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 dirty="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BY" sz="2000" dirty="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6372348"/>
                  </a:ext>
                </a:extLst>
              </a:tr>
              <a:tr h="8816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BY" sz="2000" dirty="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5879127"/>
                  </a:ext>
                </a:extLst>
              </a:tr>
              <a:tr h="6499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BY" sz="2000" dirty="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5855624"/>
                  </a:ext>
                </a:extLst>
              </a:tr>
              <a:tr h="8816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BY" sz="2000" dirty="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4662486"/>
                  </a:ext>
                </a:extLst>
              </a:tr>
              <a:tr h="18135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ru-BY" sz="200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BY" sz="2000" dirty="0">
                        <a:effectLst/>
                        <a:latin typeface="Bahnschrift" panose="020B0502040204020203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04966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5AF6120-8688-46C6-B1B9-069BD474F841}"/>
              </a:ext>
            </a:extLst>
          </p:cNvPr>
          <p:cNvSpPr txBox="1"/>
          <p:nvPr/>
        </p:nvSpPr>
        <p:spPr>
          <a:xfrm>
            <a:off x="8185212" y="1411550"/>
            <a:ext cx="3941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Bahnschrift" panose="020B0502040204020203" pitchFamily="34" charset="0"/>
              </a:rPr>
              <a:t>Математика и астрономия, порох и арбалет</a:t>
            </a:r>
            <a:endParaRPr lang="ru-BY" sz="2400" dirty="0">
              <a:effectLst/>
              <a:latin typeface="Bahnschrift" panose="020B0502040204020203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9F3A7-87FB-47E4-895C-EBDE26301536}"/>
              </a:ext>
            </a:extLst>
          </p:cNvPr>
          <p:cNvSpPr txBox="1"/>
          <p:nvPr/>
        </p:nvSpPr>
        <p:spPr>
          <a:xfrm>
            <a:off x="8185208" y="2616352"/>
            <a:ext cx="3941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Bahnschrift" panose="020B0502040204020203" pitchFamily="34" charset="0"/>
              </a:rPr>
              <a:t>Лунно-солнечный календарь (365,25 дня)</a:t>
            </a:r>
            <a:endParaRPr lang="ru-BY" sz="2400" dirty="0">
              <a:effectLst/>
              <a:latin typeface="Bahnschrift" panose="020B0502040204020203" pitchFamily="34" charset="0"/>
              <a:ea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A42986-95EB-4552-B06F-F288D5E78D9F}"/>
              </a:ext>
            </a:extLst>
          </p:cNvPr>
          <p:cNvSpPr txBox="1"/>
          <p:nvPr/>
        </p:nvSpPr>
        <p:spPr>
          <a:xfrm>
            <a:off x="8185208" y="3515557"/>
            <a:ext cx="3941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effectLst/>
                <a:latin typeface="Bahnschrift" panose="020B0502040204020203" pitchFamily="34" charset="0"/>
              </a:rPr>
              <a:t>Знали 783 звезды</a:t>
            </a:r>
            <a:endParaRPr lang="ru-BY" sz="3200" dirty="0">
              <a:effectLst/>
              <a:latin typeface="Bahnschrift" panose="020B0502040204020203" pitchFamily="34" charset="0"/>
              <a:ea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4B57-8A57-4B06-81E0-BB58A0AE95D5}"/>
              </a:ext>
            </a:extLst>
          </p:cNvPr>
          <p:cNvSpPr txBox="1"/>
          <p:nvPr/>
        </p:nvSpPr>
        <p:spPr>
          <a:xfrm>
            <a:off x="8185208" y="4208016"/>
            <a:ext cx="3941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Bahnschrift" panose="020B0502040204020203" pitchFamily="34" charset="0"/>
              </a:rPr>
              <a:t>Медицина (иглоукалывание)</a:t>
            </a:r>
            <a:endParaRPr lang="ru-BY" sz="2400" dirty="0">
              <a:effectLst/>
              <a:latin typeface="Bahnschrift" panose="020B0502040204020203" pitchFamily="34" charset="0"/>
              <a:ea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87FF1-2952-4193-8BCC-7878FF54CF42}"/>
              </a:ext>
            </a:extLst>
          </p:cNvPr>
          <p:cNvSpPr txBox="1"/>
          <p:nvPr/>
        </p:nvSpPr>
        <p:spPr>
          <a:xfrm>
            <a:off x="8185208" y="5039013"/>
            <a:ext cx="3941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Bahnschrift" panose="020B0502040204020203" pitchFamily="34" charset="0"/>
              </a:rPr>
              <a:t>Чай, географические знания (компас), прибор для измерения землетрясений</a:t>
            </a:r>
            <a:endParaRPr lang="ru-BY" sz="2400" dirty="0">
              <a:effectLst/>
              <a:latin typeface="Bahnschrift" panose="020B0502040204020203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7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AD24E-2F60-4D9F-83FF-154A37E63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be-BY" sz="8800" b="1" dirty="0">
                <a:latin typeface="Bahnschrift" panose="020B0502040204020203" pitchFamily="34" charset="0"/>
              </a:rPr>
              <a:t>Подведём </a:t>
            </a:r>
            <a:r>
              <a:rPr lang="ru-RU" sz="8800" b="1" dirty="0">
                <a:latin typeface="Bahnschrift" panose="020B0502040204020203" pitchFamily="34" charset="0"/>
              </a:rPr>
              <a:t>итог</a:t>
            </a:r>
            <a:endParaRPr lang="ru-BY" sz="8800" b="1" dirty="0">
              <a:latin typeface="Bahnschrift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36FC8E-9F95-4009-AE26-356930E1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932054"/>
          </a:xfrm>
        </p:spPr>
        <p:txBody>
          <a:bodyPr anchor="ctr">
            <a:normAutofit fontScale="62500" lnSpcReduction="20000"/>
          </a:bodyPr>
          <a:lstStyle/>
          <a:p>
            <a:r>
              <a:rPr lang="ru-RU" sz="6000" dirty="0">
                <a:latin typeface="Bahnschrift" panose="020B0502040204020203" pitchFamily="34" charset="0"/>
              </a:rPr>
              <a:t>На какие социальные группы делилось древнекитайское общество?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Что такое конфуцианство?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Как называется китайская письменность?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В чём её сложность?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На чём писали древние китайцы?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Что такое каллиграфия?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Почему китайцы любят стихи?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Какие научные знания были у китайцев?</a:t>
            </a:r>
          </a:p>
        </p:txBody>
      </p:sp>
    </p:spTree>
    <p:extLst>
      <p:ext uri="{BB962C8B-B14F-4D97-AF65-F5344CB8AC3E}">
        <p14:creationId xmlns:p14="http://schemas.microsoft.com/office/powerpoint/2010/main" val="3430167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8C86D-E69B-4E95-8090-832268FBDBA9}"/>
              </a:ext>
            </a:extLst>
          </p:cNvPr>
          <p:cNvSpPr txBox="1"/>
          <p:nvPr/>
        </p:nvSpPr>
        <p:spPr>
          <a:xfrm>
            <a:off x="892818" y="1370170"/>
            <a:ext cx="5085580" cy="4431918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Домашнее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задание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параграф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27, в. 1, 3 (у.), 2, 4 (п.)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763DBDA-8D50-4E69-89CD-16D4BD9E3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59827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птица, мужчина, летит&#10;&#10;Автоматически созданное описание">
            <a:extLst>
              <a:ext uri="{FF2B5EF4-FFF2-40B4-BE49-F238E27FC236}">
                <a16:creationId xmlns:a16="http://schemas.microsoft.com/office/drawing/2014/main" id="{1CF1F79D-105A-4FBC-AF0A-BE58002A0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" r="-3" b="5616"/>
          <a:stretch/>
        </p:blipFill>
        <p:spPr>
          <a:xfrm>
            <a:off x="854944" y="650497"/>
            <a:ext cx="5982555" cy="55710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вода, большой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94AD4501-2A68-406E-A174-8F46B5723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"/>
          <a:stretch/>
        </p:blipFill>
        <p:spPr>
          <a:xfrm>
            <a:off x="7695873" y="705197"/>
            <a:ext cx="3854945" cy="23521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EF21714-0DE9-4016-86AB-8111322EE6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9" r="19136" b="4"/>
          <a:stretch/>
        </p:blipFill>
        <p:spPr>
          <a:xfrm>
            <a:off x="8287536" y="3748194"/>
            <a:ext cx="2671618" cy="2471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4443DE-812B-4854-93A9-F04E7BE27555}"/>
              </a:ext>
            </a:extLst>
          </p:cNvPr>
          <p:cNvSpPr txBox="1"/>
          <p:nvPr/>
        </p:nvSpPr>
        <p:spPr>
          <a:xfrm>
            <a:off x="1074255" y="4607507"/>
            <a:ext cx="5386145" cy="1431429"/>
          </a:xfrm>
          <a:prstGeom prst="horizontalScroll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Общество и культура Древнего Китая</a:t>
            </a:r>
            <a:endParaRPr lang="ru-BY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14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9B5309-ADB3-4EEF-BBA8-88B02172B630}"/>
              </a:ext>
            </a:extLst>
          </p:cNvPr>
          <p:cNvSpPr txBox="1"/>
          <p:nvPr/>
        </p:nvSpPr>
        <p:spPr>
          <a:xfrm>
            <a:off x="3263595" y="310716"/>
            <a:ext cx="5664809" cy="1349633"/>
          </a:xfrm>
          <a:prstGeom prst="horizontalScroll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Цель урока</a:t>
            </a:r>
            <a:endParaRPr lang="ru-BY" sz="6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7A417-2BB4-40BA-AB6F-AECD3009EA93}"/>
              </a:ext>
            </a:extLst>
          </p:cNvPr>
          <p:cNvSpPr txBox="1"/>
          <p:nvPr/>
        </p:nvSpPr>
        <p:spPr>
          <a:xfrm>
            <a:off x="432045" y="1997936"/>
            <a:ext cx="11327907" cy="4460796"/>
          </a:xfrm>
          <a:prstGeom prst="flowChartAlternateProcess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Что представляло собой общество Древнего Китая?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Кто такой Конфуций и почему его идеи были так популярны?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В чём заключается уникальность китайской письменности?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Какими достижениями китайской науки мы пользуемся по сей день?</a:t>
            </a:r>
            <a:endParaRPr lang="ru-BY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0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B926E-2660-4B37-A1A7-D653E470A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Социальная структура Китая</a:t>
            </a:r>
            <a:r>
              <a:rPr lang="en-US" b="1" dirty="0">
                <a:latin typeface="Bahnschrift" panose="020B0502040204020203" pitchFamily="34" charset="0"/>
              </a:rPr>
              <a:t> (</a:t>
            </a:r>
            <a:r>
              <a:rPr lang="be-BY" b="1" dirty="0">
                <a:latin typeface="Bahnschrift" panose="020B0502040204020203" pitchFamily="34" charset="0"/>
              </a:rPr>
              <a:t>«</a:t>
            </a:r>
            <a:r>
              <a:rPr lang="ru-RU" b="1" dirty="0">
                <a:latin typeface="Bahnschrift" panose="020B0502040204020203" pitchFamily="34" charset="0"/>
              </a:rPr>
              <a:t>Поднебесной»)</a:t>
            </a:r>
            <a:endParaRPr lang="ru-BY" b="1" dirty="0">
              <a:latin typeface="Bahnschrift" panose="020B0502040204020203" pitchFamily="34" charset="0"/>
            </a:endParaRP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99FC4AB0-3508-4933-989E-5FFEAFC30165}"/>
              </a:ext>
            </a:extLst>
          </p:cNvPr>
          <p:cNvSpPr/>
          <p:nvPr/>
        </p:nvSpPr>
        <p:spPr>
          <a:xfrm>
            <a:off x="838200" y="1343818"/>
            <a:ext cx="4710344" cy="50836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51D2D-C66F-44F4-A5D0-AF5BB77FBC11}"/>
              </a:ext>
            </a:extLst>
          </p:cNvPr>
          <p:cNvSpPr txBox="1"/>
          <p:nvPr/>
        </p:nvSpPr>
        <p:spPr>
          <a:xfrm>
            <a:off x="1667522" y="1556728"/>
            <a:ext cx="3051699" cy="4914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Император (сын Неба)</a:t>
            </a:r>
            <a:endParaRPr lang="ru-BY" sz="1600" dirty="0">
              <a:effectLst/>
              <a:latin typeface="Bahnschrift" panose="020B0502040204020203" pitchFamily="34" charset="0"/>
              <a:ea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503C5-D181-4B02-AC91-78C30B9D77C0}"/>
              </a:ext>
            </a:extLst>
          </p:cNvPr>
          <p:cNvSpPr txBox="1"/>
          <p:nvPr/>
        </p:nvSpPr>
        <p:spPr>
          <a:xfrm>
            <a:off x="1667521" y="2624510"/>
            <a:ext cx="3051699" cy="4914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Князья, военная знать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CA181-1083-4E17-97AF-3C5CF19A7023}"/>
              </a:ext>
            </a:extLst>
          </p:cNvPr>
          <p:cNvSpPr txBox="1"/>
          <p:nvPr/>
        </p:nvSpPr>
        <p:spPr>
          <a:xfrm>
            <a:off x="1297246" y="3692292"/>
            <a:ext cx="3792247" cy="4914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Чиновники, офицеры, писцы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C7CE4-F972-4533-BEAA-6064830670E8}"/>
              </a:ext>
            </a:extLst>
          </p:cNvPr>
          <p:cNvSpPr txBox="1"/>
          <p:nvPr/>
        </p:nvSpPr>
        <p:spPr>
          <a:xfrm>
            <a:off x="890166" y="4760074"/>
            <a:ext cx="4606405" cy="4914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Земледельцы, ремесленники, купцы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4DD6E-9359-4D52-A3A8-EDB767BA667B}"/>
              </a:ext>
            </a:extLst>
          </p:cNvPr>
          <p:cNvSpPr txBox="1"/>
          <p:nvPr/>
        </p:nvSpPr>
        <p:spPr>
          <a:xfrm>
            <a:off x="2510987" y="5827856"/>
            <a:ext cx="1364762" cy="4914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Рабы</a:t>
            </a:r>
          </a:p>
        </p:txBody>
      </p:sp>
      <p:pic>
        <p:nvPicPr>
          <p:cNvPr id="14" name="Рисунок 13" descr="Изображение выглядит как человек, мужчина, одежд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38B0BDA-3758-492A-AF0F-66E9B7CE8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97" y="1556728"/>
            <a:ext cx="3415581" cy="48707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дежда, платье, рубашк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84517600-F1C9-461B-ACEE-B07ECC0A0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97" y="1535193"/>
            <a:ext cx="3415580" cy="49867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E58336-8AB5-4F50-B654-C261A08E9D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r="36432"/>
          <a:stretch/>
        </p:blipFill>
        <p:spPr>
          <a:xfrm>
            <a:off x="6169981" y="1517950"/>
            <a:ext cx="4593635" cy="499097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маленький, стол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570324E1-74BE-46C8-A908-DC6971B02F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r="14005"/>
          <a:stretch/>
        </p:blipFill>
        <p:spPr>
          <a:xfrm>
            <a:off x="6377865" y="1517950"/>
            <a:ext cx="4216893" cy="498839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C0A06C-8DB9-4EDD-A7A1-8221CD0027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12305"/>
          <a:stretch/>
        </p:blipFill>
        <p:spPr>
          <a:xfrm>
            <a:off x="6049724" y="1527375"/>
            <a:ext cx="4710343" cy="498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32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AD24E-2F60-4D9F-83FF-154A37E6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8800" b="1" dirty="0">
                <a:latin typeface="Bahnschrift" panose="020B0502040204020203" pitchFamily="34" charset="0"/>
              </a:rPr>
              <a:t>Из видео ты узнаешь</a:t>
            </a:r>
            <a:endParaRPr lang="ru-BY" sz="8800" b="1" dirty="0">
              <a:latin typeface="Bahnschrift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36FC8E-9F95-4009-AE26-356930E15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ru-RU" sz="6000" dirty="0">
                <a:latin typeface="Bahnschrift" panose="020B0502040204020203" pitchFamily="34" charset="0"/>
              </a:rPr>
              <a:t>Кто такой Конфуций?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Как, по его мнению, должно быть устроено общество?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С чем вы согласны/нет?</a:t>
            </a:r>
            <a:endParaRPr lang="ru-BY" sz="6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5911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60A5-44C4-450D-9D27-D92DF8D6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ФИЛОСОФИЯ – Конфуций [The School of Life]">
            <a:hlinkClick r:id="" action="ppaction://media"/>
            <a:extLst>
              <a:ext uri="{FF2B5EF4-FFF2-40B4-BE49-F238E27FC236}">
                <a16:creationId xmlns:a16="http://schemas.microsoft.com/office/drawing/2014/main" id="{A8DAD96B-79FD-4A55-B4E0-F3C567AC6CA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000" end="11088.9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03194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AD24E-2F60-4D9F-83FF-154A37E6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8800" b="1" dirty="0">
                <a:latin typeface="Bahnschrift" panose="020B0502040204020203" pitchFamily="34" charset="0"/>
              </a:rPr>
              <a:t>Проверь себя</a:t>
            </a:r>
            <a:endParaRPr lang="ru-BY" sz="8800" b="1" dirty="0">
              <a:latin typeface="Bahnschrift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36FC8E-9F95-4009-AE26-356930E15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ru-RU" sz="6000" dirty="0">
                <a:latin typeface="Bahnschrift" panose="020B0502040204020203" pitchFamily="34" charset="0"/>
              </a:rPr>
              <a:t>Кто такой Конфуций?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Как, по его мнению, должно быть устроено общество?</a:t>
            </a:r>
          </a:p>
          <a:p>
            <a:r>
              <a:rPr lang="ru-RU" sz="6000" dirty="0">
                <a:latin typeface="Bahnschrift" panose="020B0502040204020203" pitchFamily="34" charset="0"/>
              </a:rPr>
              <a:t>С чем вы согласны/нет?</a:t>
            </a:r>
            <a:endParaRPr lang="ru-BY" sz="6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6997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FE31C2-0422-41D9-8AA2-D4C39F1C5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12567"/>
            <a:ext cx="10515600" cy="264543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FF121-86C5-4B75-825B-A0392B1CC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46" y="0"/>
            <a:ext cx="9098507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стол, собак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EB3E8575-3921-4EBE-8B40-4F354C5CF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7C7CCBB-A1C2-47C7-A1E2-8F0262DF7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535283"/>
            <a:ext cx="10287000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e-BY" sz="5400" b="1" dirty="0">
                <a:latin typeface="Bahnschrift" panose="020B0502040204020203" pitchFamily="34" charset="0"/>
              </a:rPr>
              <a:t>Каллиграфия</a:t>
            </a:r>
            <a:r>
              <a:rPr lang="be-BY" sz="5400" dirty="0">
                <a:latin typeface="Bahnschrift" panose="020B0502040204020203" pitchFamily="34" charset="0"/>
              </a:rPr>
              <a:t> – искусство красиво писать</a:t>
            </a:r>
            <a:endParaRPr lang="ru-BY" sz="5400" dirty="0">
              <a:latin typeface="Bahnschrift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46775E-B077-4AA3-8CA2-DEBAB2662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51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тол, держит, сто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D6968D2-F305-4524-8CBE-015D4633D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26264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1C7434-7DA0-46F6-80A4-81A2A0770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42"/>
          <a:stretch/>
        </p:blipFill>
        <p:spPr>
          <a:xfrm>
            <a:off x="6365736" y="0"/>
            <a:ext cx="5826264" cy="67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064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302</Words>
  <Application>Microsoft Office PowerPoint</Application>
  <PresentationFormat>Широкоэкранный</PresentationFormat>
  <Paragraphs>58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Bahnschrift</vt:lpstr>
      <vt:lpstr>Calibri</vt:lpstr>
      <vt:lpstr>Calibri Light</vt:lpstr>
      <vt:lpstr>Courier New</vt:lpstr>
      <vt:lpstr>Тема Office</vt:lpstr>
      <vt:lpstr>«По своей природе люди близки друг к другу; по своим привычкам люди далеки друг от друга»  © Конфуций</vt:lpstr>
      <vt:lpstr>Презентация PowerPoint</vt:lpstr>
      <vt:lpstr>Презентация PowerPoint</vt:lpstr>
      <vt:lpstr>Социальная структура Китая («Поднебесной»)</vt:lpstr>
      <vt:lpstr>Из видео ты узнаешь</vt:lpstr>
      <vt:lpstr>Презентация PowerPoint</vt:lpstr>
      <vt:lpstr>Проверь себя</vt:lpstr>
      <vt:lpstr>Каллиграфия – искусство красиво писать</vt:lpstr>
      <vt:lpstr>Презентация PowerPoint</vt:lpstr>
      <vt:lpstr>Презентация PowerPoint</vt:lpstr>
      <vt:lpstr>Проверь себя</vt:lpstr>
      <vt:lpstr>Научные знания</vt:lpstr>
      <vt:lpstr>Подведём итог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 своей природе люди близки друг к другу; по своим привычкам люди далеки друг от друга»  © Конфуций</dc:title>
  <dc:creator>Иван Рак</dc:creator>
  <cp:lastModifiedBy>Иван Рак</cp:lastModifiedBy>
  <cp:revision>10</cp:revision>
  <dcterms:created xsi:type="dcterms:W3CDTF">2020-12-20T06:46:30Z</dcterms:created>
  <dcterms:modified xsi:type="dcterms:W3CDTF">2020-12-20T18:33:23Z</dcterms:modified>
</cp:coreProperties>
</file>