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7"/>
  </p:handoutMasterIdLst>
  <p:sldIdLst>
    <p:sldId id="275" r:id="rId2"/>
    <p:sldId id="277" r:id="rId3"/>
    <p:sldId id="276" r:id="rId4"/>
    <p:sldId id="278" r:id="rId5"/>
    <p:sldId id="279" r:id="rId6"/>
    <p:sldId id="257" r:id="rId7"/>
    <p:sldId id="280" r:id="rId8"/>
    <p:sldId id="258" r:id="rId9"/>
    <p:sldId id="259" r:id="rId10"/>
    <p:sldId id="260" r:id="rId11"/>
    <p:sldId id="281" r:id="rId12"/>
    <p:sldId id="263" r:id="rId13"/>
    <p:sldId id="261" r:id="rId14"/>
    <p:sldId id="262" r:id="rId15"/>
    <p:sldId id="282" r:id="rId16"/>
    <p:sldId id="266" r:id="rId17"/>
    <p:sldId id="283" r:id="rId18"/>
    <p:sldId id="265" r:id="rId19"/>
    <p:sldId id="284" r:id="rId20"/>
    <p:sldId id="285" r:id="rId21"/>
    <p:sldId id="286" r:id="rId22"/>
    <p:sldId id="269" r:id="rId23"/>
    <p:sldId id="270" r:id="rId24"/>
    <p:sldId id="271" r:id="rId25"/>
    <p:sldId id="274" r:id="rId2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336600"/>
    <a:srgbClr val="9966FF"/>
    <a:srgbClr val="9900CC"/>
    <a:srgbClr val="003300"/>
    <a:srgbClr val="FF0000"/>
    <a:srgbClr val="990000"/>
    <a:srgbClr val="666633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049E9-6F93-46B1-A787-DD859CE56CFA}" type="datetimeFigureOut">
              <a:rPr lang="ru-RU" smtClean="0"/>
              <a:pPr/>
              <a:t>чт 11.02.21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E27C9-5ED4-49E3-9A61-CA10846FB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19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19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A025DD-9143-4560-BD5A-B28EA30BE2B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6A978-10F4-47D8-939F-DFF5AA2E9C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1DD3E5-D012-42B3-BFD6-997BD794C19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718891-6764-4559-B2AA-EAA843197A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C6867F-70F7-4289-B7D3-2855E86D98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70FE66-FCE5-487B-8B98-003F9C546B6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681B0-5C43-4550-B864-FEB3B3EBA8A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F7933E-513C-4BA3-BF4F-6154EC180CA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DF2C00-90DA-4355-AA34-5D301EA6AC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32FBAC-E3EC-4DAC-8F47-A6582D7896E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1DFFB6-1A32-489D-892C-1CB7427947E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41584684-2F49-431D-A2F2-426A872822A4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comb dir="vert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0825" y="476250"/>
            <a:ext cx="568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336600"/>
                </a:solidFill>
              </a:rPr>
              <a:t>Домашнее задание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0" y="155733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 учебнике</a:t>
            </a:r>
          </a:p>
          <a:p>
            <a:pPr algn="ctr">
              <a:spcBef>
                <a:spcPct val="50000"/>
              </a:spcBef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Ответить на вопросы после параграфа (устно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БСЭ_ Сп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0042"/>
            <a:ext cx="5643602" cy="53082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768" y="1785926"/>
            <a:ext cx="21431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VII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ом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веке до н.э. </a:t>
            </a:r>
            <a:r>
              <a:rPr lang="ru-RU" sz="2400" b="1" dirty="0" smtClean="0">
                <a:latin typeface="Times New Roman" pitchFamily="18" charset="0"/>
              </a:rPr>
              <a:t>завоевали соседнюю область – плодородную </a:t>
            </a:r>
            <a:r>
              <a:rPr lang="ru-RU" sz="2400" b="1" i="1" dirty="0" err="1" smtClean="0">
                <a:latin typeface="Times New Roman" pitchFamily="18" charset="0"/>
              </a:rPr>
              <a:t>Мессению</a:t>
            </a:r>
            <a:r>
              <a:rPr lang="ru-RU" sz="2400" b="1" dirty="0" smtClean="0">
                <a:latin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7025"/>
            <a:ext cx="1643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en-US" sz="2400" b="1" dirty="0" smtClean="0">
                <a:solidFill>
                  <a:srgbClr val="FF0000"/>
                </a:solidFill>
              </a:rPr>
              <a:t>XI</a:t>
            </a:r>
            <a:r>
              <a:rPr lang="ru-RU" sz="2400" b="1" dirty="0" smtClean="0">
                <a:solidFill>
                  <a:srgbClr val="FF0000"/>
                </a:solidFill>
              </a:rPr>
              <a:t> веке до н.э.</a:t>
            </a:r>
          </a:p>
          <a:p>
            <a:pPr algn="ctr"/>
            <a:r>
              <a:rPr lang="ru-RU" sz="2400" b="1" dirty="0" smtClean="0"/>
              <a:t>племена греков-дорийцев</a:t>
            </a:r>
          </a:p>
          <a:p>
            <a:pPr algn="ctr"/>
            <a:r>
              <a:rPr lang="ru-RU" sz="2400" b="1" dirty="0" smtClean="0"/>
              <a:t>покорили племена греков-ахейцев и поселились на реке </a:t>
            </a:r>
            <a:r>
              <a:rPr lang="ru-RU" sz="2400" b="1" dirty="0" err="1" smtClean="0"/>
              <a:t>Эврот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2"/>
            <a:ext cx="7682231" cy="75713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</a:p>
          <a:p>
            <a:pPr algn="ctr"/>
            <a:endParaRPr lang="ru-RU" sz="5400" b="1" dirty="0" smtClean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Выяснить,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какие категории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делилось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население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Спарты?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Стр.25</a:t>
            </a:r>
            <a:endParaRPr lang="ru-RU" sz="5400" b="1" dirty="0" smtClean="0">
              <a:ln w="11430"/>
              <a:solidFill>
                <a:srgbClr val="99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002-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609482"/>
            <a:ext cx="2214578" cy="182943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42988" y="5492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9900"/>
                </a:solidFill>
              </a:rPr>
              <a:t>Жители Древней Спарты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755650" y="1989138"/>
            <a:ext cx="7848600" cy="108108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latin typeface="Book Antiqua" pitchFamily="18" charset="0"/>
              </a:rPr>
              <a:t>СПАРТАНЦЫ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755650" y="3357563"/>
            <a:ext cx="7848600" cy="108108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latin typeface="Book Antiqua" pitchFamily="18" charset="0"/>
              </a:rPr>
              <a:t>ПЕРИЭКИ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755650" y="4724400"/>
            <a:ext cx="7848600" cy="1081088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b="1">
                <a:latin typeface="Book Antiqua" pitchFamily="18" charset="0"/>
              </a:rPr>
              <a:t>ИЛОТЫ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4" grpId="0" animBg="1"/>
      <p:bldP spid="276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692150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2"/>
                </a:solidFill>
              </a:rPr>
              <a:t>Основные понятия и термины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2133600"/>
            <a:ext cx="38163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solidFill>
                  <a:srgbClr val="FF0000"/>
                </a:solidFill>
                <a:latin typeface="Monotype Corsiva" pitchFamily="66" charset="0"/>
              </a:rPr>
              <a:t>ИЛОТЫ</a:t>
            </a: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sz="2800">
                <a:latin typeface="Times New Roman" pitchFamily="18" charset="0"/>
              </a:rPr>
              <a:t>(по-гречески «захваченные»)</a:t>
            </a:r>
            <a:r>
              <a:rPr lang="ru-RU" sz="1200">
                <a:latin typeface="Bookman Old Style" pitchFamily="18" charset="0"/>
              </a:rPr>
              <a:t> – </a:t>
            </a:r>
            <a:r>
              <a:rPr lang="ru-RU" sz="3200">
                <a:latin typeface="Bookman Old Style" pitchFamily="18" charset="0"/>
              </a:rPr>
              <a:t>государственные рабы в Древней Спарте. </a:t>
            </a:r>
          </a:p>
        </p:txBody>
      </p:sp>
      <p:pic>
        <p:nvPicPr>
          <p:cNvPr id="25606" name="Picture 6" descr="17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554163"/>
            <a:ext cx="5364162" cy="5303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692150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2"/>
                </a:solidFill>
              </a:rPr>
              <a:t>Основные понятия и термины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1989138"/>
            <a:ext cx="381635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>
                <a:solidFill>
                  <a:srgbClr val="FF0000"/>
                </a:solidFill>
                <a:latin typeface="Monotype Corsiva" pitchFamily="66" charset="0"/>
              </a:rPr>
              <a:t>ПЕРИЭКИ</a:t>
            </a:r>
            <a:r>
              <a:rPr lang="ru-RU" sz="6000">
                <a:solidFill>
                  <a:srgbClr val="FF0000"/>
                </a:solidFill>
                <a:latin typeface="Monotype Corsiva" pitchFamily="66" charset="0"/>
              </a:rPr>
              <a:t>     </a:t>
            </a:r>
            <a:r>
              <a:rPr lang="ru-RU" sz="2800">
                <a:latin typeface="Times New Roman" pitchFamily="18" charset="0"/>
              </a:rPr>
              <a:t>(по-гречески   «живущие вокруг»)</a:t>
            </a:r>
            <a:r>
              <a:rPr lang="ru-RU" sz="1200">
                <a:latin typeface="Bookman Old Style" pitchFamily="18" charset="0"/>
              </a:rPr>
              <a:t> – </a:t>
            </a:r>
            <a:r>
              <a:rPr lang="ru-RU" sz="3200">
                <a:latin typeface="Bookman Old Style" pitchFamily="18" charset="0"/>
              </a:rPr>
              <a:t>неполноправная часть населения в Спарте. </a:t>
            </a:r>
          </a:p>
        </p:txBody>
      </p:sp>
      <p:pic>
        <p:nvPicPr>
          <p:cNvPr id="26630" name="Picture 6" descr="17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060575"/>
            <a:ext cx="5435600" cy="4797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10" y="142852"/>
            <a:ext cx="8522268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</a:p>
          <a:p>
            <a:pPr algn="ctr"/>
            <a:endParaRPr lang="ru-RU" sz="5400" b="1" cap="none" spc="0" dirty="0" smtClean="0">
              <a:ln w="11430"/>
              <a:solidFill>
                <a:srgbClr val="99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Сравнить положение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лотов и периэков.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между ними общего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чём различие?</a:t>
            </a:r>
          </a:p>
          <a:p>
            <a:pPr algn="ctr"/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003-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6780" y="4929198"/>
            <a:ext cx="1677219" cy="192880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8" name="Group 58"/>
          <p:cNvGraphicFramePr>
            <a:graphicFrameLocks noGrp="1"/>
          </p:cNvGraphicFramePr>
          <p:nvPr/>
        </p:nvGraphicFramePr>
        <p:xfrm>
          <a:off x="395288" y="1412875"/>
          <a:ext cx="8424862" cy="4309746"/>
        </p:xfrm>
        <a:graphic>
          <a:graphicData uri="http://schemas.openxmlformats.org/drawingml/2006/table">
            <a:tbl>
              <a:tblPr/>
              <a:tblGrid>
                <a:gridCol w="421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ИЛОТЫ</a:t>
                      </a:r>
                      <a:endParaRPr kumimoji="0" lang="ru-RU" sz="5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ПЕРИЭКИ</a:t>
                      </a:r>
                      <a:endParaRPr kumimoji="0" lang="ru-RU" sz="5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 несвободные (рабы)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 свободные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могли иметь землю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Могли иметь землю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8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 политических прав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085" y="142852"/>
            <a:ext cx="906042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9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Познавательное задание!</a:t>
            </a:r>
          </a:p>
          <a:p>
            <a:pPr algn="ctr"/>
            <a:endParaRPr lang="ru-RU" sz="5400" b="1" cap="none" spc="0" dirty="0" smtClean="0">
              <a:ln w="11430"/>
              <a:solidFill>
                <a:srgbClr val="99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33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же такие спартиаты?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33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Каковы их главные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33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занятия?</a:t>
            </a:r>
            <a:endParaRPr lang="ru-RU" sz="5400" b="1" cap="none" spc="0" dirty="0">
              <a:ln w="11430"/>
              <a:solidFill>
                <a:srgbClr val="33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71550" y="549275"/>
            <a:ext cx="73088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ВСЕ СПАРТАНЦЫ-МУЖЧИНЫ БЫЛИ </a:t>
            </a:r>
            <a:r>
              <a:rPr lang="ru-RU" sz="4400" b="1">
                <a:solidFill>
                  <a:schemeClr val="bg2"/>
                </a:solidFill>
                <a:latin typeface="Times New Roman" pitchFamily="18" charset="0"/>
              </a:rPr>
              <a:t>ВОИНАМИ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2268538" y="1773238"/>
            <a:ext cx="4679950" cy="4724400"/>
          </a:xfrm>
          <a:prstGeom prst="ellipse">
            <a:avLst/>
          </a:prstGeom>
          <a:noFill/>
          <a:ln w="3810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843213" y="2420938"/>
            <a:ext cx="36004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8000"/>
                </a:solidFill>
              </a:rPr>
              <a:t>ТОРГОВЛЯ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8000"/>
                </a:solidFill>
              </a:rPr>
              <a:t>РЕМЕСЛО</a:t>
            </a:r>
          </a:p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8000"/>
                </a:solidFill>
              </a:rPr>
              <a:t>СЕЛЬСКОЕ ХОЗЯЙСТВО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2916238" y="2636838"/>
            <a:ext cx="3311525" cy="2879725"/>
          </a:xfrm>
          <a:prstGeom prst="line">
            <a:avLst/>
          </a:prstGeom>
          <a:noFill/>
          <a:ln w="381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9705" name="Picture 9" descr="17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38475"/>
            <a:ext cx="2074863" cy="3819525"/>
          </a:xfrm>
          <a:prstGeom prst="rect">
            <a:avLst/>
          </a:prstGeom>
          <a:noFill/>
        </p:spPr>
      </p:pic>
      <p:pic>
        <p:nvPicPr>
          <p:cNvPr id="29706" name="Picture 10" descr="docu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950" y="2205038"/>
            <a:ext cx="1670050" cy="4652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 animBg="1"/>
      <p:bldP spid="29703" grpId="0"/>
      <p:bldP spid="297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061" y="142852"/>
            <a:ext cx="768223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Проблемное задание!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Доказать,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Спарта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представляла  собой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Военный лагерь</a:t>
            </a:r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dirty="0" smtClean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004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1643074" cy="230030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81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Давайте повторим!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939077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Как назывались города-государства в Древней </a:t>
            </a:r>
          </a:p>
          <a:p>
            <a:r>
              <a:rPr lang="ru-RU" sz="2800" b="1" dirty="0" smtClean="0"/>
              <a:t>   Греции?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Как был устроен полис?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Кто имел статус гражданина в греческом полисе?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Что означает термин аристократия?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Кого можно отнести к демосу?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Каковы были отношения между демосом и </a:t>
            </a:r>
          </a:p>
          <a:p>
            <a:r>
              <a:rPr lang="ru-RU" sz="2800" b="1" dirty="0" smtClean="0"/>
              <a:t>   аристократией?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Как греки решили проблему малоземелья?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Что представляли из себя колонии?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Где они были основаны? (показать на карте)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Что такое митрополия?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Назовите наиболее крупные митрополии.</a:t>
            </a:r>
            <a:endParaRPr lang="ru-RU" sz="28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170"/>
            <a:ext cx="8624991" cy="642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14192"/>
      </p:ext>
    </p:extLst>
  </p:cSld>
  <p:clrMapOvr>
    <a:masterClrMapping/>
  </p:clrMapOvr>
  <p:transition spd="slow">
    <p:comb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650" r="1242" b="650"/>
          <a:stretch/>
        </p:blipFill>
        <p:spPr>
          <a:xfrm>
            <a:off x="107503" y="44624"/>
            <a:ext cx="8928993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01044"/>
      </p:ext>
    </p:extLst>
  </p:cSld>
  <p:clrMapOvr>
    <a:masterClrMapping/>
  </p:clrMapOvr>
  <p:transition spd="slow">
    <p:comb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851275" y="0"/>
            <a:ext cx="5292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CC0000"/>
                </a:solidFill>
                <a:latin typeface="Arial Black" pitchFamily="34" charset="0"/>
              </a:rPr>
              <a:t>Спартанское воспитание</a:t>
            </a:r>
          </a:p>
        </p:txBody>
      </p:sp>
      <p:pic>
        <p:nvPicPr>
          <p:cNvPr id="34821" name="Picture 5" descr="17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49275"/>
            <a:ext cx="7272337" cy="5576888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258888" y="6092825"/>
            <a:ext cx="684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Book Antiqua" pitchFamily="18" charset="0"/>
              </a:rPr>
              <a:t>Спартанка отдает своего сына государству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51275" y="0"/>
            <a:ext cx="5292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CC0000"/>
                </a:solidFill>
                <a:latin typeface="Arial Black" pitchFamily="34" charset="0"/>
              </a:rPr>
              <a:t>Спартанское воспитание</a:t>
            </a:r>
          </a:p>
        </p:txBody>
      </p:sp>
      <p:pic>
        <p:nvPicPr>
          <p:cNvPr id="35845" name="Picture 5" descr="17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08275"/>
            <a:ext cx="3305175" cy="3892550"/>
          </a:xfrm>
          <a:prstGeom prst="rect">
            <a:avLst/>
          </a:prstGeom>
          <a:noFill/>
        </p:spPr>
      </p:pic>
      <p:pic>
        <p:nvPicPr>
          <p:cNvPr id="35846" name="Picture 6" descr="ciek_16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708275"/>
            <a:ext cx="4643437" cy="3840163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627313" y="549275"/>
            <a:ext cx="4319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  <a:latin typeface="Courier New" pitchFamily="49" charset="0"/>
              </a:rPr>
              <a:t>НОВОРОЖДЕННЫЙ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2700338" y="1125538"/>
            <a:ext cx="576262" cy="2873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5219700" y="1125538"/>
            <a:ext cx="64770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95288" y="1628775"/>
            <a:ext cx="32400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Если крепкий и здоровый, то опускали в холодный ручей и отдавали отцу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643438" y="1557338"/>
            <a:ext cx="34575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Если хилый и нездоровый, то относили в горы и бросали в пропасть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7" grpId="0"/>
      <p:bldP spid="35849" grpId="0" animBg="1"/>
      <p:bldP spid="35850" grpId="0" animBg="1"/>
      <p:bldP spid="35852" grpId="0"/>
      <p:bldP spid="358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19250" y="333375"/>
            <a:ext cx="6983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CC0000"/>
                </a:solidFill>
                <a:latin typeface="Arial Black" pitchFamily="34" charset="0"/>
              </a:rPr>
              <a:t>Спартанское воспитание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 rot="5400000">
            <a:off x="3023394" y="369094"/>
            <a:ext cx="1296987" cy="2663825"/>
          </a:xfrm>
          <a:prstGeom prst="notched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ru-RU" sz="4400" b="1">
                <a:latin typeface="Courier New" pitchFamily="49" charset="0"/>
              </a:rPr>
              <a:t>это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8313" y="2276475"/>
            <a:ext cx="831691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600" b="1" i="1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3200" b="1" i="1">
                <a:solidFill>
                  <a:schemeClr val="bg2"/>
                </a:solidFill>
                <a:latin typeface="Times New Roman" pitchFamily="18" charset="0"/>
              </a:rPr>
              <a:t>строгое послушание;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200" b="1" i="1">
                <a:solidFill>
                  <a:schemeClr val="bg2"/>
                </a:solidFill>
                <a:latin typeface="Times New Roman" pitchFamily="18" charset="0"/>
              </a:rPr>
              <a:t> военные навыки;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200" b="1" i="1">
                <a:solidFill>
                  <a:schemeClr val="bg2"/>
                </a:solidFill>
                <a:latin typeface="Times New Roman" pitchFamily="18" charset="0"/>
              </a:rPr>
              <a:t> умение пользоваться оружием;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200" b="1" i="1">
                <a:solidFill>
                  <a:schemeClr val="bg2"/>
                </a:solidFill>
                <a:latin typeface="Times New Roman" pitchFamily="18" charset="0"/>
              </a:rPr>
              <a:t> пренебрежение удобствами;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3200" b="1" i="1">
                <a:solidFill>
                  <a:schemeClr val="bg2"/>
                </a:solidFill>
                <a:latin typeface="Times New Roman" pitchFamily="18" charset="0"/>
              </a:rPr>
              <a:t> простота в общении и немногословность</a:t>
            </a:r>
            <a:r>
              <a:rPr lang="ru-RU"/>
              <a:t> 	</a:t>
            </a:r>
            <a:r>
              <a:rPr lang="ru-RU" sz="2800">
                <a:latin typeface="Book Antiqua" pitchFamily="18" charset="0"/>
              </a:rPr>
              <a:t>(такая речь называется </a:t>
            </a:r>
            <a:r>
              <a:rPr lang="ru-RU" sz="2800" b="1" i="1" u="sng">
                <a:solidFill>
                  <a:srgbClr val="FF0000"/>
                </a:solidFill>
                <a:latin typeface="Book Antiqua" pitchFamily="18" charset="0"/>
              </a:rPr>
              <a:t>лаконичной</a:t>
            </a:r>
            <a:r>
              <a:rPr lang="ru-RU" sz="2800">
                <a:latin typeface="Book Antiqua" pitchFamily="18" charset="0"/>
              </a:rPr>
              <a:t>)</a:t>
            </a:r>
          </a:p>
        </p:txBody>
      </p:sp>
      <p:pic>
        <p:nvPicPr>
          <p:cNvPr id="36872" name="Picture 8" descr="Рисунок10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5580063" y="1052513"/>
            <a:ext cx="3240087" cy="25304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 animBg="1"/>
      <p:bldP spid="368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765175"/>
            <a:ext cx="5148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>
                <a:solidFill>
                  <a:srgbClr val="CC0000"/>
                </a:solidFill>
                <a:latin typeface="Book Antiqua" pitchFamily="18" charset="0"/>
              </a:rPr>
              <a:t>Краткие выводы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1916113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1. Спарта – полис на юге полуострова Пелопоннес.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2. Население Спарты составляли спартанцы, периэки и илоты.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3. За соблюдением всех правил следил Совет старейшин.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4. Все спартанцы были воинами, поскольку Спарта часто вела войны с соседями. Кроме того, спартанцы должны были постоянно удерживать в своей власти покоренных илотов. 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5. Спартанское воспитание было одним из самых жестоких в Греции и было полностью подчиненно интересам государства.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2428868"/>
            <a:ext cx="6019800" cy="220980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8000" b="1" i="1" dirty="0" smtClean="0">
                <a:latin typeface="Book Antiqua" pitchFamily="18" charset="0"/>
              </a:rPr>
              <a:t>ДРЕВНЯЯ</a:t>
            </a:r>
            <a:br>
              <a:rPr lang="ru-RU" sz="8000" b="1" i="1" dirty="0" smtClean="0">
                <a:latin typeface="Book Antiqua" pitchFamily="18" charset="0"/>
              </a:rPr>
            </a:br>
            <a:r>
              <a:rPr lang="ru-RU" sz="8000" b="1" i="1" dirty="0" smtClean="0">
                <a:latin typeface="Book Antiqua" pitchFamily="18" charset="0"/>
              </a:rPr>
              <a:t>СПАРТА</a:t>
            </a:r>
            <a:br>
              <a:rPr lang="ru-RU" sz="8000" b="1" i="1" dirty="0" smtClean="0">
                <a:latin typeface="Book Antiqua" pitchFamily="18" charset="0"/>
              </a:rPr>
            </a:b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142852"/>
            <a:ext cx="5000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«Вся Греция стоит на двух ногах, одной ногой является Афинское, а другой – Спартанское государство</a:t>
            </a:r>
            <a:endParaRPr lang="ru-RU" sz="2800" b="1" dirty="0"/>
          </a:p>
        </p:txBody>
      </p:sp>
      <p:pic>
        <p:nvPicPr>
          <p:cNvPr id="5" name="Рисунок 4" descr="9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429132"/>
            <a:ext cx="2857488" cy="2143116"/>
          </a:xfrm>
          <a:prstGeom prst="rect">
            <a:avLst/>
          </a:prstGeom>
        </p:spPr>
      </p:pic>
      <p:pic>
        <p:nvPicPr>
          <p:cNvPr id="6" name="Рисунок 5" descr="1261675100_img060201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429132"/>
            <a:ext cx="3161532" cy="2266951"/>
          </a:xfrm>
          <a:prstGeom prst="rect">
            <a:avLst/>
          </a:prstGeom>
        </p:spPr>
      </p:pic>
      <p:pic>
        <p:nvPicPr>
          <p:cNvPr id="7" name="Рисунок 6" descr="i.jpg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714884"/>
            <a:ext cx="2433158" cy="160588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094" y="142852"/>
            <a:ext cx="738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и задачи урока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857232"/>
            <a:ext cx="2419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Знать:</a:t>
            </a:r>
            <a:endParaRPr lang="ru-RU" sz="5400" b="1" cap="none" spc="0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643314"/>
            <a:ext cx="2445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solidFill>
                  <a:srgbClr val="33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Уметь:</a:t>
            </a:r>
            <a:endParaRPr lang="ru-RU" sz="5400" b="1" cap="none" spc="0" dirty="0">
              <a:ln w="11430"/>
              <a:solidFill>
                <a:srgbClr val="33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571613"/>
            <a:ext cx="90011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Географическое положение Спарты;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Как управлялось спартанское государство;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Каким было «спартанское воспитание»;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Значение терминов: </a:t>
            </a:r>
            <a:r>
              <a:rPr lang="ru-RU" sz="2800" b="1" dirty="0" smtClean="0">
                <a:solidFill>
                  <a:srgbClr val="990000"/>
                </a:solidFill>
              </a:rPr>
              <a:t>спартиаты, илоты, периэки, олигархия;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429132"/>
            <a:ext cx="849149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Находить в учебнике и давать определения </a:t>
            </a:r>
          </a:p>
          <a:p>
            <a:r>
              <a:rPr lang="ru-RU" sz="2800" b="1" dirty="0" smtClean="0"/>
              <a:t>   понятий;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Сравнивать, находить общее и различное, </a:t>
            </a:r>
          </a:p>
          <a:p>
            <a:r>
              <a:rPr lang="ru-RU" sz="2800" b="1" dirty="0" smtClean="0"/>
              <a:t>   выделять особенности;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Добывать знания из различных источников;</a:t>
            </a:r>
            <a:endParaRPr lang="ru-RU" sz="2800" b="1" dirty="0"/>
          </a:p>
        </p:txBody>
      </p:sp>
    </p:spTree>
  </p:cSld>
  <p:clrMapOvr>
    <a:masterClrMapping/>
  </p:clrMapOvr>
  <p:transition spd="slow"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060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Познавательное задание!</a:t>
            </a:r>
            <a:endParaRPr lang="ru-RU" sz="54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80" y="1000108"/>
            <a:ext cx="875169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Показать на карте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крупнейшие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Древнегреческие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олисы, о которых речь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шла в эпиграфе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</a:t>
            </a:r>
            <a:r>
              <a:rPr lang="ru-RU" sz="5400" b="1" cap="none" spc="0" dirty="0" smtClean="0">
                <a:ln w="11430"/>
                <a:solidFill>
                  <a:srgbClr val="9900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уроку.</a:t>
            </a:r>
            <a:endParaRPr lang="ru-RU" sz="5400" b="1" cap="none" spc="0" dirty="0">
              <a:ln w="11430"/>
              <a:solidFill>
                <a:srgbClr val="9900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004-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929198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ocu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056" y="142852"/>
            <a:ext cx="7682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  <a:endParaRPr lang="ru-RU" sz="5400" b="1" cap="none" spc="0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85926"/>
            <a:ext cx="780777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Дать устное описание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географического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положения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Спарты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002-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643446"/>
            <a:ext cx="2143140" cy="1714512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ocu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427538" y="3644900"/>
            <a:ext cx="720725" cy="64770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5317336">
            <a:off x="3455988" y="1736725"/>
            <a:ext cx="2447925" cy="9366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9900"/>
          </a:solidFill>
          <a:ln w="5715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14282" y="4857760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</a:rPr>
              <a:t>СПАРТА </a:t>
            </a:r>
            <a:r>
              <a:rPr lang="ru-RU" sz="3600" b="1" i="1" dirty="0">
                <a:solidFill>
                  <a:srgbClr val="990000"/>
                </a:solidFill>
                <a:latin typeface="Times New Roman" pitchFamily="18" charset="0"/>
              </a:rPr>
              <a:t>– </a:t>
            </a: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</a:rPr>
              <a:t>полис, расположенный в долине </a:t>
            </a:r>
            <a:r>
              <a:rPr lang="ru-RU" sz="3600" b="1" i="1" dirty="0" err="1" smtClean="0">
                <a:solidFill>
                  <a:srgbClr val="990000"/>
                </a:solidFill>
                <a:latin typeface="Times New Roman" pitchFamily="18" charset="0"/>
              </a:rPr>
              <a:t>Лаконика</a:t>
            </a: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</a:rPr>
              <a:t>, на </a:t>
            </a:r>
            <a:r>
              <a:rPr lang="ru-RU" sz="3600" b="1" i="1" dirty="0">
                <a:solidFill>
                  <a:srgbClr val="990000"/>
                </a:solidFill>
                <a:latin typeface="Times New Roman" pitchFamily="18" charset="0"/>
              </a:rPr>
              <a:t>юге полуострова Пелопоннес.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latin typeface="Times New Roman" pitchFamily="18" charset="0"/>
              </a:rPr>
              <a:t>Спарта была вторым по важности городом-государством Греции после Афин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360</TotalTime>
  <Words>517</Words>
  <Application>Microsoft Office PowerPoint</Application>
  <PresentationFormat>Экран (4:3)</PresentationFormat>
  <Paragraphs>115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Book Antiqua</vt:lpstr>
      <vt:lpstr>Bookman Old Style</vt:lpstr>
      <vt:lpstr>Courier New</vt:lpstr>
      <vt:lpstr>Monotype Corsiva</vt:lpstr>
      <vt:lpstr>Times New Roman</vt:lpstr>
      <vt:lpstr>Wingdings</vt:lpstr>
      <vt:lpstr>Пиксел</vt:lpstr>
      <vt:lpstr>Презентация PowerPoint</vt:lpstr>
      <vt:lpstr>Презентация PowerPoint</vt:lpstr>
      <vt:lpstr>ДРЕВНЯЯ СПАРТА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 Zhadaev</dc:creator>
  <cp:lastModifiedBy>Пользователь</cp:lastModifiedBy>
  <cp:revision>36</cp:revision>
  <dcterms:created xsi:type="dcterms:W3CDTF">2005-03-08T08:54:46Z</dcterms:created>
  <dcterms:modified xsi:type="dcterms:W3CDTF">2021-02-11T17:45:03Z</dcterms:modified>
</cp:coreProperties>
</file>