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Constantia"/>
      <p:regular r:id="rId25"/>
      <p:bold r:id="rId26"/>
      <p:italic r:id="rId27"/>
      <p:boldItalic r:id="rId28"/>
    </p:embeddedFont>
    <p:embeddedFont>
      <p:font typeface="Arial Narrow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8E6FB82-1668-4DC0-A223-FC456030A681}">
  <a:tblStyle styleId="{88E6FB82-1668-4DC0-A223-FC456030A681}" styleName="Table_0">
    <a:wholeTbl>
      <a:tcTxStyle b="off" i="off">
        <a:font>
          <a:latin typeface="Arial Narrow"/>
          <a:ea typeface="Arial Narrow"/>
          <a:cs typeface="Arial Narrow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6EDE9"/>
          </a:solidFill>
        </a:fill>
      </a:tcStyle>
    </a:wholeTbl>
    <a:band1H>
      <a:tcTxStyle/>
      <a:tcStyle>
        <a:fill>
          <a:solidFill>
            <a:srgbClr val="ECDAD1"/>
          </a:solidFill>
        </a:fill>
      </a:tcStyle>
    </a:band1H>
    <a:band2H>
      <a:tcTxStyle/>
    </a:band2H>
    <a:band1V>
      <a:tcTxStyle/>
      <a:tcStyle>
        <a:fill>
          <a:solidFill>
            <a:srgbClr val="ECDAD1"/>
          </a:solidFill>
        </a:fill>
      </a:tcStyle>
    </a:band1V>
    <a:band2V>
      <a:tcTxStyle/>
    </a:band2V>
    <a:la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 Narrow"/>
          <a:ea typeface="Arial Narrow"/>
          <a:cs typeface="Arial Narrow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Constantia-bold.fntdata"/><Relationship Id="rId25" Type="http://schemas.openxmlformats.org/officeDocument/2006/relationships/font" Target="fonts/Constantia-regular.fntdata"/><Relationship Id="rId28" Type="http://schemas.openxmlformats.org/officeDocument/2006/relationships/font" Target="fonts/Constantia-boldItalic.fntdata"/><Relationship Id="rId27" Type="http://schemas.openxmlformats.org/officeDocument/2006/relationships/font" Target="fonts/Constantia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ArialNarrow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ArialNarrow-italic.fntdata"/><Relationship Id="rId30" Type="http://schemas.openxmlformats.org/officeDocument/2006/relationships/font" Target="fonts/ArialNarrow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ArialNarrow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ada9b5d694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ada9b5d694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da9b5d694_2_118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ada9b5d694_2_118:notes"/>
          <p:cNvSpPr/>
          <p:nvPr>
            <p:ph idx="2" type="sldImg"/>
          </p:nvPr>
        </p:nvSpPr>
        <p:spPr>
          <a:xfrm>
            <a:off x="381187" y="68579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da9b5d694_2_124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ada9b5d694_2_124:notes"/>
          <p:cNvSpPr/>
          <p:nvPr>
            <p:ph idx="2" type="sldImg"/>
          </p:nvPr>
        </p:nvSpPr>
        <p:spPr>
          <a:xfrm>
            <a:off x="381187" y="68579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ada9b5d694_2_129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ada9b5d694_2_129:notes"/>
          <p:cNvSpPr/>
          <p:nvPr>
            <p:ph idx="2" type="sldImg"/>
          </p:nvPr>
        </p:nvSpPr>
        <p:spPr>
          <a:xfrm>
            <a:off x="381187" y="68579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da9b5d694_2_133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ada9b5d694_2_133:notes"/>
          <p:cNvSpPr/>
          <p:nvPr>
            <p:ph idx="2" type="sldImg"/>
          </p:nvPr>
        </p:nvSpPr>
        <p:spPr>
          <a:xfrm>
            <a:off x="381187" y="68579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ada9b5d694_2_138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ada9b5d694_2_138:notes"/>
          <p:cNvSpPr/>
          <p:nvPr>
            <p:ph idx="2" type="sldImg"/>
          </p:nvPr>
        </p:nvSpPr>
        <p:spPr>
          <a:xfrm>
            <a:off x="381187" y="68579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ada9b5d694_2_143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ada9b5d694_2_143:notes"/>
          <p:cNvSpPr/>
          <p:nvPr>
            <p:ph idx="2" type="sldImg"/>
          </p:nvPr>
        </p:nvSpPr>
        <p:spPr>
          <a:xfrm>
            <a:off x="381187" y="68579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ada9b5d694_2_148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ada9b5d694_2_148:notes"/>
          <p:cNvSpPr/>
          <p:nvPr>
            <p:ph idx="2" type="sldImg"/>
          </p:nvPr>
        </p:nvSpPr>
        <p:spPr>
          <a:xfrm>
            <a:off x="381187" y="68579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da9b5d694_2_153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ada9b5d694_2_153:notes"/>
          <p:cNvSpPr/>
          <p:nvPr>
            <p:ph idx="2" type="sldImg"/>
          </p:nvPr>
        </p:nvSpPr>
        <p:spPr>
          <a:xfrm>
            <a:off x="381187" y="68579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da9b5d694_2_78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ada9b5d694_2_78:notes"/>
          <p:cNvSpPr/>
          <p:nvPr>
            <p:ph idx="2" type="sldImg"/>
          </p:nvPr>
        </p:nvSpPr>
        <p:spPr>
          <a:xfrm>
            <a:off x="381187" y="68579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ada9b5d694_2_83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ada9b5d694_2_83:notes"/>
          <p:cNvSpPr/>
          <p:nvPr>
            <p:ph idx="2" type="sldImg"/>
          </p:nvPr>
        </p:nvSpPr>
        <p:spPr>
          <a:xfrm>
            <a:off x="381187" y="68579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da9b5d694_2_88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ada9b5d694_2_88:notes"/>
          <p:cNvSpPr/>
          <p:nvPr>
            <p:ph idx="2" type="sldImg"/>
          </p:nvPr>
        </p:nvSpPr>
        <p:spPr>
          <a:xfrm>
            <a:off x="381187" y="68579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ada9b5d694_2_93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ada9b5d694_2_93:notes"/>
          <p:cNvSpPr/>
          <p:nvPr>
            <p:ph idx="2" type="sldImg"/>
          </p:nvPr>
        </p:nvSpPr>
        <p:spPr>
          <a:xfrm>
            <a:off x="381187" y="68579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da9b5d694_2_97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ada9b5d694_2_97:notes"/>
          <p:cNvSpPr/>
          <p:nvPr>
            <p:ph idx="2" type="sldImg"/>
          </p:nvPr>
        </p:nvSpPr>
        <p:spPr>
          <a:xfrm>
            <a:off x="381187" y="68579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ada9b5d694_2_102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ada9b5d694_2_102:notes"/>
          <p:cNvSpPr/>
          <p:nvPr>
            <p:ph idx="2" type="sldImg"/>
          </p:nvPr>
        </p:nvSpPr>
        <p:spPr>
          <a:xfrm>
            <a:off x="381187" y="68579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da9b5d694_2_108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ada9b5d694_2_108:notes"/>
          <p:cNvSpPr/>
          <p:nvPr>
            <p:ph idx="2" type="sldImg"/>
          </p:nvPr>
        </p:nvSpPr>
        <p:spPr>
          <a:xfrm>
            <a:off x="381187" y="68579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da9b5d694_2_113:notes"/>
          <p:cNvSpPr txBox="1"/>
          <p:nvPr>
            <p:ph idx="1" type="body"/>
          </p:nvPr>
        </p:nvSpPr>
        <p:spPr>
          <a:xfrm>
            <a:off x="685800" y="4343381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ada9b5d694_2_113:notes"/>
          <p:cNvSpPr/>
          <p:nvPr>
            <p:ph idx="2" type="sldImg"/>
          </p:nvPr>
        </p:nvSpPr>
        <p:spPr>
          <a:xfrm>
            <a:off x="381187" y="685799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5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0" type="dt"/>
          </p:nvPr>
        </p:nvSpPr>
        <p:spPr>
          <a:xfrm>
            <a:off x="5715000" y="4767263"/>
            <a:ext cx="152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6096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7543800" y="4767263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izon.png" id="68" name="Google Shape;68;p16"/>
          <p:cNvPicPr preferRelativeResize="0"/>
          <p:nvPr/>
        </p:nvPicPr>
        <p:blipFill rotWithShape="1">
          <a:blip r:embed="rId2">
            <a:alphaModFix/>
          </a:blip>
          <a:srcRect b="0" l="0" r="0" t="33333"/>
          <a:stretch/>
        </p:blipFill>
        <p:spPr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>
            <p:ph idx="10" type="dt"/>
          </p:nvPr>
        </p:nvSpPr>
        <p:spPr>
          <a:xfrm>
            <a:off x="5715000" y="4767263"/>
            <a:ext cx="152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6096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7543800" y="4767263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12192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7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type="ctrTitle"/>
          </p:nvPr>
        </p:nvSpPr>
        <p:spPr>
          <a:xfrm>
            <a:off x="685800" y="1505916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sz="3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09600" y="205978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0" type="dt"/>
          </p:nvPr>
        </p:nvSpPr>
        <p:spPr>
          <a:xfrm>
            <a:off x="5715000" y="4767263"/>
            <a:ext cx="152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6096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7543800" y="4767263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09600" y="1200150"/>
            <a:ext cx="79248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609600" y="3721894"/>
            <a:ext cx="78852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Narrow"/>
              <a:buNone/>
              <a:defRPr b="0" i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609600" y="2596753"/>
            <a:ext cx="78852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sz="17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10" type="dt"/>
          </p:nvPr>
        </p:nvSpPr>
        <p:spPr>
          <a:xfrm>
            <a:off x="5715000" y="4767263"/>
            <a:ext cx="152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1" type="ftr"/>
          </p:nvPr>
        </p:nvSpPr>
        <p:spPr>
          <a:xfrm>
            <a:off x="6096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2" type="sldNum"/>
          </p:nvPr>
        </p:nvSpPr>
        <p:spPr>
          <a:xfrm>
            <a:off x="7543800" y="4767263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609600" y="1200150"/>
            <a:ext cx="37338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365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700"/>
              <a:buChar char="•"/>
              <a:defRPr/>
            </a:lvl5pPr>
            <a:lvl6pPr indent="-33655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6pPr>
            <a:lvl7pPr indent="-33655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7pPr>
            <a:lvl8pPr indent="-33655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8pPr>
            <a:lvl9pPr indent="-33655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4800600" y="1200150"/>
            <a:ext cx="37338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3655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type="title"/>
          </p:nvPr>
        </p:nvSpPr>
        <p:spPr>
          <a:xfrm>
            <a:off x="609600" y="205978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0" type="dt"/>
          </p:nvPr>
        </p:nvSpPr>
        <p:spPr>
          <a:xfrm>
            <a:off x="5715000" y="4767263"/>
            <a:ext cx="152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9"/>
          <p:cNvSpPr txBox="1"/>
          <p:nvPr>
            <p:ph idx="11" type="ftr"/>
          </p:nvPr>
        </p:nvSpPr>
        <p:spPr>
          <a:xfrm>
            <a:off x="6096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7543800" y="4767263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idx="1" type="body"/>
          </p:nvPr>
        </p:nvSpPr>
        <p:spPr>
          <a:xfrm>
            <a:off x="4800600" y="1657350"/>
            <a:ext cx="37338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3655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95" name="Google Shape;95;p20"/>
          <p:cNvSpPr txBox="1"/>
          <p:nvPr>
            <p:ph idx="2" type="body"/>
          </p:nvPr>
        </p:nvSpPr>
        <p:spPr>
          <a:xfrm>
            <a:off x="609600" y="1657350"/>
            <a:ext cx="37338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3655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6pPr>
            <a:lvl7pPr indent="-33655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7pPr>
            <a:lvl8pPr indent="-33655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Char char="•"/>
              <a:defRPr/>
            </a:lvl8pPr>
            <a:lvl9pPr indent="-33655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Char char="•"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type="title"/>
          </p:nvPr>
        </p:nvSpPr>
        <p:spPr>
          <a:xfrm>
            <a:off x="609600" y="205978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3" type="body"/>
          </p:nvPr>
        </p:nvSpPr>
        <p:spPr>
          <a:xfrm>
            <a:off x="609600" y="1200149"/>
            <a:ext cx="373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b="0" i="0" sz="17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8" name="Google Shape;98;p20"/>
          <p:cNvSpPr txBox="1"/>
          <p:nvPr>
            <p:ph idx="4" type="body"/>
          </p:nvPr>
        </p:nvSpPr>
        <p:spPr>
          <a:xfrm>
            <a:off x="4800600" y="1200149"/>
            <a:ext cx="37338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None/>
              <a:defRPr b="0" i="0" sz="17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99" name="Google Shape;99;p20"/>
          <p:cNvSpPr txBox="1"/>
          <p:nvPr>
            <p:ph idx="10" type="dt"/>
          </p:nvPr>
        </p:nvSpPr>
        <p:spPr>
          <a:xfrm>
            <a:off x="5715000" y="4767263"/>
            <a:ext cx="152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1" type="ftr"/>
          </p:nvPr>
        </p:nvSpPr>
        <p:spPr>
          <a:xfrm>
            <a:off x="6096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2" type="sldNum"/>
          </p:nvPr>
        </p:nvSpPr>
        <p:spPr>
          <a:xfrm>
            <a:off x="7543800" y="4767263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609600" y="205978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5715000" y="4767263"/>
            <a:ext cx="152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6096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7543800" y="4767263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962400" y="1085850"/>
            <a:ext cx="4648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22"/>
          <p:cNvSpPr txBox="1"/>
          <p:nvPr>
            <p:ph type="title"/>
          </p:nvPr>
        </p:nvSpPr>
        <p:spPr>
          <a:xfrm>
            <a:off x="612648" y="1085850"/>
            <a:ext cx="29718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None/>
              <a:defRPr b="0" i="0" sz="18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2" type="body"/>
          </p:nvPr>
        </p:nvSpPr>
        <p:spPr>
          <a:xfrm>
            <a:off x="612648" y="1910918"/>
            <a:ext cx="2971800" cy="23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5715000" y="4767263"/>
            <a:ext cx="152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6096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7543800" y="4767263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showMasterSp="0" type="picTx">
  <p:cSld name="PICTURE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izon.png"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3"/>
          <p:cNvSpPr txBox="1"/>
          <p:nvPr>
            <p:ph type="title"/>
          </p:nvPr>
        </p:nvSpPr>
        <p:spPr>
          <a:xfrm>
            <a:off x="609600" y="1085850"/>
            <a:ext cx="2971800" cy="82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 Narrow"/>
              <a:buNone/>
              <a:defRPr b="0" i="0" sz="1800" cap="none"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/>
          <p:nvPr>
            <p:ph idx="2" type="pic"/>
          </p:nvPr>
        </p:nvSpPr>
        <p:spPr>
          <a:xfrm>
            <a:off x="4657344" y="1085850"/>
            <a:ext cx="3420000" cy="26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" type="body"/>
          </p:nvPr>
        </p:nvSpPr>
        <p:spPr>
          <a:xfrm>
            <a:off x="609600" y="1910918"/>
            <a:ext cx="2971800" cy="18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19" name="Google Shape;119;p23"/>
          <p:cNvSpPr txBox="1"/>
          <p:nvPr>
            <p:ph idx="10" type="dt"/>
          </p:nvPr>
        </p:nvSpPr>
        <p:spPr>
          <a:xfrm>
            <a:off x="5715000" y="4767263"/>
            <a:ext cx="152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1" type="ftr"/>
          </p:nvPr>
        </p:nvSpPr>
        <p:spPr>
          <a:xfrm>
            <a:off x="6096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12" type="sldNum"/>
          </p:nvPr>
        </p:nvSpPr>
        <p:spPr>
          <a:xfrm>
            <a:off x="7543800" y="4767263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609600" y="205978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" type="body"/>
          </p:nvPr>
        </p:nvSpPr>
        <p:spPr>
          <a:xfrm rot="5400000">
            <a:off x="2874750" y="-1065000"/>
            <a:ext cx="3394500" cy="79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0" type="dt"/>
          </p:nvPr>
        </p:nvSpPr>
        <p:spPr>
          <a:xfrm>
            <a:off x="5715000" y="4767263"/>
            <a:ext cx="152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11" type="ftr"/>
          </p:nvPr>
        </p:nvSpPr>
        <p:spPr>
          <a:xfrm>
            <a:off x="6096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12" type="sldNum"/>
          </p:nvPr>
        </p:nvSpPr>
        <p:spPr>
          <a:xfrm>
            <a:off x="7543800" y="4767263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0" type="dt"/>
          </p:nvPr>
        </p:nvSpPr>
        <p:spPr>
          <a:xfrm>
            <a:off x="5715000" y="4767263"/>
            <a:ext cx="152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5"/>
          <p:cNvSpPr txBox="1"/>
          <p:nvPr>
            <p:ph idx="11" type="ftr"/>
          </p:nvPr>
        </p:nvSpPr>
        <p:spPr>
          <a:xfrm>
            <a:off x="6096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12" type="sldNum"/>
          </p:nvPr>
        </p:nvSpPr>
        <p:spPr>
          <a:xfrm>
            <a:off x="7543800" y="4767263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3B3B3B"/>
            </a:gs>
            <a:gs pos="31000">
              <a:schemeClr val="dk1"/>
            </a:gs>
            <a:gs pos="100000">
              <a:schemeClr val="dk1"/>
            </a:gs>
          </a:gsLst>
          <a:lin ang="5400000" scaled="0"/>
        </a:gra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orizon.png" id="57" name="Google Shape;57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type="title"/>
          </p:nvPr>
        </p:nvSpPr>
        <p:spPr>
          <a:xfrm>
            <a:off x="609600" y="205978"/>
            <a:ext cx="7924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 Narrow"/>
              <a:buNone/>
              <a:defRPr b="0" i="0" sz="3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609600" y="1200150"/>
            <a:ext cx="79248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3655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3655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3655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36550" lvl="5" marL="2743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36550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36550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36550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lt2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5715000" y="4767263"/>
            <a:ext cx="1524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6096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7543800" y="4767263"/>
            <a:ext cx="990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hyperlink" Target="http://www.youtube.com/watch?v=sMD5jSpWkb4" TargetMode="External"/><Relationship Id="rId5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youtube.com/watch?v=CRWjdeCVGuc" TargetMode="External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6"/>
          <p:cNvSpPr txBox="1"/>
          <p:nvPr/>
        </p:nvSpPr>
        <p:spPr>
          <a:xfrm>
            <a:off x="279200" y="160525"/>
            <a:ext cx="86205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418700" y="1814850"/>
            <a:ext cx="8481000" cy="8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</a:t>
            </a:r>
            <a:r>
              <a:rPr b="1" lang="ru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читель истории и обществоведения высшей квалификационной категории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192000" y="3029375"/>
            <a:ext cx="8760000" cy="12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Всемирной истории в 7 классе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«Европейские конфликты и </a:t>
            </a:r>
            <a:r>
              <a:rPr b="1" lang="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войны</a:t>
            </a:r>
            <a:r>
              <a:rPr b="1" lang="ru" sz="2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7" y="189198"/>
            <a:ext cx="8496945" cy="394872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5"/>
          <p:cNvSpPr/>
          <p:nvPr/>
        </p:nvSpPr>
        <p:spPr>
          <a:xfrm>
            <a:off x="407238" y="4137934"/>
            <a:ext cx="83295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Шведский период 1630-1635 </a:t>
            </a:r>
            <a:endParaRPr b="1" sz="5400" cap="none">
              <a:solidFill>
                <a:srgbClr val="FFAD7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94" name="Google Shape;194;p35"/>
          <p:cNvPicPr preferRelativeResize="0"/>
          <p:nvPr/>
        </p:nvPicPr>
        <p:blipFill rotWithShape="1">
          <a:blip r:embed="rId4">
            <a:alphaModFix/>
          </a:blip>
          <a:srcRect b="5129" l="7427" r="2863" t="4485"/>
          <a:stretch/>
        </p:blipFill>
        <p:spPr>
          <a:xfrm>
            <a:off x="5617028" y="250050"/>
            <a:ext cx="3119700" cy="16164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kx="0" rotWithShape="0" algn="bl" stA="38000" stPos="0" sy="-100000" ky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41480"/>
            <a:ext cx="8784976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6"/>
          <p:cNvSpPr/>
          <p:nvPr/>
        </p:nvSpPr>
        <p:spPr>
          <a:xfrm>
            <a:off x="0" y="4321750"/>
            <a:ext cx="91053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400" cap="none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Франко-шведский период 1635-1648гг.</a:t>
            </a:r>
            <a:endParaRPr b="1" sz="4400" cap="none">
              <a:solidFill>
                <a:srgbClr val="FFAD7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" name="Google Shape;205;p37"/>
          <p:cNvGraphicFramePr/>
          <p:nvPr/>
        </p:nvGraphicFramePr>
        <p:xfrm>
          <a:off x="109008" y="24949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{88E6FB82-1668-4DC0-A223-FC456030A681}</a:tableStyleId>
              </a:tblPr>
              <a:tblGrid>
                <a:gridCol w="1876875"/>
                <a:gridCol w="1801800"/>
                <a:gridCol w="1681650"/>
                <a:gridCol w="1642075"/>
                <a:gridCol w="1931425"/>
              </a:tblGrid>
              <a:tr h="2781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/>
                        <a:t>Война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/>
                        <a:t>Главные участники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/>
                        <a:t>Хронологические рамки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/>
                        <a:t>Причины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/>
                        <a:t>Итоги</a:t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2781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 Narrow"/>
                        <a:buNone/>
                      </a:pPr>
                      <a:r>
                        <a:rPr b="1" lang="ru" sz="1400"/>
                        <a:t>Тридцатилетняя война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 Narrow"/>
                        <a:buNone/>
                      </a:pPr>
                      <a:r>
                        <a:rPr b="1" lang="ru" sz="1400"/>
                        <a:t>Германские князья-протестанты и император Священной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 Narrow"/>
                        <a:buNone/>
                      </a:pPr>
                      <a:r>
                        <a:rPr b="1" lang="ru" sz="1400"/>
                        <a:t>Римской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 Narrow"/>
                        <a:buNone/>
                      </a:pPr>
                      <a:r>
                        <a:rPr b="1" lang="ru" sz="1400"/>
                        <a:t>Империи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1618-1648гг.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 Narrow"/>
                        <a:buNone/>
                      </a:pPr>
                      <a:r>
                        <a:rPr b="1" lang="ru" sz="1400"/>
                        <a:t>1. Религиозные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 Narrow"/>
                        <a:buNone/>
                      </a:pPr>
                      <a:r>
                        <a:rPr b="1" lang="ru" sz="1400"/>
                        <a:t>противоречия;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 Narrow"/>
                        <a:buNone/>
                      </a:pPr>
                      <a:r>
                        <a:rPr b="1" lang="ru" sz="1400"/>
                        <a:t>2. Стремление</a:t>
                      </a:r>
                      <a:r>
                        <a:rPr b="1" lang="ru" sz="1400"/>
                        <a:t> династии «Габсбургов»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 Narrow"/>
                        <a:buNone/>
                      </a:pPr>
                      <a:r>
                        <a:rPr b="1" lang="ru" sz="1400"/>
                        <a:t>к господству в Европе;</a:t>
                      </a:r>
                      <a:endParaRPr b="1"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Подписание Вестфальского мира, закрепившего раздробленность германского государства;</a:t>
                      </a:r>
                      <a:endParaRPr sz="14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Европейские государства признали независимость РСП и Швейцарии;</a:t>
                      </a:r>
                      <a:endParaRPr sz="14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Швеция получила контроль над германскими землями вдоль Балтийского и Северного морей;</a:t>
                      </a:r>
                      <a:endParaRPr sz="14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Франция- Эльзас и Лотарингию;</a:t>
                      </a:r>
                      <a:endParaRPr sz="1400"/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7624" y="87474"/>
            <a:ext cx="5238582" cy="355350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8"/>
          <p:cNvSpPr/>
          <p:nvPr/>
        </p:nvSpPr>
        <p:spPr>
          <a:xfrm>
            <a:off x="216375" y="3545325"/>
            <a:ext cx="8808900" cy="15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Выяснить причины и итоги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войны 1701-1714гг.</a:t>
            </a:r>
            <a:endParaRPr b="1" sz="5400" cap="none">
              <a:solidFill>
                <a:schemeClr val="accent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Google Shape;216;p39"/>
          <p:cNvGraphicFramePr/>
          <p:nvPr/>
        </p:nvGraphicFramePr>
        <p:xfrm>
          <a:off x="87250" y="8747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{88E6FB82-1668-4DC0-A223-FC456030A681}</a:tableStyleId>
              </a:tblPr>
              <a:tblGrid>
                <a:gridCol w="1641850"/>
                <a:gridCol w="1791100"/>
                <a:gridCol w="1716475"/>
                <a:gridCol w="1791100"/>
                <a:gridCol w="2015000"/>
              </a:tblGrid>
              <a:tr h="71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/>
                        <a:t>Война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/>
                        <a:t>Главные участники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/>
                        <a:t>Хронологи-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/>
                        <a:t>ческие рамки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/>
                        <a:t>Причины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/>
                        <a:t>Итоги</a:t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4233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Война за испанское наследство</a:t>
                      </a:r>
                      <a:endParaRPr b="1"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Англия, Республика Соединённых Провинций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Австрия, германские государства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Испании и Франции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1701-1714гг</a:t>
                      </a:r>
                      <a:endParaRPr b="1"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Приход к власти в Испании Филиппа Анжуйского</a:t>
                      </a:r>
                      <a:endParaRPr b="1"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1713г.- подписание утрехтского мира: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Франция сохранила свои границы;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Австрия получила испанские Нидерланды;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Англия получила Гибралтар.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 Narrow"/>
                        <a:buNone/>
                      </a:pPr>
                      <a:r>
                        <a:rPr b="1" lang="ru" sz="1400"/>
                        <a:t>Королём Испании остался ФилиппV</a:t>
                      </a:r>
                      <a:endParaRPr b="1"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1714г.-подписание мира между Францией</a:t>
                      </a:r>
                      <a:r>
                        <a:rPr b="1" lang="ru" sz="1400"/>
                        <a:t> и Священной Римской Империей, побоявшейся потерять Нидерланды.</a:t>
                      </a:r>
                      <a:endParaRPr sz="1100"/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  <p:sp>
        <p:nvSpPr>
          <p:cNvPr id="217" name="Google Shape;217;p39"/>
          <p:cNvSpPr/>
          <p:nvPr/>
        </p:nvSpPr>
        <p:spPr>
          <a:xfrm>
            <a:off x="1842671" y="1978044"/>
            <a:ext cx="1368300" cy="289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0775">
            <a:solidFill>
              <a:srgbClr val="5B6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575" y="85625"/>
            <a:ext cx="6717550" cy="366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0"/>
          <p:cNvSpPr/>
          <p:nvPr/>
        </p:nvSpPr>
        <p:spPr>
          <a:xfrm>
            <a:off x="278359" y="3871206"/>
            <a:ext cx="81468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 cap="none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Почему эту войну называют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000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«Первой мировой войной XVIII века»?</a:t>
            </a:r>
            <a:endParaRPr b="1" sz="4000" cap="none">
              <a:solidFill>
                <a:srgbClr val="FFAD7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Семилетняя война считается одним из крупнейших конфликтов не только в истории Германии и Австрии, но и всей Европы. Боевые действия шли с 1756 г. по 1763 г. Общие потери составили по разным оценкам от 1,5 до 2 млн. человек. В конфликте приняли участие все крупные европейские державы того времени, а также большинство средних и мелких государств Европы. Война затронула не только европейский континент, но и колониальные владения за океаном: Северную Америку, Карибский бассейн, Индию, Филиппины. Из-за этого Семилетнюю войну иногда называют первой мировой." id="224" name="Google Shape;224;p40" title="Семилетняя война - самая первая мировая!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28125" y="1459400"/>
            <a:ext cx="2215874" cy="16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9" name="Google Shape;229;p41"/>
          <p:cNvGraphicFramePr/>
          <p:nvPr/>
        </p:nvGraphicFramePr>
        <p:xfrm>
          <a:off x="216620" y="31231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{88E6FB82-1668-4DC0-A223-FC456030A681}</a:tableStyleId>
              </a:tblPr>
              <a:tblGrid>
                <a:gridCol w="1584175"/>
                <a:gridCol w="1728200"/>
                <a:gridCol w="1728200"/>
                <a:gridCol w="1872200"/>
                <a:gridCol w="1728200"/>
              </a:tblGrid>
              <a:tr h="11216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/>
                        <a:t>Война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/>
                        <a:t>Главные участники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/>
                        <a:t>Хронологи-</a:t>
                      </a:r>
                      <a:endParaRPr sz="11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/>
                        <a:t>ческие рамки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/>
                        <a:t>Причины</a:t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/>
                        <a:t>Итоги</a:t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2871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Семилетняя война</a:t>
                      </a:r>
                      <a:endParaRPr b="1"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Австрия, Франция, Россия, Испания, Саксония, Швеция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Англии, 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Ганновера, Португалии и Пруссии.</a:t>
                      </a:r>
                      <a:endParaRPr b="1"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1756-1763гг.</a:t>
                      </a:r>
                      <a:endParaRPr b="1"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-254000" lvl="0" marL="2540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 Narrow"/>
                        <a:buAutoNum type="arabicPeriod"/>
                      </a:pPr>
                      <a:r>
                        <a:rPr b="1" lang="ru" sz="1400"/>
                        <a:t>Усиление Пруссии</a:t>
                      </a:r>
                      <a:endParaRPr sz="1100"/>
                    </a:p>
                    <a:p>
                      <a:pPr indent="-254000" lvl="0" marL="2540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 Narrow"/>
                        <a:buAutoNum type="arabicPeriod"/>
                      </a:pPr>
                      <a:r>
                        <a:rPr b="1" lang="ru" sz="1400"/>
                        <a:t>Установление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 Narrow"/>
                        <a:buNone/>
                      </a:pPr>
                      <a:r>
                        <a:rPr b="1" lang="ru" sz="1400"/>
                        <a:t>господства в Европе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 Narrow"/>
                        <a:buNone/>
                      </a:pPr>
                      <a:r>
                        <a:rPr b="1" lang="ru" sz="1400"/>
                        <a:t>3.</a:t>
                      </a:r>
                      <a:r>
                        <a:rPr b="1" lang="ru" sz="1400"/>
                        <a:t> </a:t>
                      </a:r>
                      <a:r>
                        <a:rPr b="1" lang="ru" sz="1400"/>
                        <a:t> Установление господства над морями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 Narrow"/>
                        <a:buNone/>
                      </a:pPr>
                      <a:r>
                        <a:rPr b="1" lang="ru" sz="1400"/>
                        <a:t>4.</a:t>
                      </a:r>
                      <a:r>
                        <a:rPr b="1" lang="ru" sz="1400"/>
                        <a:t> </a:t>
                      </a:r>
                      <a:r>
                        <a:rPr b="1" lang="ru" sz="1400"/>
                        <a:t> Ослабление политических противников</a:t>
                      </a:r>
                      <a:endParaRPr sz="1100"/>
                    </a:p>
                    <a:p>
                      <a:pPr indent="-165100" lvl="0" marL="2540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 Narrow"/>
                        <a:buNone/>
                      </a:pPr>
                      <a:r>
                        <a:t/>
                      </a:r>
                      <a:endParaRPr b="1"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Подписание</a:t>
                      </a:r>
                      <a:r>
                        <a:rPr b="1" lang="ru" sz="1400"/>
                        <a:t> мирных договоров: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Англия получила часть французских владений в Индии, Америке, Африке;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" sz="1400"/>
                        <a:t>Пруссия сохранила Силезию;</a:t>
                      </a:r>
                      <a:endParaRPr sz="11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400"/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  <p:sp>
        <p:nvSpPr>
          <p:cNvPr id="230" name="Google Shape;230;p41"/>
          <p:cNvSpPr/>
          <p:nvPr/>
        </p:nvSpPr>
        <p:spPr>
          <a:xfrm>
            <a:off x="1888987" y="2176070"/>
            <a:ext cx="1440300" cy="343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0775">
            <a:solidFill>
              <a:srgbClr val="5B6E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/>
          <p:nvPr/>
        </p:nvSpPr>
        <p:spPr>
          <a:xfrm>
            <a:off x="1762262" y="0"/>
            <a:ext cx="59139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800" cap="none">
                <a:solidFill>
                  <a:srgbClr val="00FFFF"/>
                </a:solidFill>
                <a:latin typeface="Arial Narrow"/>
                <a:ea typeface="Arial Narrow"/>
                <a:cs typeface="Arial Narrow"/>
                <a:sym typeface="Arial Narrow"/>
              </a:rPr>
              <a:t>Основные выводы:</a:t>
            </a:r>
            <a:endParaRPr b="1" sz="4800" cap="none">
              <a:solidFill>
                <a:srgbClr val="00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236" name="Google Shape;236;p42"/>
          <p:cNvSpPr/>
          <p:nvPr/>
        </p:nvSpPr>
        <p:spPr>
          <a:xfrm>
            <a:off x="132625" y="692500"/>
            <a:ext cx="8892600" cy="44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254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AD7C"/>
              </a:buClr>
              <a:buSzPts val="3100"/>
              <a:buFont typeface="Arial Narrow"/>
              <a:buAutoNum type="arabicPeriod"/>
            </a:pPr>
            <a:r>
              <a:rPr b="1" lang="ru" sz="3100" cap="none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Основными причинами международных 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     </a:t>
            </a:r>
            <a:r>
              <a:rPr b="1" lang="ru" sz="3100" cap="none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конфликтов XVI-XVIII вв. было стремление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     европейских государств к усилению своих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 cap="none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     позиций в Европе;</a:t>
            </a:r>
            <a:endParaRPr sz="900"/>
          </a:p>
          <a:p>
            <a:pPr indent="-4254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AD7C"/>
              </a:buClr>
              <a:buSzPts val="3100"/>
              <a:buFont typeface="Arial Narrow"/>
              <a:buAutoNum type="arabicPeriod"/>
            </a:pPr>
            <a:r>
              <a:rPr b="1" lang="ru" sz="3100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В результате этих конфликтов лидерство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 cap="none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     переходит к усилившимся Австрии, 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     </a:t>
            </a:r>
            <a:r>
              <a:rPr b="1" lang="ru" sz="3100" cap="none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Пруссии и России;</a:t>
            </a:r>
            <a:endParaRPr sz="900"/>
          </a:p>
          <a:p>
            <a:pPr indent="-42545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AD7C"/>
              </a:buClr>
              <a:buSzPts val="3100"/>
              <a:buFont typeface="Arial Narrow"/>
              <a:buAutoNum type="arabicPeriod"/>
            </a:pPr>
            <a:r>
              <a:rPr b="1" lang="ru" sz="3100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Испания и Швеция утратили статус великих</a:t>
            </a:r>
            <a:endParaRPr sz="9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     держав;</a:t>
            </a:r>
            <a:endParaRPr b="1" sz="3100" cap="none">
              <a:solidFill>
                <a:srgbClr val="FFAD7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/>
          <p:nvPr/>
        </p:nvSpPr>
        <p:spPr>
          <a:xfrm>
            <a:off x="818425" y="87050"/>
            <a:ext cx="7801500" cy="46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6000" u="none" cap="none" strike="noStrike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Домашнее задание:</a:t>
            </a:r>
            <a:endParaRPr sz="2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600" u="none" cap="none" strike="noStrike">
                <a:solidFill>
                  <a:srgbClr val="AA6736"/>
                </a:solidFill>
                <a:latin typeface="Constantia"/>
                <a:ea typeface="Constantia"/>
                <a:cs typeface="Constantia"/>
                <a:sym typeface="Constantia"/>
              </a:rPr>
              <a:t>§ 12,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600" u="none" cap="none" strike="noStrike">
                <a:solidFill>
                  <a:srgbClr val="AA6736"/>
                </a:solidFill>
                <a:latin typeface="Constantia"/>
                <a:ea typeface="Constantia"/>
                <a:cs typeface="Constantia"/>
                <a:sym typeface="Constantia"/>
              </a:rPr>
              <a:t>даты и термины,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600" u="none" cap="none" strike="noStrike">
                <a:solidFill>
                  <a:srgbClr val="AA6736"/>
                </a:solidFill>
                <a:latin typeface="Constantia"/>
                <a:ea typeface="Constantia"/>
                <a:cs typeface="Constantia"/>
                <a:sym typeface="Constantia"/>
              </a:rPr>
              <a:t>задание 3</a:t>
            </a:r>
            <a:endParaRPr b="1" i="0" sz="5600" u="none" cap="none" strike="noStrike">
              <a:solidFill>
                <a:srgbClr val="AA6736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600" u="none" cap="none" strike="noStrike">
                <a:solidFill>
                  <a:srgbClr val="AA6736"/>
                </a:solidFill>
                <a:latin typeface="Constantia"/>
                <a:ea typeface="Constantia"/>
                <a:cs typeface="Constantia"/>
                <a:sym typeface="Constantia"/>
              </a:rPr>
              <a:t>стр.78</a:t>
            </a:r>
            <a:r>
              <a:rPr b="1" lang="ru" sz="5600">
                <a:solidFill>
                  <a:srgbClr val="AA6736"/>
                </a:solidFill>
                <a:latin typeface="Constantia"/>
                <a:ea typeface="Constantia"/>
                <a:cs typeface="Constantia"/>
                <a:sym typeface="Constantia"/>
              </a:rPr>
              <a:t>, уроки 20. 21 ЭТ</a:t>
            </a:r>
            <a:endParaRPr b="1" i="0" sz="5600" u="none" cap="none" strike="noStrike">
              <a:solidFill>
                <a:srgbClr val="AA6736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 rotWithShape="1">
          <a:blip r:embed="rId3">
            <a:alphaModFix/>
          </a:blip>
          <a:srcRect b="0" l="0" r="0" t="16087"/>
          <a:stretch/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8"/>
          <p:cNvSpPr/>
          <p:nvPr/>
        </p:nvSpPr>
        <p:spPr>
          <a:xfrm>
            <a:off x="307125" y="83800"/>
            <a:ext cx="8508900" cy="45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7600" u="none" cap="none" strike="noStrik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Европейские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7600" u="none" cap="none" strike="noStrik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конфликты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7600" u="none" cap="none" strike="noStrik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и</a:t>
            </a:r>
            <a:endParaRPr sz="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7600" u="none" cap="none" strike="noStrike">
                <a:solidFill>
                  <a:srgbClr val="00B0F0"/>
                </a:solidFill>
                <a:latin typeface="Arial Narrow"/>
                <a:ea typeface="Arial Narrow"/>
                <a:cs typeface="Arial Narrow"/>
                <a:sym typeface="Arial Narrow"/>
              </a:rPr>
              <a:t> войны</a:t>
            </a:r>
            <a:endParaRPr b="1" i="0" sz="7600" u="none" cap="none" strike="noStrike">
              <a:solidFill>
                <a:srgbClr val="00B0F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550" y="244350"/>
            <a:ext cx="8802775" cy="474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9"/>
          <p:cNvSpPr/>
          <p:nvPr/>
        </p:nvSpPr>
        <p:spPr>
          <a:xfrm>
            <a:off x="193557" y="87474"/>
            <a:ext cx="8802900" cy="1731300"/>
          </a:xfrm>
          <a:prstGeom prst="rect">
            <a:avLst/>
          </a:prstGeom>
          <a:solidFill>
            <a:srgbClr val="E5FFE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Что представляла собой политическая карта Европы в XVI-XVIIIвв.?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складывались отношения между государствами?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Каковы причины конфликтов?</a:t>
            </a:r>
            <a:endParaRPr b="1" sz="28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" name="Google Shape;162;p30"/>
          <p:cNvGraphicFramePr/>
          <p:nvPr/>
        </p:nvGraphicFramePr>
        <p:xfrm>
          <a:off x="323528" y="10055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{88E6FB82-1668-4DC0-A223-FC456030A681}</a:tableStyleId>
              </a:tblPr>
              <a:tblGrid>
                <a:gridCol w="1584175"/>
                <a:gridCol w="1728200"/>
                <a:gridCol w="1872200"/>
                <a:gridCol w="1728200"/>
                <a:gridCol w="1728200"/>
              </a:tblGrid>
              <a:tr h="7020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u="none" cap="none" strike="noStrike"/>
                        <a:t>Война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u="none" cap="none" strike="noStrike"/>
                        <a:t>Главные участники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u="none" cap="none" strike="noStrike"/>
                        <a:t>Хронологические рамки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u="none" cap="none" strike="noStrike"/>
                        <a:t>Причины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400" u="none" cap="none" strike="noStrike"/>
                        <a:t>Итоги</a:t>
                      </a:r>
                      <a:endParaRPr sz="1400" u="none" cap="none" strike="noStrike"/>
                    </a:p>
                  </a:txBody>
                  <a:tcPr marT="34300" marB="34300" marR="91450" marL="91450"/>
                </a:tc>
              </a:tr>
              <a:tr h="83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83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</a:tr>
              <a:tr h="834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/>
                    </a:p>
                  </a:txBody>
                  <a:tcPr marT="34300" marB="34300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5550" y="97761"/>
            <a:ext cx="7250806" cy="3402378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1"/>
          <p:cNvSpPr/>
          <p:nvPr/>
        </p:nvSpPr>
        <p:spPr>
          <a:xfrm>
            <a:off x="1259650" y="3500150"/>
            <a:ext cx="6702600" cy="15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Тридцатилетняя война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1618-1648гг.</a:t>
            </a:r>
            <a:endParaRPr b="1" sz="5400" cap="none">
              <a:solidFill>
                <a:srgbClr val="FFAD7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2"/>
          <p:cNvSpPr/>
          <p:nvPr/>
        </p:nvSpPr>
        <p:spPr>
          <a:xfrm>
            <a:off x="353537" y="0"/>
            <a:ext cx="84369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7200" cap="none">
                <a:solidFill>
                  <a:schemeClr val="accent3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Проблемное задание!</a:t>
            </a:r>
            <a:endParaRPr b="1" sz="7200" cap="none">
              <a:solidFill>
                <a:schemeClr val="accent3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74" name="Google Shape;174;p32"/>
          <p:cNvSpPr/>
          <p:nvPr/>
        </p:nvSpPr>
        <p:spPr>
          <a:xfrm>
            <a:off x="132625" y="905075"/>
            <a:ext cx="9044700" cy="3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Выяснить :</a:t>
            </a:r>
            <a:endParaRPr/>
          </a:p>
          <a:p>
            <a:pPr indent="-53975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FFAD7C"/>
              </a:buClr>
              <a:buSzPts val="3100"/>
              <a:buFont typeface="Noto Sans Symbols"/>
              <a:buChar char="⮚"/>
            </a:pPr>
            <a:r>
              <a:rPr b="1" lang="ru" sz="3100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Какие периоды выделяют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           в тридцатилетней войне;</a:t>
            </a:r>
            <a:endParaRPr sz="1100"/>
          </a:p>
          <a:p>
            <a:pPr indent="-539750" lvl="0" marL="685800" marR="0" rtl="0" algn="l">
              <a:spcBef>
                <a:spcPts val="0"/>
              </a:spcBef>
              <a:spcAft>
                <a:spcPts val="0"/>
              </a:spcAft>
              <a:buClr>
                <a:srgbClr val="FFAD7C"/>
              </a:buClr>
              <a:buSzPts val="3100"/>
              <a:buFont typeface="Noto Sans Symbols"/>
              <a:buChar char="⮚"/>
            </a:pPr>
            <a:r>
              <a:rPr b="1" lang="ru" sz="3100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Участников, время, </a:t>
            </a:r>
            <a:endParaRPr b="1" sz="3100">
              <a:solidFill>
                <a:srgbClr val="FFAD7C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100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   причины и итоги войны;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600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1" sz="4600" cap="none">
              <a:solidFill>
                <a:srgbClr val="FFAD7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Тридцатилетняя война началась в 1618 году как религиозная война между католиками и протестантами в Священной римской империи, которая управлялась династией Габсбургов. Этот конфликт считается одним из самых опустошительных в истории Германии. Со временем в войну оказались втянуты Швеция, Дания, Испания, Нидерланды, Франция и ряд других европейских государств. Боевые действия закончились лишь в 1648 году подписанием Вестфальского мира. Параллельно шла война за независимость Нидерландов от Испании, которая закончилась в тот же год победой Голландии." id="175" name="Google Shape;175;p32" title="Тридцатилетняя война - самая разрушительная война в истории Германии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6400" y="1958725"/>
            <a:ext cx="3084025" cy="238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249492"/>
            <a:ext cx="6176137" cy="410445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3"/>
          <p:cNvSpPr/>
          <p:nvPr/>
        </p:nvSpPr>
        <p:spPr>
          <a:xfrm>
            <a:off x="329275" y="4304825"/>
            <a:ext cx="8395200" cy="8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Чешский период 1618-1625гг.</a:t>
            </a:r>
            <a:endParaRPr b="1" sz="5400" cap="none">
              <a:solidFill>
                <a:srgbClr val="FFAD7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331" y="89259"/>
            <a:ext cx="6445111" cy="426468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4"/>
          <p:cNvSpPr/>
          <p:nvPr/>
        </p:nvSpPr>
        <p:spPr>
          <a:xfrm>
            <a:off x="252325" y="4261151"/>
            <a:ext cx="8206200" cy="8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 cap="none">
                <a:solidFill>
                  <a:srgbClr val="FFAD7C"/>
                </a:solidFill>
                <a:latin typeface="Arial Narrow"/>
                <a:ea typeface="Arial Narrow"/>
                <a:cs typeface="Arial Narrow"/>
                <a:sym typeface="Arial Narrow"/>
              </a:rPr>
              <a:t>Датский период 1625-1629гг.</a:t>
            </a:r>
            <a:endParaRPr b="1" sz="5400" cap="none">
              <a:solidFill>
                <a:srgbClr val="FFAD7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