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DEF5BE-1DC3-4EF2-8EF9-EF523C18D4A5}">
  <a:tblStyle styleId="{54DEF5BE-1DC3-4EF2-8EF9-EF523C18D4A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fill>
          <a:solidFill>
            <a:srgbClr val="D7D2DF"/>
          </a:solidFill>
        </a:fill>
      </a:tcStyle>
    </a:band1H>
    <a:band2H>
      <a:tcTxStyle/>
    </a:band2H>
    <a:band1V>
      <a:tcTxStyle/>
      <a:tcStyle>
        <a:fill>
          <a:solidFill>
            <a:srgbClr val="D7D2D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5.jpg"/><Relationship Id="rId5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https://youtu.be/Vj1mktUcBVk" TargetMode="External"/><Relationship Id="rId7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8.gif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515475" y="1124750"/>
            <a:ext cx="113073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Нового времени в 7 классе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«Колонизация Северной Америки»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2279577" y="116632"/>
            <a:ext cx="83077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Как управлялись колонии?</a:t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3719736" y="836712"/>
            <a:ext cx="63968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Система управления</a:t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3841861" y="1732221"/>
            <a:ext cx="6152566" cy="1702594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Верховный правитель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Английский король</a:t>
            </a:r>
            <a:endParaRPr/>
          </a:p>
        </p:txBody>
      </p:sp>
      <p:cxnSp>
        <p:nvCxnSpPr>
          <p:cNvPr id="156" name="Google Shape;156;p22"/>
          <p:cNvCxnSpPr/>
          <p:nvPr/>
        </p:nvCxnSpPr>
        <p:spPr>
          <a:xfrm flipH="1">
            <a:off x="4727848" y="3434814"/>
            <a:ext cx="2212322" cy="642258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57" name="Google Shape;157;p22"/>
          <p:cNvCxnSpPr>
            <a:stCxn id="155" idx="2"/>
          </p:cNvCxnSpPr>
          <p:nvPr/>
        </p:nvCxnSpPr>
        <p:spPr>
          <a:xfrm>
            <a:off x="6918144" y="3434815"/>
            <a:ext cx="0" cy="642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58" name="Google Shape;158;p22"/>
          <p:cNvCxnSpPr>
            <a:stCxn id="155" idx="2"/>
          </p:cNvCxnSpPr>
          <p:nvPr/>
        </p:nvCxnSpPr>
        <p:spPr>
          <a:xfrm>
            <a:off x="6918144" y="3434815"/>
            <a:ext cx="1842300" cy="6423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9" name="Google Shape;159;p22"/>
          <p:cNvSpPr/>
          <p:nvPr/>
        </p:nvSpPr>
        <p:spPr>
          <a:xfrm>
            <a:off x="3548055" y="4080817"/>
            <a:ext cx="6885253" cy="1021556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Губернаторы колоний</a:t>
            </a:r>
            <a:endParaRPr/>
          </a:p>
        </p:txBody>
      </p:sp>
      <p:cxnSp>
        <p:nvCxnSpPr>
          <p:cNvPr id="160" name="Google Shape;160;p22"/>
          <p:cNvCxnSpPr>
            <a:stCxn id="159" idx="2"/>
          </p:cNvCxnSpPr>
          <p:nvPr/>
        </p:nvCxnSpPr>
        <p:spPr>
          <a:xfrm>
            <a:off x="6990681" y="5102373"/>
            <a:ext cx="0" cy="495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61" name="Google Shape;161;p22"/>
          <p:cNvSpPr/>
          <p:nvPr/>
        </p:nvSpPr>
        <p:spPr>
          <a:xfrm>
            <a:off x="3949198" y="5598393"/>
            <a:ext cx="6193375" cy="11918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Население-</a:t>
            </a:r>
            <a:endParaRPr>
              <a:solidFill>
                <a:srgbClr val="A044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подданные британской империи</a:t>
            </a:r>
            <a:endParaRPr>
              <a:solidFill>
                <a:srgbClr val="A044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0483" y="260648"/>
            <a:ext cx="6002231" cy="629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>
            <a:off x="1592240" y="2348880"/>
            <a:ext cx="301717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 Чем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объясняется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активизация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европейцев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 освоении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Америки?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2423593" y="-20479"/>
            <a:ext cx="813690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Причины активизации</a:t>
            </a:r>
            <a:endParaRPr>
              <a:solidFill>
                <a:srgbClr val="134F5C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Европейских государств в освоении Америки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2567608" y="2060848"/>
            <a:ext cx="792088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Выяснилось, что жизнь в колониях может принести благополучие и даже обогащение;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Религиозная свобода привлекала приверженцев разных конфессий;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Начало перехода к капиталистическим отношениям и поиск источников накопления капитала;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Политическая эмиграция;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3095989" y="8235"/>
            <a:ext cx="68939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Проблемное задание!</a:t>
            </a:r>
            <a:endParaRPr>
              <a:solidFill>
                <a:srgbClr val="A04400"/>
              </a:solidFill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2783633" y="954248"/>
            <a:ext cx="7390165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Сравните развитие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Севера и Юга 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и объясните причины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различия их по уровню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развития.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Стр.121-122.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8" name="Google Shape;188;p26"/>
          <p:cNvGraphicFramePr/>
          <p:nvPr/>
        </p:nvGraphicFramePr>
        <p:xfrm>
          <a:off x="1415480" y="62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{54DEF5BE-1DC3-4EF2-8EF9-EF523C18D4A5}</a:tableStyleId>
              </a:tblPr>
              <a:tblGrid>
                <a:gridCol w="5076575"/>
                <a:gridCol w="5076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u="none" cap="none" strike="noStrike"/>
                        <a:t>Юг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u="none" cap="none" strike="noStrike"/>
                        <a:t>Север</a:t>
                      </a:r>
                      <a:endParaRPr sz="3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cap="none" strike="noStrike"/>
                        <a:t>Плантационное хозяйство (хлопок, табак, сахарный тростник)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Развитие капиталистических отношений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Отказ индейцев от работы на европейцев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Развитие промышленности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Истребление местного населения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Создание фермерских хозяйств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Завоз чернокожих рабов из Африки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Свободный труд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Плантационное рабство</a:t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Промышленная революция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6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/>
          <p:nvPr/>
        </p:nvSpPr>
        <p:spPr>
          <a:xfrm>
            <a:off x="3359696" y="0"/>
            <a:ext cx="681702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Познавательное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задание!</a:t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3359697" y="1988840"/>
            <a:ext cx="643406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CFF"/>
                </a:solidFill>
                <a:latin typeface="Calibri"/>
                <a:ea typeface="Calibri"/>
                <a:cs typeface="Calibri"/>
                <a:sym typeface="Calibri"/>
              </a:rPr>
              <a:t>Каковы особенности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CFF"/>
                </a:solidFill>
                <a:latin typeface="Calibri"/>
                <a:ea typeface="Calibri"/>
                <a:cs typeface="Calibri"/>
                <a:sym typeface="Calibri"/>
              </a:rPr>
              <a:t>развития культуры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FCFF"/>
                </a:solidFill>
                <a:latin typeface="Calibri"/>
                <a:ea typeface="Calibri"/>
                <a:cs typeface="Calibri"/>
                <a:sym typeface="Calibri"/>
              </a:rPr>
              <a:t>Америки?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CF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892"/>
            <a:ext cx="12192000" cy="697428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/>
          <p:nvPr/>
        </p:nvSpPr>
        <p:spPr>
          <a:xfrm>
            <a:off x="3228424" y="30321"/>
            <a:ext cx="741812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Особенности развития культуры</a:t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1369800" y="917825"/>
            <a:ext cx="108222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/>
            </a:pPr>
            <a:r>
              <a:rPr b="1" lang="ru-RU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Большое значение придаётся образованию (начальные школы, колледжи,  частное воспитание, обучение за границей);</a:t>
            </a:r>
            <a:endParaRPr b="1" sz="1500"/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 startAt="2"/>
            </a:pPr>
            <a:r>
              <a:rPr b="1" lang="ru-RU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Всеобщая грамотность мужского населения;</a:t>
            </a:r>
            <a:endParaRPr b="1" sz="1500"/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AutoNum type="arabicPeriod" startAt="2"/>
            </a:pPr>
            <a:r>
              <a:rPr b="1" lang="ru-RU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Существование крупнейших культурных центров: Бостон, Филадельфия, Нью-Йорк;</a:t>
            </a:r>
            <a:endParaRPr b="1"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Распространение идей Просвещения;</a:t>
            </a:r>
            <a:endParaRPr b="1" sz="1500"/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04" y="4468155"/>
            <a:ext cx="3434136" cy="237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025" y="4449934"/>
            <a:ext cx="4334520" cy="2408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/>
          <p:nvPr/>
        </p:nvSpPr>
        <p:spPr>
          <a:xfrm>
            <a:off x="3359696" y="0"/>
            <a:ext cx="681702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u="sng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Познавательное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u="sng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задание!</a:t>
            </a:r>
            <a:endParaRPr b="1" sz="5400">
              <a:solidFill>
                <a:srgbClr val="FFA1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5447929" y="1754326"/>
            <a:ext cx="457999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CFCFF"/>
                </a:solidFill>
                <a:latin typeface="Calibri"/>
                <a:ea typeface="Calibri"/>
                <a:cs typeface="Calibri"/>
                <a:sym typeface="Calibri"/>
              </a:rPr>
              <a:t>Какую роль в развитии американской науки сыграл Бенджамин Франклин?</a:t>
            </a:r>
            <a:endParaRPr/>
          </a:p>
        </p:txBody>
      </p:sp>
      <p:sp>
        <p:nvSpPr>
          <p:cNvPr id="212" name="Google Shape;212;p29"/>
          <p:cNvSpPr/>
          <p:nvPr/>
        </p:nvSpPr>
        <p:spPr>
          <a:xfrm>
            <a:off x="2999657" y="5805264"/>
            <a:ext cx="70282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https://youtu.be/Vj1mktUcBVk</a:t>
            </a: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3714" y="1778303"/>
            <a:ext cx="3334215" cy="37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2063554" y="980728"/>
            <a:ext cx="8338565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6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§ 18,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выполнить урок 23 в ЭТ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2969504" y="0"/>
            <a:ext cx="643817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6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Вспомните!</a:t>
            </a:r>
            <a:endParaRPr sz="400"/>
          </a:p>
        </p:txBody>
      </p:sp>
      <p:sp>
        <p:nvSpPr>
          <p:cNvPr id="99" name="Google Shape;99;p15"/>
          <p:cNvSpPr txBox="1"/>
          <p:nvPr/>
        </p:nvSpPr>
        <p:spPr>
          <a:xfrm>
            <a:off x="1703512" y="1412777"/>
            <a:ext cx="901605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Когда, как и кем была открыта Америка?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страны первыми начали освоение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новых земель?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Каковы были причины активной колонизации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Америки Испанией и Португалией?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Какими методами пользовались европейцы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для покорения новых территорий?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Что означает термин колонизация?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2541597" y="836713"/>
            <a:ext cx="729398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6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Колонизация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6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Северной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96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Америки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3245678" y="0"/>
            <a:ext cx="68939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Проблемное задание!</a:t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2355596" y="1412777"/>
            <a:ext cx="831240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Какое государство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активизируется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в освоении американского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континента в XVIIв.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и почему?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2639616" y="-29271"/>
            <a:ext cx="792088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Причины активизации Англии в освоении американского континента.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1487488" y="1938992"/>
            <a:ext cx="1000911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Разорение крестьян в результате «огораживания»;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Гонения на пуритан;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Высылка преступников, приговорённых к труду;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Зарождение капиталистических отношений;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Появление класса буржуазии;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дешёвых источников сырья и выгодных рынков сбыта;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2349801" y="8235"/>
            <a:ext cx="8450006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1607г.- </a:t>
            </a: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основание англичанами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г. Джеймстаун, положившего начало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колонии Виргиния.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2024" y="2162671"/>
            <a:ext cx="4187682" cy="457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5">
            <a:alphaModFix/>
          </a:blip>
          <a:srcRect b="37736" l="35000" r="14374" t="18168"/>
          <a:stretch/>
        </p:blipFill>
        <p:spPr>
          <a:xfrm>
            <a:off x="1847528" y="2636911"/>
            <a:ext cx="4320480" cy="336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2672344" y="86918"/>
            <a:ext cx="79701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Познавательное задание!</a:t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2451936" y="908721"/>
            <a:ext cx="804733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BDD1F9"/>
                </a:solidFill>
                <a:latin typeface="Calibri"/>
                <a:ea typeface="Calibri"/>
                <a:cs typeface="Calibri"/>
                <a:sym typeface="Calibri"/>
              </a:rPr>
              <a:t>      Как изменилась жизнь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BDD1F9"/>
                </a:solidFill>
                <a:latin typeface="Calibri"/>
                <a:ea typeface="Calibri"/>
                <a:cs typeface="Calibri"/>
                <a:sym typeface="Calibri"/>
              </a:rPr>
              <a:t>коренного населения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BDD1F9"/>
                </a:solidFill>
                <a:latin typeface="Calibri"/>
                <a:ea typeface="Calibri"/>
                <a:cs typeface="Calibri"/>
                <a:sym typeface="Calibri"/>
              </a:rPr>
              <a:t>с началом колонизации?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6140" y="3356993"/>
            <a:ext cx="4472788" cy="3354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7528" y="3494043"/>
            <a:ext cx="4026024" cy="3019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/>
          <p:nvPr/>
        </p:nvSpPr>
        <p:spPr>
          <a:xfrm>
            <a:off x="2927648" y="740522"/>
            <a:ext cx="756084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Индейцы умирали от болезней (оспа, корь и др.), неизвестных до той поры в Америке.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Их убивали в сражениях, а оставшихся в живых изгоняли с их земель. </a:t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4151785" y="-37831"/>
            <a:ext cx="56178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Судьба индейцев.</a:t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3359696" y="4725430"/>
            <a:ext cx="5472608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Результат:</a:t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1811524" y="5703838"/>
            <a:ext cx="85689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 началу XX в. большинство индейцев Северной Америки были истреблены. </a:t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5128620" y="2448682"/>
            <a:ext cx="19347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Почему?</a:t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1703512" y="2967335"/>
            <a:ext cx="87849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За каждого убитого индейца в колониях выплачивалось от 50 до 100 фунтов стерлингов.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Колонисты считали индейцев «дикими животными и неразумными существами», которых не грех убивать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