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b5bf5be0b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b5bf5be0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667425" y="790725"/>
            <a:ext cx="98376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689749" y="2986200"/>
            <a:ext cx="109854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ru-RU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читель истории и обществоведения высшей квалификационной категории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689762" y="4436976"/>
            <a:ext cx="11082000" cy="18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-RU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</a:t>
            </a:r>
            <a:r>
              <a:rPr b="1" lang="ru-RU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b="1" i="0" lang="ru-RU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классе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-RU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</a:t>
            </a:r>
            <a:r>
              <a:rPr b="1" lang="ru-RU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Берестейская церковная уния</a:t>
            </a:r>
            <a:r>
              <a:rPr b="1" i="0" lang="ru-RU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1591540" y="407028"/>
            <a:ext cx="1051765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Каковы же причины столь быстрого распространения униатства?</a:t>
            </a:r>
            <a:endParaRPr b="1" sz="40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b="0" l="24779" r="24306" t="0"/>
          <a:stretch/>
        </p:blipFill>
        <p:spPr>
          <a:xfrm>
            <a:off x="150351" y="1268760"/>
            <a:ext cx="2737521" cy="4032448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</p:pic>
      <p:sp>
        <p:nvSpPr>
          <p:cNvPr id="163" name="Google Shape;163;p22"/>
          <p:cNvSpPr/>
          <p:nvPr/>
        </p:nvSpPr>
        <p:spPr>
          <a:xfrm>
            <a:off x="161847" y="5358612"/>
            <a:ext cx="285938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Униатская церковь, Вольно, Барановичи</a:t>
            </a: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3143672" y="2420888"/>
            <a:ext cx="889309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Поддержка униатства со стороны государства;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Униатское духовенство прилагает усилия, чтобы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новая церковь была тесно связана с повседневной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жизнью простого народа;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В храмовой службе униаты пользуются польским,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белорусским, церковнославянским, латинским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языками;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В обыденном общении с народом они разговаривают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на белорусском «наречии»;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336" y="188641"/>
            <a:ext cx="11881319" cy="656318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1537021" y="188641"/>
            <a:ext cx="916496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000" u="none" cap="none" strike="noStrike">
                <a:solidFill>
                  <a:srgbClr val="876400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§ 14.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4295800" y="332656"/>
            <a:ext cx="6241432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rgbClr val="749000"/>
                </a:solidFill>
                <a:latin typeface="Arial"/>
                <a:ea typeface="Arial"/>
                <a:cs typeface="Arial"/>
                <a:sym typeface="Arial"/>
              </a:rPr>
              <a:t>Брестская церковная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rgbClr val="749000"/>
                </a:solidFill>
                <a:latin typeface="Arial"/>
                <a:ea typeface="Arial"/>
                <a:cs typeface="Arial"/>
                <a:sym typeface="Arial"/>
              </a:rPr>
              <a:t>уния</a:t>
            </a:r>
            <a:endParaRPr b="1" i="0" sz="8000" u="none" cap="none" strike="noStrike">
              <a:solidFill>
                <a:srgbClr val="74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3512" y="3861048"/>
            <a:ext cx="4261656" cy="284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3512" y="311449"/>
            <a:ext cx="2798508" cy="323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2148" y="4221088"/>
            <a:ext cx="4099624" cy="232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4367807" y="476672"/>
            <a:ext cx="6289093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ВЫЯСНИТЬ</a:t>
            </a:r>
            <a:r>
              <a:rPr b="1" i="0" lang="ru-RU" sz="5400" u="none" cap="none" strike="noStrike">
                <a:solidFill>
                  <a:srgbClr val="FFC25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C252"/>
                </a:solidFill>
                <a:latin typeface="Arial"/>
                <a:ea typeface="Arial"/>
                <a:cs typeface="Arial"/>
                <a:sym typeface="Arial"/>
              </a:rPr>
              <a:t>ПРЕДПОСЫЛКИ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C252"/>
                </a:solidFill>
                <a:latin typeface="Arial"/>
                <a:ea typeface="Arial"/>
                <a:cs typeface="Arial"/>
                <a:sym typeface="Arial"/>
              </a:rPr>
              <a:t>ЗАКЛЮЧЕНИЯ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C252"/>
                </a:solidFill>
                <a:latin typeface="Arial"/>
                <a:ea typeface="Arial"/>
                <a:cs typeface="Arial"/>
                <a:sym typeface="Arial"/>
              </a:rPr>
              <a:t>БРЕСТСКОЙ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C252"/>
                </a:solidFill>
                <a:latin typeface="Arial"/>
                <a:ea typeface="Arial"/>
                <a:cs typeface="Arial"/>
                <a:sym typeface="Arial"/>
              </a:rPr>
              <a:t>ЦЕРКОВНОЙ УНИИ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C252"/>
                </a:solidFill>
                <a:latin typeface="Arial"/>
                <a:ea typeface="Arial"/>
                <a:cs typeface="Arial"/>
                <a:sym typeface="Arial"/>
              </a:rPr>
              <a:t>СТР.93-94.</a:t>
            </a:r>
            <a:endParaRPr b="1" i="0" sz="5400" u="none" cap="none" strike="noStrike">
              <a:solidFill>
                <a:srgbClr val="FFC2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4474" t="4521"/>
          <a:stretch/>
        </p:blipFill>
        <p:spPr>
          <a:xfrm flipH="1">
            <a:off x="391205" y="116890"/>
            <a:ext cx="2222156" cy="261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462" y="3429006"/>
            <a:ext cx="2286300" cy="3002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 flipH="1">
            <a:off x="430836" y="2731205"/>
            <a:ext cx="315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Александр Казимирович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Великий литовский князь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2122800" y="6014467"/>
            <a:ext cx="231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Кирилл Терлецкий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Епископ луцкий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2279576" y="0"/>
            <a:ext cx="78438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C252"/>
                </a:solidFill>
                <a:latin typeface="Arial"/>
                <a:ea typeface="Arial"/>
                <a:cs typeface="Arial"/>
                <a:sym typeface="Arial"/>
              </a:rPr>
              <a:t>ПРЕДПОСЫЛКИ УНИИ</a:t>
            </a:r>
            <a:endParaRPr b="1" i="0" sz="5400" u="none" cap="none" strike="noStrike">
              <a:solidFill>
                <a:srgbClr val="FFC2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1631504" y="923330"/>
            <a:ext cx="9036496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Неоднократные попытки объединения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католической и православной церквей после великого раскола 1054г.(1418г.-Констанц, 1439г.-Флоренция);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2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Заинтересованность в заключении унии: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католической церкви </a:t>
            </a: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(стремление распространить католичество на Восточную Европу, расширив своё влияние за счёт православных земель ВКЛ);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короля РП </a:t>
            </a: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(объединение вокруг верховной власти всего населения);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православной церкви </a:t>
            </a: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(Ипатий Потей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Кирилл Терлецкий и др. стремились таким образом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сохранить свои владения, достичь равенства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католической церковью, получить права католических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епископов, обрести доступ к государственной власти);</a:t>
            </a:r>
            <a:b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6320" y="4652298"/>
            <a:ext cx="1576282" cy="2056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344" y="175569"/>
            <a:ext cx="3326556" cy="5184576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122" name="Google Shape;122;p18"/>
          <p:cNvSpPr txBox="1"/>
          <p:nvPr/>
        </p:nvSpPr>
        <p:spPr>
          <a:xfrm>
            <a:off x="1134459" y="5380673"/>
            <a:ext cx="17283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Пётр Скарга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3791745" y="175569"/>
            <a:ext cx="8280918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1577г.- </a:t>
            </a:r>
            <a:r>
              <a:rPr b="1" lang="ru-RU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выходит книга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П.Скарги «О единстве церкви Божьей».</a:t>
            </a:r>
            <a:endParaRPr b="1"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Декабрь 1594г.- </a:t>
            </a:r>
            <a:r>
              <a:rPr b="1" lang="ru-RU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И.Потей и К.Терлецкий тайно составляют декларацию унии.</a:t>
            </a:r>
            <a:endParaRPr b="1" sz="5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3935760" y="4473930"/>
            <a:ext cx="813690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Какие условия заключения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унии ими были предложены?</a:t>
            </a:r>
            <a:endParaRPr b="1" sz="40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1524000" y="8236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Условия заключения унии</a:t>
            </a:r>
            <a:endParaRPr b="1" sz="48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688" y="836783"/>
            <a:ext cx="2779999" cy="4500994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</p:pic>
      <p:sp>
        <p:nvSpPr>
          <p:cNvPr id="131" name="Google Shape;131;p19"/>
          <p:cNvSpPr txBox="1"/>
          <p:nvPr/>
        </p:nvSpPr>
        <p:spPr>
          <a:xfrm>
            <a:off x="745560" y="5363819"/>
            <a:ext cx="203613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Константин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Острожский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3235097" y="1196752"/>
            <a:ext cx="8825225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Верховенство папы римского;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Сохранение православных церковных обрядов;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Сохранение прежних священников;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Сохранения прежнего  языка богослужения;</a:t>
            </a:r>
            <a:endParaRPr b="1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3203339" y="3645006"/>
            <a:ext cx="8856983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Октябрь 1596г.- </a:t>
            </a:r>
            <a:r>
              <a:rPr b="1" lang="ru-RU" sz="32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в Свято- Никольской церкви Бреста на заседании церковного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собора было принято решение об унии. </a:t>
            </a:r>
            <a:endParaRPr b="1" sz="320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252633"/>
            <a:ext cx="3157407" cy="4176464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</p:pic>
      <p:sp>
        <p:nvSpPr>
          <p:cNvPr id="139" name="Google Shape;139;p20"/>
          <p:cNvSpPr txBox="1"/>
          <p:nvPr/>
        </p:nvSpPr>
        <p:spPr>
          <a:xfrm>
            <a:off x="407368" y="4653136"/>
            <a:ext cx="356180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Архиепископ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Иосафат Кунцевич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убит в 1623г.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4890614" y="90832"/>
            <a:ext cx="5560547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Объясните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причины убийства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священнослужителя,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заполнив логическую цепочку</a:t>
            </a:r>
            <a:endParaRPr b="1" sz="280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4969272" y="2486444"/>
            <a:ext cx="5621254" cy="919401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Насильственное распространение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униатства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6662776" y="3405845"/>
            <a:ext cx="2016224" cy="35924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A8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5315613" y="3765086"/>
            <a:ext cx="4710550" cy="1328023"/>
          </a:xfrm>
          <a:prstGeom prst="roundRect">
            <a:avLst>
              <a:gd fmla="val 16667" name="adj"/>
            </a:avLst>
          </a:prstGeom>
          <a:solidFill>
            <a:srgbClr val="FFD96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Антиуниатские настроения православной шляхты, мещан, крестьян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6751466" y="5085577"/>
            <a:ext cx="1838844" cy="35211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A8C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5765111" y="5442774"/>
            <a:ext cx="3811555" cy="919401"/>
          </a:xfrm>
          <a:prstGeom prst="roundRect">
            <a:avLst>
              <a:gd fmla="val 16667" name="adj"/>
            </a:avLst>
          </a:prstGeom>
          <a:solidFill>
            <a:srgbClr val="E5FE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Создание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православных братств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/>
          <p:nvPr/>
        </p:nvSpPr>
        <p:spPr>
          <a:xfrm>
            <a:off x="2494983" y="116632"/>
            <a:ext cx="943366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Каковы предпосылки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распространения  униатства?</a:t>
            </a:r>
            <a:endParaRPr b="1" sz="32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7315" y="30254"/>
            <a:ext cx="2007668" cy="265476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315" y="2898453"/>
            <a:ext cx="2223692" cy="312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/>
          <p:nvPr/>
        </p:nvSpPr>
        <p:spPr>
          <a:xfrm>
            <a:off x="399790" y="2480703"/>
            <a:ext cx="2182718" cy="40862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D3"/>
              </a:gs>
              <a:gs pos="35000">
                <a:srgbClr val="FFFFDF"/>
              </a:gs>
              <a:gs pos="100000">
                <a:srgbClr val="FFFFF1"/>
              </a:gs>
            </a:gsLst>
            <a:lin ang="16200000" scaled="0"/>
          </a:gradFill>
          <a:ln cap="flat" cmpd="sng" w="9525">
            <a:solidFill>
              <a:srgbClr val="FAF6C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Владислав IVВаза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347082" y="6028390"/>
            <a:ext cx="2766377" cy="71508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D3"/>
              </a:gs>
              <a:gs pos="35000">
                <a:srgbClr val="FFFFDF"/>
              </a:gs>
              <a:gs pos="100000">
                <a:srgbClr val="FFFFF1"/>
              </a:gs>
            </a:gsLst>
            <a:lin ang="16200000" scaled="0"/>
          </a:gradFill>
          <a:ln cap="flat" cmpd="sng" w="9525">
            <a:solidFill>
              <a:srgbClr val="FAF6C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Киевский митрополит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Пётр Могила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2862074" y="1280228"/>
            <a:ext cx="907740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Короли РП признают права православной церкви и прекращают притеснять её;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Проведена коррекция деятельности униатской церкви;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Началась подготовка опытных униатских священников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(</a:t>
            </a:r>
            <a:r>
              <a:rPr b="1" i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орден базилиан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Введён родной язык в богослужении;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4352668" y="4149080"/>
            <a:ext cx="6074552" cy="2145268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25400">
            <a:solidFill>
              <a:srgbClr val="7C91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В конце XVIIIв. униатская церковь имела на территории Беларуси более 1000 приходов, объединявших около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70% населения.</a:t>
            </a:r>
            <a:endParaRPr b="1" sz="24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ind_0412_slide">
  <a:themeElements>
    <a:clrScheme name="Тема Office 2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787000"/>
      </a:hlink>
      <a:folHlink>
        <a:srgbClr val="916A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