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hMCD5fT/NBok2XtsDcxJ6Rq0Um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5A601F0-EBED-4F63-9AE8-1993EC1C3120}">
  <a:tblStyle styleId="{15A601F0-EBED-4F63-9AE8-1993EC1C3120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AE9"/>
          </a:solidFill>
        </a:fill>
      </a:tcStyle>
    </a:wholeTbl>
    <a:band1H>
      <a:tcTxStyle/>
      <a:tcStyle>
        <a:fill>
          <a:solidFill>
            <a:srgbClr val="CED2D1"/>
          </a:solidFill>
        </a:fill>
      </a:tcStyle>
    </a:band1H>
    <a:band2H>
      <a:tcTxStyle/>
    </a:band2H>
    <a:band1V>
      <a:tcTxStyle/>
      <a:tcStyle>
        <a:fill>
          <a:solidFill>
            <a:srgbClr val="CED2D1"/>
          </a:solidFill>
        </a:fill>
      </a:tcStyle>
    </a:band1V>
    <a:band2V>
      <a:tcTxStyle/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fill>
          <a:solidFill>
            <a:schemeClr val="dk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fill>
          <a:solidFill>
            <a:schemeClr val="dk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dk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3"/>
          <p:cNvSpPr/>
          <p:nvPr/>
        </p:nvSpPr>
        <p:spPr>
          <a:xfrm>
            <a:off x="0" y="0"/>
            <a:ext cx="9144000" cy="335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3"/>
          <p:cNvSpPr txBox="1"/>
          <p:nvPr>
            <p:ph type="ctrTitle"/>
          </p:nvPr>
        </p:nvSpPr>
        <p:spPr>
          <a:xfrm>
            <a:off x="3214678" y="3352800"/>
            <a:ext cx="5786478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/>
        </p:nvSpPr>
        <p:spPr>
          <a:xfrm>
            <a:off x="0" y="142852"/>
            <a:ext cx="4114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rPr>
              <a:t>Лицей Ивацевичского района</a:t>
            </a:r>
            <a:endParaRPr b="1" sz="1800" cap="none">
              <a:solidFill>
                <a:schemeClr val="accent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" name="Google Shape;1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286124"/>
            <a:ext cx="9144000" cy="78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71942"/>
            <a:ext cx="1331640" cy="280016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3"/>
          <p:cNvSpPr txBox="1"/>
          <p:nvPr/>
        </p:nvSpPr>
        <p:spPr>
          <a:xfrm>
            <a:off x="0" y="2784972"/>
            <a:ext cx="41148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rPr>
              <a:t>История Беларуси. 11 класс</a:t>
            </a:r>
            <a:endParaRPr b="1" sz="2200" cap="none">
              <a:solidFill>
                <a:schemeClr val="accent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866775" y="171450"/>
            <a:ext cx="73914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 rot="5400000">
            <a:off x="1988317" y="-273861"/>
            <a:ext cx="5443538" cy="78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1" name="Google Shape;61;p22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22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/>
          <p:nvPr>
            <p:ph type="title"/>
          </p:nvPr>
        </p:nvSpPr>
        <p:spPr>
          <a:xfrm rot="5400000">
            <a:off x="4620419" y="2275682"/>
            <a:ext cx="6170613" cy="1962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" type="body"/>
          </p:nvPr>
        </p:nvSpPr>
        <p:spPr>
          <a:xfrm rot="5400000">
            <a:off x="619918" y="389732"/>
            <a:ext cx="6170613" cy="573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аблица" type="tbl">
  <p:cSld name="TAB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866775" y="171450"/>
            <a:ext cx="73914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866775" y="171450"/>
            <a:ext cx="73914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body"/>
          </p:nvPr>
        </p:nvSpPr>
        <p:spPr>
          <a:xfrm>
            <a:off x="785786" y="785794"/>
            <a:ext cx="78486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3" name="Google Shape;23;p15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/>
          <p:nvPr>
            <p:ph type="title"/>
          </p:nvPr>
        </p:nvSpPr>
        <p:spPr>
          <a:xfrm>
            <a:off x="866775" y="171450"/>
            <a:ext cx="73914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" type="body"/>
          </p:nvPr>
        </p:nvSpPr>
        <p:spPr>
          <a:xfrm>
            <a:off x="838200" y="898525"/>
            <a:ext cx="38481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❖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8" name="Google Shape;28;p16"/>
          <p:cNvSpPr txBox="1"/>
          <p:nvPr>
            <p:ph idx="2" type="body"/>
          </p:nvPr>
        </p:nvSpPr>
        <p:spPr>
          <a:xfrm>
            <a:off x="4838700" y="898525"/>
            <a:ext cx="38481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❖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16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4" name="Google Shape;34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❖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5" name="Google Shape;35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6" name="Google Shape;36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❖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7" name="Google Shape;37;p17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7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/>
          <p:nvPr>
            <p:ph type="title"/>
          </p:nvPr>
        </p:nvSpPr>
        <p:spPr>
          <a:xfrm>
            <a:off x="866775" y="171450"/>
            <a:ext cx="73914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18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19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Char char="❖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9" name="Google Shape;49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0" name="Google Shape;50;p20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20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2C5B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idx="1" type="body"/>
          </p:nvPr>
        </p:nvSpPr>
        <p:spPr>
          <a:xfrm>
            <a:off x="785786" y="928670"/>
            <a:ext cx="78486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❖"/>
              <a:defRPr b="1" i="0" sz="28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type="title"/>
          </p:nvPr>
        </p:nvSpPr>
        <p:spPr>
          <a:xfrm>
            <a:off x="866775" y="171450"/>
            <a:ext cx="73914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pic>
        <p:nvPicPr>
          <p:cNvPr id="8" name="Google Shape;8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 rot="5400000">
            <a:off x="-2643210" y="3357566"/>
            <a:ext cx="6143644" cy="8572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2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/>
          <p:nvPr>
            <p:ph idx="4294967295" type="subTitle"/>
          </p:nvPr>
        </p:nvSpPr>
        <p:spPr>
          <a:xfrm>
            <a:off x="0" y="4221088"/>
            <a:ext cx="9144000" cy="11589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400"/>
              <a:buFont typeface="Noto Sans Symbols"/>
              <a:buNone/>
            </a:pPr>
            <a:r>
              <a:rPr b="1" i="0" lang="ru-RU" sz="4400" u="none" cap="none" strike="noStrike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БССР в межвоенный период</a:t>
            </a:r>
            <a:endParaRPr b="1" i="0" sz="4400" u="none" cap="none" strike="noStrike">
              <a:solidFill>
                <a:srgbClr val="26332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7286644" y="5308048"/>
            <a:ext cx="1857356" cy="609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32F"/>
              </a:buClr>
              <a:buSzPts val="2000"/>
              <a:buFont typeface="Cambria"/>
              <a:buNone/>
            </a:pPr>
            <a:r>
              <a:rPr b="1" i="0" lang="ru-RU" sz="2000" u="none" cap="none" strike="noStrike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Ситник П.В.</a:t>
            </a:r>
            <a:endParaRPr b="1" i="0" sz="2000" u="none" cap="none" strike="noStrike">
              <a:solidFill>
                <a:srgbClr val="26332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" name="Google Shape;78;p1"/>
          <p:cNvSpPr txBox="1"/>
          <p:nvPr/>
        </p:nvSpPr>
        <p:spPr>
          <a:xfrm>
            <a:off x="3857620" y="6248400"/>
            <a:ext cx="928694" cy="609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32F"/>
              </a:buClr>
              <a:buSzPts val="1800"/>
              <a:buFont typeface="Cambria"/>
              <a:buNone/>
            </a:pPr>
            <a:r>
              <a:rPr b="1" i="0" lang="ru-RU" sz="1800" u="none" cap="none" strike="noStrike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2023</a:t>
            </a:r>
            <a:endParaRPr b="1" i="0" sz="1800" u="none" cap="none" strike="noStrike">
              <a:solidFill>
                <a:srgbClr val="26332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ÐÐ° Ð¿Ð»Ð¾ÑÐ°Ð´Ð¸ Ñ Ð²Ð¾ÐºÐ·Ð°Ð»Ð°. ÐÑÐ¾ Ð¸ Ð¿Ð¾ÑÐµÐ¼Ñ 115 Ð»ÐµÑ Ð½Ð°Ð·Ð°Ð´ ÑÐ°ÑÑÑÑÐµÐ»ÑÐ» Ð¼Ð¸ÑÐ¸Ð½Ð³ Ð² ÑÐµÐ½ÑÑÐµ  ÐÐ¸Ð½ÑÐºÐ°" id="79" name="Google Shape;79;p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ÐÐ±ÑÐ°Ð·Ð¾Ð²Ð°Ð½Ð¸Ðµ Ð¡Ð¡Ð¡Ð " id="80" name="Google Shape;80;p1"/>
          <p:cNvPicPr preferRelativeResize="0"/>
          <p:nvPr/>
        </p:nvPicPr>
        <p:blipFill rotWithShape="1">
          <a:blip r:embed="rId3">
            <a:alphaModFix/>
          </a:blip>
          <a:srcRect b="0" l="9655" r="0" t="0"/>
          <a:stretch/>
        </p:blipFill>
        <p:spPr>
          <a:xfrm>
            <a:off x="4499061" y="1"/>
            <a:ext cx="4644939" cy="3284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 txBox="1"/>
          <p:nvPr>
            <p:ph type="title"/>
          </p:nvPr>
        </p:nvSpPr>
        <p:spPr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69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900">
                <a:latin typeface="Cambria"/>
                <a:ea typeface="Cambria"/>
                <a:cs typeface="Cambria"/>
                <a:sym typeface="Cambria"/>
              </a:rPr>
              <a:t>Геополитическое положение БССР</a:t>
            </a:r>
            <a:endParaRPr/>
          </a:p>
        </p:txBody>
      </p:sp>
      <p:grpSp>
        <p:nvGrpSpPr>
          <p:cNvPr id="211" name="Google Shape;211;p10"/>
          <p:cNvGrpSpPr/>
          <p:nvPr/>
        </p:nvGrpSpPr>
        <p:grpSpPr>
          <a:xfrm>
            <a:off x="827584" y="4941168"/>
            <a:ext cx="8280920" cy="1800200"/>
            <a:chOff x="4843171" y="1300438"/>
            <a:chExt cx="3290436" cy="1150075"/>
          </a:xfrm>
        </p:grpSpPr>
        <p:sp>
          <p:nvSpPr>
            <p:cNvPr id="212" name="Google Shape;212;p10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0"/>
            <p:cNvSpPr txBox="1"/>
            <p:nvPr/>
          </p:nvSpPr>
          <p:spPr>
            <a:xfrm>
              <a:off x="4843171" y="1300438"/>
              <a:ext cx="3290436" cy="11500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Общесоюзные органы власти должны были решать вопросы о государствен- ных границах, управлении военными, внешнеполитическими, железнодо- рожными, почтово-телеграфными делами, общем планировании народного хозяйства и руководстве им, утверждении общесоюзного бюджета, установ- лении единой денежной и кредитной системы, общих начал землеустройства и землепользования, судоустройства и судопроизводства, развития народно- го просвещения и т. д.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https://upload.wikimedia.org/wikipedia/commons/thumb/e/e1/Soviet_Union_1922.svg/1200px-Soviet_Union_1922.svg.png" id="214" name="Google Shape;21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792" y="903241"/>
            <a:ext cx="6234817" cy="395911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15" name="Google Shape;215;p10"/>
          <p:cNvSpPr txBox="1"/>
          <p:nvPr/>
        </p:nvSpPr>
        <p:spPr>
          <a:xfrm rot="3087376">
            <a:off x="2872514" y="3290517"/>
            <a:ext cx="732508" cy="30777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ЗСФСР</a:t>
            </a:r>
            <a:endParaRPr b="1" sz="14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6" name="Google Shape;216;p10"/>
          <p:cNvSpPr txBox="1"/>
          <p:nvPr/>
        </p:nvSpPr>
        <p:spPr>
          <a:xfrm>
            <a:off x="5292080" y="2877392"/>
            <a:ext cx="907364" cy="3693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РСФСР</a:t>
            </a:r>
            <a:endParaRPr b="1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7" name="Google Shape;217;p10"/>
          <p:cNvSpPr txBox="1"/>
          <p:nvPr/>
        </p:nvSpPr>
        <p:spPr>
          <a:xfrm>
            <a:off x="3131840" y="1844824"/>
            <a:ext cx="610616" cy="30777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БССР</a:t>
            </a:r>
            <a:endParaRPr b="1" sz="14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8" name="Google Shape;218;p10"/>
          <p:cNvSpPr txBox="1"/>
          <p:nvPr/>
        </p:nvSpPr>
        <p:spPr>
          <a:xfrm>
            <a:off x="2987824" y="2291138"/>
            <a:ext cx="599523" cy="30777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УССР</a:t>
            </a:r>
            <a:endParaRPr b="1" sz="14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9" name="Google Shape;219;p10"/>
          <p:cNvSpPr txBox="1"/>
          <p:nvPr/>
        </p:nvSpPr>
        <p:spPr>
          <a:xfrm>
            <a:off x="971600" y="4330944"/>
            <a:ext cx="1728192" cy="58645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Карта СССР. 1922 г.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"/>
          <p:cNvSpPr txBox="1"/>
          <p:nvPr>
            <p:ph type="title"/>
          </p:nvPr>
        </p:nvSpPr>
        <p:spPr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Возвращение восточнобелорусских террито- рий в состав БССР в 1924 и 1926 гг.</a:t>
            </a:r>
            <a:endParaRPr/>
          </a:p>
        </p:txBody>
      </p:sp>
      <p:pic>
        <p:nvPicPr>
          <p:cNvPr id="225" name="Google Shape;22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856" y="908720"/>
            <a:ext cx="4528248" cy="259385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26" name="Google Shape;226;p11"/>
          <p:cNvPicPr preferRelativeResize="0"/>
          <p:nvPr/>
        </p:nvPicPr>
        <p:blipFill rotWithShape="1">
          <a:blip r:embed="rId4">
            <a:alphaModFix/>
          </a:blip>
          <a:srcRect b="0" l="0" r="0" t="-901"/>
          <a:stretch/>
        </p:blipFill>
        <p:spPr>
          <a:xfrm>
            <a:off x="979856" y="3861048"/>
            <a:ext cx="4528248" cy="263119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27" name="Google Shape;227;p11"/>
          <p:cNvSpPr txBox="1"/>
          <p:nvPr/>
        </p:nvSpPr>
        <p:spPr>
          <a:xfrm>
            <a:off x="979856" y="6492246"/>
            <a:ext cx="4528248" cy="2880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БССР в 1924-1926 гг.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28" name="Google Shape;228;p11"/>
          <p:cNvGraphicFramePr/>
          <p:nvPr/>
        </p:nvGraphicFramePr>
        <p:xfrm>
          <a:off x="5652120" y="90872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{15A601F0-EBED-4F63-9AE8-1993EC1C3120}</a:tableStyleId>
              </a:tblPr>
              <a:tblGrid>
                <a:gridCol w="1296150"/>
                <a:gridCol w="2063550"/>
              </a:tblGrid>
              <a:tr h="4565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Беларусь в 1921-1916 гг.</a:t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4272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1921 г.</a:t>
                      </a:r>
                      <a:endParaRPr b="1"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427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Состав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 уездов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27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Площадь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52,3 тыс. км²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27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Население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1,6 млн человек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272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1924 г.</a:t>
                      </a:r>
                      <a:endParaRPr b="1"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427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Состав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22 уезда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27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Площадь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110, 5 тыс. км²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27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Население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4,2 млн человек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272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1926 г.</a:t>
                      </a:r>
                      <a:endParaRPr b="1"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427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Состав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24 уезда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27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Площадь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125,6</a:t>
                      </a: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тыс. </a:t>
                      </a: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км²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27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Население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 млн человек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29" name="Google Shape;229;p11"/>
          <p:cNvSpPr txBox="1"/>
          <p:nvPr/>
        </p:nvSpPr>
        <p:spPr>
          <a:xfrm>
            <a:off x="979856" y="3535585"/>
            <a:ext cx="4528248" cy="2880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ССРБ в 1921-1924 гг.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>
            <p:ph type="title"/>
          </p:nvPr>
        </p:nvSpPr>
        <p:spPr>
          <a:xfrm>
            <a:off x="107504" y="44624"/>
            <a:ext cx="8928992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1063821" y="1268760"/>
            <a:ext cx="7937530" cy="5303512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Геополитическое положение БССР</a:t>
            </a:r>
            <a:endParaRPr/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Возвращение восточнобелорусских территорий в состав БССР в 1924 и 1926 гг.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>
            <p:ph type="title"/>
          </p:nvPr>
        </p:nvSpPr>
        <p:spPr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69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900">
                <a:latin typeface="Cambria"/>
                <a:ea typeface="Cambria"/>
                <a:cs typeface="Cambria"/>
                <a:sym typeface="Cambria"/>
              </a:rPr>
              <a:t>Геополитическое положение БССР</a:t>
            </a:r>
            <a:endParaRPr/>
          </a:p>
        </p:txBody>
      </p:sp>
      <p:pic>
        <p:nvPicPr>
          <p:cNvPr descr="https://www.tvr.by/upload/iblock/c57/c5736d67ad31151a47c2bfdef1a4dc81.jpg" id="92" name="Google Shape;92;p3"/>
          <p:cNvPicPr preferRelativeResize="0"/>
          <p:nvPr/>
        </p:nvPicPr>
        <p:blipFill rotWithShape="1">
          <a:blip r:embed="rId3">
            <a:alphaModFix/>
          </a:blip>
          <a:srcRect b="0" l="0" r="37941" t="0"/>
          <a:stretch/>
        </p:blipFill>
        <p:spPr>
          <a:xfrm>
            <a:off x="971600" y="1052736"/>
            <a:ext cx="6120680" cy="571994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93" name="Google Shape;93;p3"/>
          <p:cNvGrpSpPr/>
          <p:nvPr/>
        </p:nvGrpSpPr>
        <p:grpSpPr>
          <a:xfrm>
            <a:off x="5076056" y="980728"/>
            <a:ext cx="3960440" cy="4064000"/>
            <a:chOff x="0" y="0"/>
            <a:chExt cx="3960440" cy="4064000"/>
          </a:xfrm>
        </p:grpSpPr>
        <p:cxnSp>
          <p:nvCxnSpPr>
            <p:cNvPr id="94" name="Google Shape;94;p3"/>
            <p:cNvCxnSpPr/>
            <p:nvPr/>
          </p:nvCxnSpPr>
          <p:spPr>
            <a:xfrm>
              <a:off x="0" y="0"/>
              <a:ext cx="396044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5" name="Google Shape;95;p3"/>
            <p:cNvSpPr/>
            <p:nvPr/>
          </p:nvSpPr>
          <p:spPr>
            <a:xfrm>
              <a:off x="0" y="0"/>
              <a:ext cx="1173918" cy="406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 txBox="1"/>
            <p:nvPr/>
          </p:nvSpPr>
          <p:spPr>
            <a:xfrm>
              <a:off x="0" y="0"/>
              <a:ext cx="1173918" cy="40640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 января 1919 г.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226131" y="64889"/>
              <a:ext cx="2732471" cy="11766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 txBox="1"/>
            <p:nvPr/>
          </p:nvSpPr>
          <p:spPr>
            <a:xfrm>
              <a:off x="1226131" y="64889"/>
              <a:ext cx="2732471" cy="11766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Образована Социалис- тическая Советская Республика Беларуси (ССРБ)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99" name="Google Shape;99;p3"/>
            <p:cNvCxnSpPr/>
            <p:nvPr/>
          </p:nvCxnSpPr>
          <p:spPr>
            <a:xfrm>
              <a:off x="1173918" y="1241561"/>
              <a:ext cx="2784684" cy="0"/>
            </a:xfrm>
            <a:prstGeom prst="straightConnector1">
              <a:avLst/>
            </a:prstGeom>
            <a:solidFill>
              <a:srgbClr val="4C665E"/>
            </a:solidFill>
            <a:ln cap="flat" cmpd="sng" w="25400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0" name="Google Shape;100;p3"/>
            <p:cNvSpPr/>
            <p:nvPr/>
          </p:nvSpPr>
          <p:spPr>
            <a:xfrm>
              <a:off x="1226131" y="1306450"/>
              <a:ext cx="2732471" cy="1469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 txBox="1"/>
            <p:nvPr/>
          </p:nvSpPr>
          <p:spPr>
            <a:xfrm>
              <a:off x="1226131" y="1306450"/>
              <a:ext cx="2732471" cy="14698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Дмитрий Жилунович обнародовал Манифест, в котором Беларусь про- возглашалась социалис- тической республикой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102" name="Google Shape;102;p3"/>
            <p:cNvCxnSpPr/>
            <p:nvPr/>
          </p:nvCxnSpPr>
          <p:spPr>
            <a:xfrm>
              <a:off x="1173918" y="2776291"/>
              <a:ext cx="2784684" cy="0"/>
            </a:xfrm>
            <a:prstGeom prst="straightConnector1">
              <a:avLst/>
            </a:prstGeom>
            <a:solidFill>
              <a:srgbClr val="4C665E"/>
            </a:solidFill>
            <a:ln cap="flat" cmpd="sng" w="25400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3" name="Google Shape;103;p3"/>
            <p:cNvSpPr/>
            <p:nvPr/>
          </p:nvSpPr>
          <p:spPr>
            <a:xfrm>
              <a:off x="1226131" y="2841180"/>
              <a:ext cx="2732471" cy="11525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 txBox="1"/>
            <p:nvPr/>
          </p:nvSpPr>
          <p:spPr>
            <a:xfrm>
              <a:off x="1226131" y="2841180"/>
              <a:ext cx="2732471" cy="11525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Образовано Временное Рабоче-крестьянское со- ветское правительство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105" name="Google Shape;105;p3"/>
            <p:cNvCxnSpPr/>
            <p:nvPr/>
          </p:nvCxnSpPr>
          <p:spPr>
            <a:xfrm>
              <a:off x="1173918" y="3993740"/>
              <a:ext cx="2784684" cy="0"/>
            </a:xfrm>
            <a:prstGeom prst="straightConnector1">
              <a:avLst/>
            </a:prstGeom>
            <a:solidFill>
              <a:srgbClr val="4C665E"/>
            </a:solidFill>
            <a:ln cap="flat" cmpd="sng" w="25400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06" name="Google Shape;106;p3"/>
          <p:cNvSpPr txBox="1"/>
          <p:nvPr/>
        </p:nvSpPr>
        <p:spPr>
          <a:xfrm>
            <a:off x="7020271" y="6237312"/>
            <a:ext cx="2018007" cy="5589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Дмитрий Жилунович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>
            <p:ph type="title"/>
          </p:nvPr>
        </p:nvSpPr>
        <p:spPr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69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900">
                <a:latin typeface="Cambria"/>
                <a:ea typeface="Cambria"/>
                <a:cs typeface="Cambria"/>
                <a:sym typeface="Cambria"/>
              </a:rPr>
              <a:t>Геополитическое положение БССР</a:t>
            </a:r>
            <a:endParaRPr/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 b="11804" l="0" r="0" t="0"/>
          <a:stretch/>
        </p:blipFill>
        <p:spPr>
          <a:xfrm>
            <a:off x="3419872" y="908720"/>
            <a:ext cx="5530737" cy="417726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113" name="Google Shape;113;p4"/>
          <p:cNvGrpSpPr/>
          <p:nvPr/>
        </p:nvGrpSpPr>
        <p:grpSpPr>
          <a:xfrm>
            <a:off x="900390" y="5157192"/>
            <a:ext cx="8136105" cy="1584176"/>
            <a:chOff x="4843171" y="1440146"/>
            <a:chExt cx="3221724" cy="940028"/>
          </a:xfrm>
        </p:grpSpPr>
        <p:sp>
          <p:nvSpPr>
            <p:cNvPr id="114" name="Google Shape;114;p4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4"/>
            <p:cNvSpPr txBox="1"/>
            <p:nvPr/>
          </p:nvSpPr>
          <p:spPr>
            <a:xfrm>
              <a:off x="4870703" y="1440146"/>
              <a:ext cx="3166660" cy="94002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 непростых международных обстоятельствах, связанных с началом поль- ской агрессии против Советской России,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16 января 1919 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ЦК РКП(б) при- нял решение о включении Смоленской, Витебской и Могилёвской губер- ний в состав РСФСР, а также о создании на основе Минской, Гродненской, Виленской и Ковенской губерний Социалистической Советской Республи- ки Литвы и Беларуси (Литбел).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16" name="Google Shape;116;p4"/>
          <p:cNvSpPr txBox="1"/>
          <p:nvPr/>
        </p:nvSpPr>
        <p:spPr>
          <a:xfrm>
            <a:off x="1547664" y="4725143"/>
            <a:ext cx="1872209" cy="3649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ССРЛиБ (Литбел)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17" name="Google Shape;117;p4"/>
          <p:cNvGrpSpPr/>
          <p:nvPr/>
        </p:nvGrpSpPr>
        <p:grpSpPr>
          <a:xfrm>
            <a:off x="900391" y="904583"/>
            <a:ext cx="2519480" cy="1372289"/>
            <a:chOff x="4843171" y="1440146"/>
            <a:chExt cx="3221724" cy="940028"/>
          </a:xfrm>
        </p:grpSpPr>
        <p:sp>
          <p:nvSpPr>
            <p:cNvPr id="118" name="Google Shape;118;p4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4"/>
            <p:cNvSpPr txBox="1"/>
            <p:nvPr/>
          </p:nvSpPr>
          <p:spPr>
            <a:xfrm>
              <a:off x="4870703" y="1440146"/>
              <a:ext cx="3166660" cy="94002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Буферное государство </a:t>
              </a:r>
              <a:r>
                <a:rPr lang="ru-RU" sz="16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– это государство между двумя соседними стра- нами, уменьшающее или вообще снимающее про- тиворечия между ними</a:t>
              </a:r>
              <a:endParaRPr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>
            <p:ph type="title"/>
          </p:nvPr>
        </p:nvSpPr>
        <p:spPr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69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900">
                <a:latin typeface="Cambria"/>
                <a:ea typeface="Cambria"/>
                <a:cs typeface="Cambria"/>
                <a:sym typeface="Cambria"/>
              </a:rPr>
              <a:t>Геополитическое положение БССР</a:t>
            </a:r>
            <a:endParaRPr/>
          </a:p>
        </p:txBody>
      </p:sp>
      <p:pic>
        <p:nvPicPr>
          <p:cNvPr descr="https://ic.pics.livejournal.com/blender_chat/82014120/119073/119073_800.jpg" id="125" name="Google Shape;125;p5"/>
          <p:cNvPicPr preferRelativeResize="0"/>
          <p:nvPr/>
        </p:nvPicPr>
        <p:blipFill rotWithShape="1">
          <a:blip r:embed="rId3">
            <a:alphaModFix/>
          </a:blip>
          <a:srcRect b="5242" l="776" r="0" t="2655"/>
          <a:stretch/>
        </p:blipFill>
        <p:spPr>
          <a:xfrm>
            <a:off x="6306191" y="1232357"/>
            <a:ext cx="2730304" cy="187220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126" name="Google Shape;126;p5"/>
          <p:cNvGrpSpPr/>
          <p:nvPr/>
        </p:nvGrpSpPr>
        <p:grpSpPr>
          <a:xfrm>
            <a:off x="900390" y="5543997"/>
            <a:ext cx="8136105" cy="1197370"/>
            <a:chOff x="4843171" y="1338103"/>
            <a:chExt cx="3221724" cy="1042071"/>
          </a:xfrm>
        </p:grpSpPr>
        <p:sp>
          <p:nvSpPr>
            <p:cNvPr id="127" name="Google Shape;127;p5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5"/>
            <p:cNvSpPr txBox="1"/>
            <p:nvPr/>
          </p:nvSpPr>
          <p:spPr>
            <a:xfrm>
              <a:off x="4870703" y="1338103"/>
              <a:ext cx="3166660" cy="94002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I Всебелорусский съезд Советов рабочих, крестьянских и красноар- мейских депутатов (2-3 февраля 1919 г.)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определил территорию ССРБ в составе Минской и Гродненской губерний и принял «Декларацию об объединении Советских Социалистических Республик Литвы и Беларуси».</a:t>
              </a:r>
              <a:endParaRPr/>
            </a:p>
          </p:txBody>
        </p:sp>
      </p:grpSp>
      <p:pic>
        <p:nvPicPr>
          <p:cNvPr id="129" name="Google Shape;129;p5"/>
          <p:cNvPicPr preferRelativeResize="0"/>
          <p:nvPr/>
        </p:nvPicPr>
        <p:blipFill rotWithShape="1">
          <a:blip r:embed="rId4">
            <a:alphaModFix/>
          </a:blip>
          <a:srcRect b="11804" l="0" r="0" t="0"/>
          <a:stretch/>
        </p:blipFill>
        <p:spPr>
          <a:xfrm>
            <a:off x="969919" y="1232357"/>
            <a:ext cx="5244719" cy="396123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30" name="Google Shape;130;p5"/>
          <p:cNvSpPr txBox="1"/>
          <p:nvPr/>
        </p:nvSpPr>
        <p:spPr>
          <a:xfrm>
            <a:off x="969920" y="5251428"/>
            <a:ext cx="5244718" cy="3649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ССРЛиБ (Литбел)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6306191" y="3138898"/>
            <a:ext cx="2730304" cy="79415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Делегаты I Всебелорусско- го съезда Советов. Минск. 2-3 февраля 1919 г.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>
            <p:ph type="title"/>
          </p:nvPr>
        </p:nvSpPr>
        <p:spPr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69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900">
                <a:latin typeface="Cambria"/>
                <a:ea typeface="Cambria"/>
                <a:cs typeface="Cambria"/>
                <a:sym typeface="Cambria"/>
              </a:rPr>
              <a:t>Геополитическое положение БССР</a:t>
            </a:r>
            <a:endParaRPr/>
          </a:p>
        </p:txBody>
      </p:sp>
      <p:pic>
        <p:nvPicPr>
          <p:cNvPr descr="ÐÐ¸ÑÐºÑÐ²Ð¸ÑÑÑ-ÐÐ°Ð¿ÑÑÐºÐ°Ñ, ÐÐ¸Ð½ÑÐ°Ñ â ÐÐ¸ÐºÐ¸Ð¿ÐµÐ´Ð¸Ñ" id="137" name="Google Shape;137;p6"/>
          <p:cNvPicPr preferRelativeResize="0"/>
          <p:nvPr/>
        </p:nvPicPr>
        <p:blipFill rotWithShape="1">
          <a:blip r:embed="rId3">
            <a:alphaModFix/>
          </a:blip>
          <a:srcRect b="0" l="1789" r="987" t="1131"/>
          <a:stretch/>
        </p:blipFill>
        <p:spPr>
          <a:xfrm>
            <a:off x="971600" y="476672"/>
            <a:ext cx="3913672" cy="629324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138" name="Google Shape;138;p6"/>
          <p:cNvGrpSpPr/>
          <p:nvPr/>
        </p:nvGrpSpPr>
        <p:grpSpPr>
          <a:xfrm>
            <a:off x="4427984" y="548681"/>
            <a:ext cx="4716016" cy="6309320"/>
            <a:chOff x="4843171" y="1300438"/>
            <a:chExt cx="3290436" cy="1100072"/>
          </a:xfrm>
        </p:grpSpPr>
        <p:sp>
          <p:nvSpPr>
            <p:cNvPr id="139" name="Google Shape;139;p6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6"/>
            <p:cNvSpPr txBox="1"/>
            <p:nvPr/>
          </p:nvSpPr>
          <p:spPr>
            <a:xfrm>
              <a:off x="4843171" y="1300438"/>
              <a:ext cx="3290436" cy="11000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27 февраля 1919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были созданы органы власти Литбел. Главой Временного Рабоче- крестьянского правительства Литбел стал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Винцас Мицкявичюс-Капсукас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. Столицей Литбел был определён г. Вильно. Литбел прекратила своё существование в условиях польской оккупации в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июле 1919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А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31 июля 1920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состоялось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второе провозглашение ССРБ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41" name="Google Shape;141;p6"/>
          <p:cNvSpPr txBox="1"/>
          <p:nvPr/>
        </p:nvSpPr>
        <p:spPr>
          <a:xfrm>
            <a:off x="3995937" y="6453336"/>
            <a:ext cx="5042342" cy="3429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Винцас Мицкявичюс-Капсукас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/>
          <p:nvPr>
            <p:ph type="title"/>
          </p:nvPr>
        </p:nvSpPr>
        <p:spPr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69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900">
                <a:latin typeface="Cambria"/>
                <a:ea typeface="Cambria"/>
                <a:cs typeface="Cambria"/>
                <a:sym typeface="Cambria"/>
              </a:rPr>
              <a:t>Геополитическое положение БССР</a:t>
            </a:r>
            <a:endParaRPr/>
          </a:p>
        </p:txBody>
      </p:sp>
      <p:sp>
        <p:nvSpPr>
          <p:cNvPr id="147" name="Google Shape;147;p7"/>
          <p:cNvSpPr/>
          <p:nvPr/>
        </p:nvSpPr>
        <p:spPr>
          <a:xfrm>
            <a:off x="4427985" y="1349957"/>
            <a:ext cx="4617535" cy="5391408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8" name="Google Shape;148;p7"/>
          <p:cNvGrpSpPr/>
          <p:nvPr/>
        </p:nvGrpSpPr>
        <p:grpSpPr>
          <a:xfrm>
            <a:off x="1044139" y="1451009"/>
            <a:ext cx="7919816" cy="4604053"/>
            <a:chOff x="531" y="542289"/>
            <a:chExt cx="7919816" cy="4604053"/>
          </a:xfrm>
        </p:grpSpPr>
        <p:sp>
          <p:nvSpPr>
            <p:cNvPr id="149" name="Google Shape;149;p7"/>
            <p:cNvSpPr/>
            <p:nvPr/>
          </p:nvSpPr>
          <p:spPr>
            <a:xfrm>
              <a:off x="3960440" y="1230850"/>
              <a:ext cx="2802040" cy="48630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0" name="Google Shape;150;p7"/>
            <p:cNvSpPr/>
            <p:nvPr/>
          </p:nvSpPr>
          <p:spPr>
            <a:xfrm>
              <a:off x="3914720" y="4010682"/>
              <a:ext cx="91440" cy="48630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1" name="Google Shape;151;p7"/>
            <p:cNvSpPr/>
            <p:nvPr/>
          </p:nvSpPr>
          <p:spPr>
            <a:xfrm>
              <a:off x="3914720" y="2875022"/>
              <a:ext cx="91440" cy="48630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2" name="Google Shape;152;p7"/>
            <p:cNvSpPr/>
            <p:nvPr/>
          </p:nvSpPr>
          <p:spPr>
            <a:xfrm>
              <a:off x="3914720" y="1230850"/>
              <a:ext cx="91440" cy="48630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3" name="Google Shape;153;p7"/>
            <p:cNvSpPr/>
            <p:nvPr/>
          </p:nvSpPr>
          <p:spPr>
            <a:xfrm>
              <a:off x="1112679" y="4010682"/>
              <a:ext cx="91440" cy="48630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4" name="Google Shape;154;p7"/>
            <p:cNvSpPr/>
            <p:nvPr/>
          </p:nvSpPr>
          <p:spPr>
            <a:xfrm>
              <a:off x="1112679" y="2875022"/>
              <a:ext cx="91440" cy="48630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5" name="Google Shape;155;p7"/>
            <p:cNvSpPr/>
            <p:nvPr/>
          </p:nvSpPr>
          <p:spPr>
            <a:xfrm>
              <a:off x="1158399" y="1230850"/>
              <a:ext cx="2802040" cy="48630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6" name="Google Shape;156;p7"/>
            <p:cNvSpPr/>
            <p:nvPr/>
          </p:nvSpPr>
          <p:spPr>
            <a:xfrm>
              <a:off x="1722709" y="542289"/>
              <a:ext cx="4475460" cy="68856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7"/>
            <p:cNvSpPr txBox="1"/>
            <p:nvPr/>
          </p:nvSpPr>
          <p:spPr>
            <a:xfrm>
              <a:off x="1722709" y="542289"/>
              <a:ext cx="4475460" cy="68856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Предпосылки образования СССР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531" y="1717154"/>
              <a:ext cx="2315735" cy="115786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7"/>
            <p:cNvSpPr txBox="1"/>
            <p:nvPr/>
          </p:nvSpPr>
          <p:spPr>
            <a:xfrm>
              <a:off x="531" y="1717154"/>
              <a:ext cx="2315735" cy="11578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общие экономические связи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531" y="3361327"/>
              <a:ext cx="2315735" cy="64935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7"/>
            <p:cNvSpPr txBox="1"/>
            <p:nvPr/>
          </p:nvSpPr>
          <p:spPr>
            <a:xfrm>
              <a:off x="531" y="3361327"/>
              <a:ext cx="2315735" cy="649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531" y="4496987"/>
              <a:ext cx="2315735" cy="64935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7"/>
            <p:cNvSpPr txBox="1"/>
            <p:nvPr/>
          </p:nvSpPr>
          <p:spPr>
            <a:xfrm>
              <a:off x="531" y="4496987"/>
              <a:ext cx="2315735" cy="649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2802572" y="1717154"/>
              <a:ext cx="2315735" cy="115786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7"/>
            <p:cNvSpPr txBox="1"/>
            <p:nvPr/>
          </p:nvSpPr>
          <p:spPr>
            <a:xfrm>
              <a:off x="2802572" y="1717154"/>
              <a:ext cx="2315735" cy="11578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создание единой системы внешней безопасности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2802572" y="3361327"/>
              <a:ext cx="2315735" cy="64935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7"/>
            <p:cNvSpPr txBox="1"/>
            <p:nvPr/>
          </p:nvSpPr>
          <p:spPr>
            <a:xfrm>
              <a:off x="2802572" y="3361327"/>
              <a:ext cx="2315735" cy="649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2802572" y="4496987"/>
              <a:ext cx="2315735" cy="64935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7"/>
            <p:cNvSpPr txBox="1"/>
            <p:nvPr/>
          </p:nvSpPr>
          <p:spPr>
            <a:xfrm>
              <a:off x="2802572" y="4496987"/>
              <a:ext cx="2315735" cy="649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5604612" y="1717154"/>
              <a:ext cx="2315735" cy="115786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7"/>
            <p:cNvSpPr txBox="1"/>
            <p:nvPr/>
          </p:nvSpPr>
          <p:spPr>
            <a:xfrm>
              <a:off x="5604612" y="1717154"/>
              <a:ext cx="2315735" cy="11578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единая политическая партия большевиков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72" name="Google Shape;172;p7"/>
          <p:cNvGrpSpPr/>
          <p:nvPr/>
        </p:nvGrpSpPr>
        <p:grpSpPr>
          <a:xfrm>
            <a:off x="1043608" y="4166478"/>
            <a:ext cx="5158784" cy="783389"/>
            <a:chOff x="531" y="2852814"/>
            <a:chExt cx="2315735" cy="1157867"/>
          </a:xfrm>
        </p:grpSpPr>
        <p:sp>
          <p:nvSpPr>
            <p:cNvPr id="173" name="Google Shape;173;p7"/>
            <p:cNvSpPr/>
            <p:nvPr/>
          </p:nvSpPr>
          <p:spPr>
            <a:xfrm>
              <a:off x="531" y="2852814"/>
              <a:ext cx="2315735" cy="115786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7"/>
            <p:cNvSpPr txBox="1"/>
            <p:nvPr/>
          </p:nvSpPr>
          <p:spPr>
            <a:xfrm>
              <a:off x="531" y="2852814"/>
              <a:ext cx="2315735" cy="11578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 июля 1919 г. – договор о военно-политическом союзе советских республик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75" name="Google Shape;175;p7"/>
          <p:cNvGrpSpPr/>
          <p:nvPr/>
        </p:nvGrpSpPr>
        <p:grpSpPr>
          <a:xfrm>
            <a:off x="1043608" y="5381915"/>
            <a:ext cx="5158784" cy="783389"/>
            <a:chOff x="531" y="2852814"/>
            <a:chExt cx="2315735" cy="1157867"/>
          </a:xfrm>
        </p:grpSpPr>
        <p:sp>
          <p:nvSpPr>
            <p:cNvPr id="176" name="Google Shape;176;p7"/>
            <p:cNvSpPr/>
            <p:nvPr/>
          </p:nvSpPr>
          <p:spPr>
            <a:xfrm>
              <a:off x="531" y="2852814"/>
              <a:ext cx="2315735" cy="115786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7"/>
            <p:cNvSpPr txBox="1"/>
            <p:nvPr/>
          </p:nvSpPr>
          <p:spPr>
            <a:xfrm>
              <a:off x="531" y="2852814"/>
              <a:ext cx="2315735" cy="11578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16 января 1921 г. – договор между ССРБ и РСФСР о военном и хозяйственном союзе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 txBox="1"/>
          <p:nvPr>
            <p:ph type="title"/>
          </p:nvPr>
        </p:nvSpPr>
        <p:spPr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69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900">
                <a:latin typeface="Cambria"/>
                <a:ea typeface="Cambria"/>
                <a:cs typeface="Cambria"/>
                <a:sym typeface="Cambria"/>
              </a:rPr>
              <a:t>Геополитическое положение БССР</a:t>
            </a:r>
            <a:endParaRPr/>
          </a:p>
        </p:txBody>
      </p:sp>
      <p:grpSp>
        <p:nvGrpSpPr>
          <p:cNvPr id="183" name="Google Shape;183;p8"/>
          <p:cNvGrpSpPr/>
          <p:nvPr/>
        </p:nvGrpSpPr>
        <p:grpSpPr>
          <a:xfrm>
            <a:off x="964060" y="1484784"/>
            <a:ext cx="8072435" cy="5272360"/>
            <a:chOff x="0" y="0"/>
            <a:chExt cx="8072435" cy="5272360"/>
          </a:xfrm>
        </p:grpSpPr>
        <p:sp>
          <p:nvSpPr>
            <p:cNvPr id="184" name="Google Shape;184;p8"/>
            <p:cNvSpPr/>
            <p:nvPr/>
          </p:nvSpPr>
          <p:spPr>
            <a:xfrm>
              <a:off x="0" y="0"/>
              <a:ext cx="8072435" cy="237256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4C665E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1295256" y="100796"/>
              <a:ext cx="1508179" cy="2170968"/>
            </a:xfrm>
            <a:prstGeom prst="roundRect">
              <a:avLst>
                <a:gd fmla="val 10000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 rot="10800000">
              <a:off x="243099" y="2372562"/>
              <a:ext cx="3612493" cy="2899798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8"/>
            <p:cNvSpPr txBox="1"/>
            <p:nvPr/>
          </p:nvSpPr>
          <p:spPr>
            <a:xfrm>
              <a:off x="332278" y="2372562"/>
              <a:ext cx="3434135" cy="28106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128000" lIns="128000" spcFirstLastPara="1" rIns="12800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В.И.Ленин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Федерация (союз) советских республик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БССР – равноправная республика в  СССР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5197868" y="124537"/>
              <a:ext cx="1650439" cy="2123487"/>
            </a:xfrm>
            <a:prstGeom prst="roundRect">
              <a:avLst>
                <a:gd fmla="val 10000" name="adj"/>
              </a:avLst>
            </a:prstGeom>
            <a:blipFill rotWithShape="1">
              <a:blip r:embed="rId4">
                <a:alphaModFix/>
              </a:blip>
              <a:stretch>
                <a:fillRect b="-999" l="0" r="0" t="-999"/>
              </a:stretch>
            </a:blip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 rot="10800000">
              <a:off x="4216842" y="2372562"/>
              <a:ext cx="3612493" cy="2899798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8"/>
            <p:cNvSpPr txBox="1"/>
            <p:nvPr/>
          </p:nvSpPr>
          <p:spPr>
            <a:xfrm>
              <a:off x="4306021" y="2372562"/>
              <a:ext cx="3434135" cy="28106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128000" lIns="128000" spcFirstLastPara="1" rIns="12800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И.В.Сталин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Национально-культурная автономия республик в составе РСФСР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БССР – составная автономная часть РСФСР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91" name="Google Shape;191;p8"/>
          <p:cNvGrpSpPr/>
          <p:nvPr/>
        </p:nvGrpSpPr>
        <p:grpSpPr>
          <a:xfrm>
            <a:off x="2155960" y="828824"/>
            <a:ext cx="5688636" cy="504056"/>
            <a:chOff x="531" y="2852814"/>
            <a:chExt cx="2315735" cy="1157867"/>
          </a:xfrm>
        </p:grpSpPr>
        <p:sp>
          <p:nvSpPr>
            <p:cNvPr id="192" name="Google Shape;192;p8"/>
            <p:cNvSpPr/>
            <p:nvPr/>
          </p:nvSpPr>
          <p:spPr>
            <a:xfrm>
              <a:off x="531" y="2852814"/>
              <a:ext cx="2315735" cy="115786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8"/>
            <p:cNvSpPr txBox="1"/>
            <p:nvPr/>
          </p:nvSpPr>
          <p:spPr>
            <a:xfrm>
              <a:off x="531" y="2852814"/>
              <a:ext cx="2315735" cy="11578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Проекты объединения советских республик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"/>
          <p:cNvSpPr txBox="1"/>
          <p:nvPr>
            <p:ph type="title"/>
          </p:nvPr>
        </p:nvSpPr>
        <p:spPr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69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900">
                <a:latin typeface="Cambria"/>
                <a:ea typeface="Cambria"/>
                <a:cs typeface="Cambria"/>
                <a:sym typeface="Cambria"/>
              </a:rPr>
              <a:t>Геополитическое положение БССР</a:t>
            </a:r>
            <a:endParaRPr/>
          </a:p>
        </p:txBody>
      </p:sp>
      <p:pic>
        <p:nvPicPr>
          <p:cNvPr id="199" name="Google Shape;19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8106" y="1700808"/>
            <a:ext cx="3453461" cy="482453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ÐÐ³Ð½Ð°ÑÐ¾Ð²ÑÐºÐ¸Ð¹, ÐÑÐµÐ²Ð¾Ð»Ð¾Ð´ ÐÐ°ÐºÐ°ÑÐ¾Ð²Ð¸Ñ â ÐÐ¸ÐºÐ¸Ð¿ÐµÐ´Ð¸Ñ" id="200" name="Google Shape;20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5298" y="1695447"/>
            <a:ext cx="3222260" cy="482989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201" name="Google Shape;201;p9"/>
          <p:cNvGrpSpPr/>
          <p:nvPr/>
        </p:nvGrpSpPr>
        <p:grpSpPr>
          <a:xfrm>
            <a:off x="827584" y="548680"/>
            <a:ext cx="8280920" cy="1584176"/>
            <a:chOff x="4843171" y="1300438"/>
            <a:chExt cx="3290436" cy="1100072"/>
          </a:xfrm>
        </p:grpSpPr>
        <p:sp>
          <p:nvSpPr>
            <p:cNvPr id="202" name="Google Shape;202;p9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9"/>
            <p:cNvSpPr txBox="1"/>
            <p:nvPr/>
          </p:nvSpPr>
          <p:spPr>
            <a:xfrm>
              <a:off x="4843171" y="1300438"/>
              <a:ext cx="3290436" cy="11000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30 декабря 1922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делегации РСФСР, УССР, БССР и ЗСФСР на I Всесоюзном съезде Советов подписали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Декларацию о создании СССР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, На съезде был изб- ран ЦИК СССР, в который от БССР вошли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А.Г.Червяков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 (один из четырёх председателей ЦИК СССР),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В.М.Игнатовский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 и др.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04" name="Google Shape;204;p9"/>
          <p:cNvSpPr txBox="1"/>
          <p:nvPr/>
        </p:nvSpPr>
        <p:spPr>
          <a:xfrm>
            <a:off x="1138106" y="6515050"/>
            <a:ext cx="3453461" cy="3429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Александр Червяков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5" name="Google Shape;205;p9"/>
          <p:cNvSpPr txBox="1"/>
          <p:nvPr/>
        </p:nvSpPr>
        <p:spPr>
          <a:xfrm>
            <a:off x="5737613" y="6525344"/>
            <a:ext cx="3219946" cy="3429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Всеволод Игнатовский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db2004c017l">
  <a:themeElements>
    <a:clrScheme name="sample 3">
      <a:dk1>
        <a:srgbClr val="4C665F"/>
      </a:dk1>
      <a:lt1>
        <a:srgbClr val="FFFFFF"/>
      </a:lt1>
      <a:dk2>
        <a:srgbClr val="000000"/>
      </a:dk2>
      <a:lt2>
        <a:srgbClr val="DDDDDD"/>
      </a:lt2>
      <a:accent1>
        <a:srgbClr val="845084"/>
      </a:accent1>
      <a:accent2>
        <a:srgbClr val="C26840"/>
      </a:accent2>
      <a:accent3>
        <a:srgbClr val="FFFFFF"/>
      </a:accent3>
      <a:accent4>
        <a:srgbClr val="405650"/>
      </a:accent4>
      <a:accent5>
        <a:srgbClr val="C2B3C2"/>
      </a:accent5>
      <a:accent6>
        <a:srgbClr val="B05E39"/>
      </a:accent6>
      <a:hlink>
        <a:srgbClr val="C8BA74"/>
      </a:hlink>
      <a:folHlink>
        <a:srgbClr val="438BA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2009-01-18T11:28:08Z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18.01.2023</vt:lpwstr>
  </property>
</Properties>
</file>