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Arimo"/>
      <p:regular r:id="rId24"/>
      <p:bold r:id="rId25"/>
      <p:italic r:id="rId26"/>
      <p:boldItalic r:id="rId27"/>
    </p:embeddedFont>
    <p:embeddedFont>
      <p:font typeface="Pacifico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rimo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rimo-italic.fntdata"/><Relationship Id="rId25" Type="http://schemas.openxmlformats.org/officeDocument/2006/relationships/font" Target="fonts/Arimo-bold.fntdata"/><Relationship Id="rId28" Type="http://schemas.openxmlformats.org/officeDocument/2006/relationships/font" Target="fonts/Pacifico-regular.fntdata"/><Relationship Id="rId27" Type="http://schemas.openxmlformats.org/officeDocument/2006/relationships/font" Target="fonts/Arim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0ab7f458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d0ab7f4580_0_9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0ab7f4580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d0ab7f4580_2_12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0ab7f458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d0ab7f4580_0_12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0ab7f4580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d0ab7f4580_2_12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0ab7f4580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d0ab7f4580_2_14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0ab7f458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d0ab7f4580_0_14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0ab7f4580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d0ab7f4580_2_15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0ab7f4580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d0ab7f4580_2_15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0ab7f4580_2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d0ab7f4580_2_16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0ab7f4580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d0ab7f4580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0ab7f4580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d0ab7f4580_2_8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0ab7f4580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d0ab7f4580_2_8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0ab7f4580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0ab7f4580_2_9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0ab7f4580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d0ab7f4580_2_10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ab7f4580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d0ab7f4580_2_10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0ab7f458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d0ab7f4580_0_10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0ab7f4580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d0ab7f4580_2_11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9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24.jpg"/><Relationship Id="rId5" Type="http://schemas.openxmlformats.org/officeDocument/2006/relationships/image" Target="../media/image22.jpg"/><Relationship Id="rId6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24.jpg"/><Relationship Id="rId5" Type="http://schemas.openxmlformats.org/officeDocument/2006/relationships/image" Target="../media/image22.jpg"/><Relationship Id="rId6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27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20.jp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29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hyperlink" Target="about:blank" TargetMode="External"/><Relationship Id="rId5" Type="http://schemas.openxmlformats.org/officeDocument/2006/relationships/image" Target="../media/image30.jpg"/><Relationship Id="rId6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5.jpg"/><Relationship Id="rId6" Type="http://schemas.openxmlformats.org/officeDocument/2006/relationships/image" Target="../media/image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1.png"/><Relationship Id="rId5" Type="http://schemas.openxmlformats.org/officeDocument/2006/relationships/hyperlink" Target="http://www.youtube.com/watch?v=JE1aHjvFeb0" TargetMode="External"/><Relationship Id="rId6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32225" y="0"/>
            <a:ext cx="9152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1214550" y="767800"/>
            <a:ext cx="7070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1214550" y="1584500"/>
            <a:ext cx="70707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513700" y="3041550"/>
            <a:ext cx="83262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7 класс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Тема урока : «Япония»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/>
          <p:nvPr/>
        </p:nvSpPr>
        <p:spPr>
          <a:xfrm>
            <a:off x="1" y="0"/>
            <a:ext cx="914400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4300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/>
          <p:nvPr/>
        </p:nvSpPr>
        <p:spPr>
          <a:xfrm>
            <a:off x="2590450" y="751724"/>
            <a:ext cx="61971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>
                <a:solidFill>
                  <a:srgbClr val="A04400"/>
                </a:solidFill>
              </a:rPr>
              <a:t>Заполните схему, характеризующую</a:t>
            </a:r>
            <a:endParaRPr sz="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систему образования</a:t>
            </a:r>
            <a:endParaRPr sz="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 cap="non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Японии в эпоху Эдо.</a:t>
            </a:r>
            <a:endParaRPr sz="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Стр.192-193.</a:t>
            </a:r>
            <a:endParaRPr b="1" sz="4300" cap="non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789552"/>
            <a:ext cx="2005352" cy="143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2339901"/>
            <a:ext cx="2005352" cy="2688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/>
          <p:nvPr/>
        </p:nvSpPr>
        <p:spPr>
          <a:xfrm>
            <a:off x="906097" y="15701"/>
            <a:ext cx="7761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Система образования</a:t>
            </a:r>
            <a:endParaRPr b="1" sz="4100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5"/>
          <p:cNvSpPr/>
          <p:nvPr/>
        </p:nvSpPr>
        <p:spPr>
          <a:xfrm>
            <a:off x="323528" y="1320826"/>
            <a:ext cx="3519600" cy="996000"/>
          </a:xfrm>
          <a:prstGeom prst="roundRect">
            <a:avLst>
              <a:gd fmla="val 16667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4499992" y="1320826"/>
            <a:ext cx="2196000" cy="996000"/>
          </a:xfrm>
          <a:prstGeom prst="roundRect">
            <a:avLst>
              <a:gd fmla="val 16667" name="adj"/>
            </a:avLst>
          </a:prstGeom>
          <a:solidFill>
            <a:srgbClr val="E5B8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7236296" y="1474061"/>
            <a:ext cx="1677600" cy="689700"/>
          </a:xfrm>
          <a:prstGeom prst="roundRect">
            <a:avLst>
              <a:gd fmla="val 16667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35"/>
          <p:cNvCxnSpPr>
            <a:stCxn id="205" idx="2"/>
            <a:endCxn id="206" idx="0"/>
          </p:cNvCxnSpPr>
          <p:nvPr/>
        </p:nvCxnSpPr>
        <p:spPr>
          <a:xfrm flipH="1">
            <a:off x="2083447" y="708101"/>
            <a:ext cx="2703300" cy="6126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210" name="Google Shape;210;p35"/>
          <p:cNvCxnSpPr>
            <a:stCxn id="205" idx="2"/>
            <a:endCxn id="207" idx="0"/>
          </p:cNvCxnSpPr>
          <p:nvPr/>
        </p:nvCxnSpPr>
        <p:spPr>
          <a:xfrm>
            <a:off x="4786747" y="708101"/>
            <a:ext cx="811200" cy="612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211" name="Google Shape;211;p35"/>
          <p:cNvCxnSpPr>
            <a:stCxn id="205" idx="2"/>
            <a:endCxn id="208" idx="0"/>
          </p:cNvCxnSpPr>
          <p:nvPr/>
        </p:nvCxnSpPr>
        <p:spPr>
          <a:xfrm>
            <a:off x="4786747" y="708101"/>
            <a:ext cx="3288300" cy="765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212" name="Google Shape;212;p35"/>
          <p:cNvCxnSpPr/>
          <p:nvPr/>
        </p:nvCxnSpPr>
        <p:spPr>
          <a:xfrm flipH="1">
            <a:off x="1777418" y="2316844"/>
            <a:ext cx="1200" cy="21375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213" name="Google Shape;213;p35"/>
          <p:cNvCxnSpPr>
            <a:stCxn id="207" idx="2"/>
          </p:cNvCxnSpPr>
          <p:nvPr/>
        </p:nvCxnSpPr>
        <p:spPr>
          <a:xfrm>
            <a:off x="5597992" y="2316826"/>
            <a:ext cx="9600" cy="2159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214" name="Google Shape;214;p35"/>
          <p:cNvCxnSpPr/>
          <p:nvPr/>
        </p:nvCxnSpPr>
        <p:spPr>
          <a:xfrm>
            <a:off x="8140343" y="2157649"/>
            <a:ext cx="13800" cy="23040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sp>
        <p:nvSpPr>
          <p:cNvPr id="215" name="Google Shape;215;p35"/>
          <p:cNvSpPr txBox="1"/>
          <p:nvPr/>
        </p:nvSpPr>
        <p:spPr>
          <a:xfrm>
            <a:off x="323525" y="4534150"/>
            <a:ext cx="8659800" cy="461700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666" y="2463738"/>
            <a:ext cx="2256940" cy="14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 rotWithShape="1">
          <a:blip r:embed="rId5">
            <a:alphaModFix/>
          </a:blip>
          <a:srcRect b="14104" l="0" r="0" t="0"/>
          <a:stretch/>
        </p:blipFill>
        <p:spPr>
          <a:xfrm>
            <a:off x="4375135" y="2667194"/>
            <a:ext cx="2445858" cy="122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5"/>
          <p:cNvPicPr preferRelativeResize="0"/>
          <p:nvPr/>
        </p:nvPicPr>
        <p:blipFill rotWithShape="1">
          <a:blip r:embed="rId6">
            <a:alphaModFix/>
          </a:blip>
          <a:srcRect b="0" l="24173" r="17996" t="21556"/>
          <a:stretch/>
        </p:blipFill>
        <p:spPr>
          <a:xfrm>
            <a:off x="7049823" y="2570588"/>
            <a:ext cx="1863966" cy="1422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/>
          <p:nvPr/>
        </p:nvSpPr>
        <p:spPr>
          <a:xfrm>
            <a:off x="906097" y="15701"/>
            <a:ext cx="7761228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Система образования</a:t>
            </a:r>
            <a:endParaRPr b="1" sz="4100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323528" y="1320826"/>
            <a:ext cx="3519530" cy="996017"/>
          </a:xfrm>
          <a:prstGeom prst="roundRect">
            <a:avLst>
              <a:gd fmla="val 16667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Правительственные 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княжеские школы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детей самураев</a:t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4499992" y="1320826"/>
            <a:ext cx="2196144" cy="996017"/>
          </a:xfrm>
          <a:prstGeom prst="roundRect">
            <a:avLst>
              <a:gd fmla="val 16667" name="adj"/>
            </a:avLst>
          </a:prstGeom>
          <a:solidFill>
            <a:srgbClr val="E5B8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Домашнее 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обучение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девочек</a:t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7236296" y="1474061"/>
            <a:ext cx="1677493" cy="689551"/>
          </a:xfrm>
          <a:prstGeom prst="roundRect">
            <a:avLst>
              <a:gd fmla="val 16667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Частные 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школы</a:t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36"/>
          <p:cNvCxnSpPr>
            <a:stCxn id="223" idx="2"/>
            <a:endCxn id="224" idx="0"/>
          </p:cNvCxnSpPr>
          <p:nvPr/>
        </p:nvCxnSpPr>
        <p:spPr>
          <a:xfrm flipH="1">
            <a:off x="2083411" y="708199"/>
            <a:ext cx="2703300" cy="6126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8" name="Google Shape;228;p36"/>
          <p:cNvCxnSpPr>
            <a:stCxn id="223" idx="2"/>
            <a:endCxn id="225" idx="0"/>
          </p:cNvCxnSpPr>
          <p:nvPr/>
        </p:nvCxnSpPr>
        <p:spPr>
          <a:xfrm>
            <a:off x="4786711" y="708199"/>
            <a:ext cx="811500" cy="612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9" name="Google Shape;229;p36"/>
          <p:cNvCxnSpPr>
            <a:stCxn id="223" idx="2"/>
            <a:endCxn id="226" idx="0"/>
          </p:cNvCxnSpPr>
          <p:nvPr/>
        </p:nvCxnSpPr>
        <p:spPr>
          <a:xfrm>
            <a:off x="4786711" y="708199"/>
            <a:ext cx="3288300" cy="765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30" name="Google Shape;230;p36"/>
          <p:cNvCxnSpPr/>
          <p:nvPr/>
        </p:nvCxnSpPr>
        <p:spPr>
          <a:xfrm flipH="1">
            <a:off x="1777418" y="2316844"/>
            <a:ext cx="1200" cy="21375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31" name="Google Shape;231;p36"/>
          <p:cNvCxnSpPr>
            <a:stCxn id="225" idx="2"/>
          </p:cNvCxnSpPr>
          <p:nvPr/>
        </p:nvCxnSpPr>
        <p:spPr>
          <a:xfrm>
            <a:off x="5598064" y="2316844"/>
            <a:ext cx="9600" cy="2159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32" name="Google Shape;232;p36"/>
          <p:cNvCxnSpPr/>
          <p:nvPr/>
        </p:nvCxnSpPr>
        <p:spPr>
          <a:xfrm>
            <a:off x="8140343" y="2157649"/>
            <a:ext cx="6600" cy="2274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33" name="Google Shape;233;p36"/>
          <p:cNvSpPr txBox="1"/>
          <p:nvPr/>
        </p:nvSpPr>
        <p:spPr>
          <a:xfrm>
            <a:off x="323525" y="4338250"/>
            <a:ext cx="8659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грамотным в Японии относили всех лиц старше 6-ти лет, 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умел написать своё имя и прочитать несложный текст.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666" y="2463738"/>
            <a:ext cx="2256940" cy="14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/>
          <p:cNvPicPr preferRelativeResize="0"/>
          <p:nvPr/>
        </p:nvPicPr>
        <p:blipFill rotWithShape="1">
          <a:blip r:embed="rId5">
            <a:alphaModFix/>
          </a:blip>
          <a:srcRect b="14103" l="0" r="0" t="0"/>
          <a:stretch/>
        </p:blipFill>
        <p:spPr>
          <a:xfrm>
            <a:off x="4375135" y="2667194"/>
            <a:ext cx="2445858" cy="122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 rotWithShape="1">
          <a:blip r:embed="rId6">
            <a:alphaModFix/>
          </a:blip>
          <a:srcRect b="0" l="24171" r="18000" t="21555"/>
          <a:stretch/>
        </p:blipFill>
        <p:spPr>
          <a:xfrm>
            <a:off x="7049823" y="2570588"/>
            <a:ext cx="1863966" cy="1422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/>
        </p:nvSpPr>
        <p:spPr>
          <a:xfrm>
            <a:off x="2640600" y="120725"/>
            <a:ext cx="65034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Литература- </a:t>
            </a:r>
            <a:r>
              <a:rPr b="1" lang="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</a:t>
            </a:r>
            <a:r>
              <a:rPr b="1" lang="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ространение</a:t>
            </a:r>
            <a:endParaRPr sz="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3700">
                <a:solidFill>
                  <a:srgbClr val="00B0F0"/>
                </a:solidFill>
                <a:latin typeface="Pacifico"/>
                <a:ea typeface="Pacifico"/>
                <a:cs typeface="Pacifico"/>
                <a:sym typeface="Pacifico"/>
              </a:rPr>
              <a:t>хайку(хокку)</a:t>
            </a:r>
            <a:r>
              <a:rPr b="1" lang="ru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стихотворение из трёх строк. 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Создатель стиля-</a:t>
            </a:r>
            <a:endParaRPr sz="2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Мацуо Басё (1644-1694);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33175" y="3444200"/>
            <a:ext cx="4480800" cy="1162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1F9"/>
              </a:buClr>
              <a:buSzPts val="2400"/>
              <a:buFont typeface="Arimo"/>
              <a:buNone/>
            </a:pPr>
            <a:r>
              <a:rPr b="1" i="0" lang="ru" sz="2400" u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Снег согнул бамбук, </a:t>
            </a:r>
            <a:endParaRPr b="1" i="0" sz="2400" u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1F9"/>
              </a:buClr>
              <a:buSzPts val="2400"/>
              <a:buFont typeface="Arimo"/>
              <a:buNone/>
            </a:pPr>
            <a:r>
              <a:rPr b="1" i="0" lang="ru" sz="2400" u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Словно мир вокруг него </a:t>
            </a:r>
            <a:endParaRPr b="1" i="0" sz="2400" u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1F9"/>
              </a:buClr>
              <a:buSzPts val="2400"/>
              <a:buFont typeface="Arimo"/>
              <a:buNone/>
            </a:pPr>
            <a:r>
              <a:rPr b="1" i="0" lang="ru" sz="2400" u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Перевернулся.</a:t>
            </a:r>
            <a:r>
              <a:rPr b="1" i="0" lang="ru" sz="2400" u="none" strike="noStrike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4465343" y="2730837"/>
            <a:ext cx="4480800" cy="766200"/>
          </a:xfrm>
          <a:prstGeom prst="roundRect">
            <a:avLst>
              <a:gd fmla="val 16667" name="adj"/>
            </a:avLst>
          </a:prstGeom>
          <a:solidFill>
            <a:srgbClr val="F2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1800"/>
              <a:buFont typeface="Arimo"/>
              <a:buNone/>
            </a:pPr>
            <a:r>
              <a:rPr b="1" i="0" lang="ru" sz="1800" u="none" cap="none" strike="noStrike">
                <a:solidFill>
                  <a:srgbClr val="3A1A62"/>
                </a:solidFill>
                <a:latin typeface="Arimo"/>
                <a:ea typeface="Arimo"/>
                <a:cs typeface="Arimo"/>
                <a:sym typeface="Arimo"/>
              </a:rPr>
              <a:t>ДОЛГИЙ ПУТЬ ПРОЙДЕН, </a:t>
            </a:r>
            <a:endParaRPr b="1" i="0" sz="1800" u="none" cap="none" strike="noStrike">
              <a:solidFill>
                <a:srgbClr val="3A1A62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1800"/>
              <a:buFont typeface="Arimo"/>
              <a:buNone/>
            </a:pPr>
            <a:r>
              <a:rPr b="1" i="0" lang="ru" sz="1800" u="none" cap="none" strike="noStrike">
                <a:solidFill>
                  <a:srgbClr val="3A1A62"/>
                </a:solidFill>
                <a:latin typeface="Arimo"/>
                <a:ea typeface="Arimo"/>
                <a:cs typeface="Arimo"/>
                <a:sym typeface="Arimo"/>
              </a:rPr>
              <a:t>ЗА ДАЛЕКИМ ОБЛАКОМ. </a:t>
            </a:r>
            <a:endParaRPr b="1" i="0" sz="1800" u="none" cap="none" strike="noStrike">
              <a:solidFill>
                <a:srgbClr val="3A1A62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1800"/>
              <a:buFont typeface="Arimo"/>
              <a:buNone/>
            </a:pPr>
            <a:r>
              <a:rPr b="1" i="0" lang="ru" sz="1800" u="none" cap="none" strike="noStrike">
                <a:solidFill>
                  <a:srgbClr val="3A1A62"/>
                </a:solidFill>
                <a:latin typeface="Arimo"/>
                <a:ea typeface="Arimo"/>
                <a:cs typeface="Arimo"/>
                <a:sym typeface="Arimo"/>
              </a:rPr>
              <a:t>СЯДУ ОТДОХНУТЬ.</a:t>
            </a:r>
            <a:r>
              <a:rPr b="1" i="0" lang="ru" sz="1800" u="none" cap="none" strike="noStrike">
                <a:solidFill>
                  <a:srgbClr val="3A1A6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5027426" y="4086375"/>
            <a:ext cx="3827700" cy="689400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1600"/>
              <a:buFont typeface="Arimo"/>
              <a:buNone/>
            </a:pPr>
            <a:r>
              <a:rPr b="1" i="0" lang="ru" sz="1600" u="none" cap="none" strike="noStrike">
                <a:solidFill>
                  <a:srgbClr val="6F91C8"/>
                </a:solidFill>
                <a:latin typeface="Arimo"/>
                <a:ea typeface="Arimo"/>
                <a:cs typeface="Arimo"/>
                <a:sym typeface="Arimo"/>
              </a:rPr>
              <a:t>"ОСЕНЬ ПРИШЛА!" – </a:t>
            </a:r>
            <a:endParaRPr b="1" i="0" sz="1600" u="none" cap="none" strike="noStrike">
              <a:solidFill>
                <a:srgbClr val="6F91C8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1600"/>
              <a:buFont typeface="Arimo"/>
              <a:buNone/>
            </a:pPr>
            <a:r>
              <a:rPr b="1" i="0" lang="ru" sz="1600" u="none" cap="none" strike="noStrike">
                <a:solidFill>
                  <a:srgbClr val="6F91C8"/>
                </a:solidFill>
                <a:latin typeface="Arimo"/>
                <a:ea typeface="Arimo"/>
                <a:cs typeface="Arimo"/>
                <a:sym typeface="Arimo"/>
              </a:rPr>
              <a:t>ШЕПЧЕТ ХОЛОДНЫЙ ВЕТЕР </a:t>
            </a:r>
            <a:endParaRPr b="1" i="0" sz="1600" u="none" cap="none" strike="noStrike">
              <a:solidFill>
                <a:srgbClr val="6F91C8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1600"/>
              <a:buFont typeface="Arimo"/>
              <a:buNone/>
            </a:pPr>
            <a:r>
              <a:rPr b="1" i="0" lang="ru" sz="1600" u="none" cap="none" strike="noStrike">
                <a:solidFill>
                  <a:srgbClr val="6F91C8"/>
                </a:solidFill>
                <a:latin typeface="Arimo"/>
                <a:ea typeface="Arimo"/>
                <a:cs typeface="Arimo"/>
                <a:sym typeface="Arimo"/>
              </a:rPr>
              <a:t>У ОКНА СПАЛЬНИ.</a:t>
            </a:r>
            <a:r>
              <a:rPr b="1" i="0" lang="ru" sz="1600" u="none" cap="none" strike="noStrike">
                <a:solidFill>
                  <a:srgbClr val="6F91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45" name="Google Shape;24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20729"/>
            <a:ext cx="2592288" cy="326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/>
        </p:nvSpPr>
        <p:spPr>
          <a:xfrm>
            <a:off x="333700" y="43500"/>
            <a:ext cx="8538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Чем ещё характеризуется культура Японии XVII-XVIII вв.?</a:t>
            </a:r>
            <a:endParaRPr b="1" sz="3200">
              <a:solidFill>
                <a:srgbClr val="99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51" name="Google Shape;25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725" y="1123325"/>
            <a:ext cx="2647850" cy="25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8"/>
          <p:cNvSpPr txBox="1"/>
          <p:nvPr/>
        </p:nvSpPr>
        <p:spPr>
          <a:xfrm>
            <a:off x="137899" y="3642925"/>
            <a:ext cx="27795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990000"/>
                </a:solidFill>
              </a:rPr>
              <a:t>Н</a:t>
            </a:r>
            <a:r>
              <a:rPr b="1" lang="ru" sz="2300">
                <a:solidFill>
                  <a:srgbClr val="990000"/>
                </a:solidFill>
              </a:rPr>
              <a:t>эцкэ</a:t>
            </a:r>
            <a:r>
              <a:rPr b="1" lang="ru"/>
              <a:t> </a:t>
            </a:r>
            <a:r>
              <a:rPr lang="ru"/>
              <a:t>— </a:t>
            </a:r>
            <a:r>
              <a:rPr b="1" lang="ru" sz="1700"/>
              <a:t>маленькая символическая резная фигурка, сделана она чаще всего из слоновой кости или дерева. </a:t>
            </a:r>
            <a:endParaRPr b="1" sz="1700"/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9975" y="1123325"/>
            <a:ext cx="3256225" cy="2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 txBox="1"/>
          <p:nvPr/>
        </p:nvSpPr>
        <p:spPr>
          <a:xfrm>
            <a:off x="2931625" y="3431425"/>
            <a:ext cx="3314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990000"/>
                </a:solidFill>
              </a:rPr>
              <a:t>Кабу́ки-</a:t>
            </a:r>
            <a:r>
              <a:rPr lang="ru"/>
              <a:t> </a:t>
            </a:r>
            <a:r>
              <a:rPr b="1" lang="ru" sz="1700"/>
              <a:t>(яп. «песня, танец, мастерство», «искусное пение и танцы») - один из видов традиционного театра Японии</a:t>
            </a:r>
            <a:endParaRPr b="1" sz="1700"/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0550" y="1123325"/>
            <a:ext cx="2593000" cy="19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/>
        </p:nvSpPr>
        <p:spPr>
          <a:xfrm>
            <a:off x="6340550" y="3068075"/>
            <a:ext cx="2688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990000"/>
                </a:solidFill>
              </a:rPr>
              <a:t>Чайная церемония</a:t>
            </a:r>
            <a:r>
              <a:rPr lang="ru"/>
              <a:t> </a:t>
            </a:r>
            <a:r>
              <a:rPr b="1" lang="ru" sz="1500"/>
              <a:t>(яп. тя-но ю), «путь чая», «искусство чая» ( садо:, тядо:) -  специфическая ритуализованная форма совместного приёма порошкового зелёного чая (маття)</a:t>
            </a:r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/>
          <p:nvPr/>
        </p:nvSpPr>
        <p:spPr>
          <a:xfrm>
            <a:off x="179512" y="87474"/>
            <a:ext cx="8856984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Искусство – </a:t>
            </a:r>
            <a:r>
              <a:rPr b="1" lang="ru" sz="4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ксилография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(гравюра на дереве)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350" y="1661275"/>
            <a:ext cx="5654126" cy="322922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63" name="Google Shape;26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1875" y="1661275"/>
            <a:ext cx="2669050" cy="33806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/>
          <p:nvPr/>
        </p:nvSpPr>
        <p:spPr>
          <a:xfrm>
            <a:off x="137825" y="6175"/>
            <a:ext cx="89739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900" cap="none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Икебана-</a:t>
            </a:r>
            <a:r>
              <a:rPr b="1" lang="ru" sz="4900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900" cap="none">
                <a:solidFill>
                  <a:schemeClr val="dk1"/>
                </a:solidFill>
              </a:rPr>
              <a:t>искусство составления </a:t>
            </a:r>
            <a:r>
              <a:rPr b="1" lang="ru" sz="2900">
                <a:solidFill>
                  <a:schemeClr val="dk1"/>
                </a:solidFill>
              </a:rPr>
              <a:t>букетов</a:t>
            </a:r>
            <a:r>
              <a:rPr b="1" lang="ru" sz="2900" cap="none">
                <a:solidFill>
                  <a:schemeClr val="dk1"/>
                </a:solidFill>
              </a:rPr>
              <a:t> </a:t>
            </a:r>
            <a:endParaRPr b="1" sz="2900" cap="none">
              <a:solidFill>
                <a:schemeClr val="dk1"/>
              </a:solidFill>
            </a:endParaRPr>
          </a:p>
        </p:txBody>
      </p:sp>
      <p:pic>
        <p:nvPicPr>
          <p:cNvPr id="269" name="Google Shape;26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9251" y="850375"/>
            <a:ext cx="2584250" cy="200832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70" name="Google Shape;27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809" y="1685875"/>
            <a:ext cx="1963169" cy="2571751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71" name="Google Shape;27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6080" y="853051"/>
            <a:ext cx="1554622" cy="192585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72" name="Google Shape;272;p40"/>
          <p:cNvPicPr preferRelativeResize="0"/>
          <p:nvPr/>
        </p:nvPicPr>
        <p:blipFill rotWithShape="1">
          <a:blip r:embed="rId7">
            <a:alphaModFix/>
          </a:blip>
          <a:srcRect b="14310" l="0" r="0" t="6630"/>
          <a:stretch/>
        </p:blipFill>
        <p:spPr>
          <a:xfrm>
            <a:off x="3923928" y="3061975"/>
            <a:ext cx="3863752" cy="192583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392" y="734867"/>
            <a:ext cx="5631813" cy="422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1"/>
          <p:cNvSpPr/>
          <p:nvPr/>
        </p:nvSpPr>
        <p:spPr>
          <a:xfrm>
            <a:off x="0" y="-3349"/>
            <a:ext cx="914400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700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Философские сады</a:t>
            </a:r>
            <a:endParaRPr b="1" sz="4700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4600" y="734875"/>
            <a:ext cx="3170975" cy="422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0" y="0"/>
            <a:ext cx="9152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4C5F27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0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§ 27,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0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подготовить презентации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0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 теме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0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«Культура Японии в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0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XVII-XVIIIвв.»</a:t>
            </a:r>
            <a:endParaRPr b="1" i="0" sz="5000" u="none" cap="none" strike="noStrike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038988" y="0"/>
            <a:ext cx="5555367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2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i="0" sz="62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298200" y="934125"/>
            <a:ext cx="8845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такой</a:t>
            </a:r>
            <a:r>
              <a:rPr b="1" i="0" lang="ru" sz="2400" u="none" cap="none" strike="noStrike">
                <a:solidFill>
                  <a:srgbClr val="BDD1F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сёгун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600">
              <a:solidFill>
                <a:schemeClr val="dk1"/>
              </a:solidFill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такие</a:t>
            </a:r>
            <a:r>
              <a:rPr b="1" i="0" lang="ru" sz="2400" u="none" cap="none" strike="noStrike">
                <a:solidFill>
                  <a:srgbClr val="BDD1F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самураи</a:t>
            </a:r>
            <a:r>
              <a:rPr b="1" i="0" lang="ru" sz="2400" u="none" cap="none" strike="noStrike">
                <a:solidFill>
                  <a:srgbClr val="BDD1F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в чём заключались их основные обязанности, правила 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поведения, представления о чести?</a:t>
            </a:r>
            <a:endParaRPr sz="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3. 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характерно для национальной японской религии</a:t>
            </a:r>
            <a:r>
              <a:rPr b="1" lang="ru" sz="2400">
                <a:solidFill>
                  <a:srgbClr val="BDD1F9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sz="2400">
              <a:solidFill>
                <a:srgbClr val="BDD1F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</a:rPr>
              <a:t>    </a:t>
            </a:r>
            <a:r>
              <a:rPr b="1" lang="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синто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9792" y="3225988"/>
            <a:ext cx="2536572" cy="175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1761" y="3276790"/>
            <a:ext cx="2192326" cy="164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625" y="3016475"/>
            <a:ext cx="2079650" cy="20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300" y="169075"/>
            <a:ext cx="8457400" cy="480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/>
          <p:nvPr/>
        </p:nvSpPr>
        <p:spPr>
          <a:xfrm>
            <a:off x="3382753" y="3489114"/>
            <a:ext cx="47838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Япония</a:t>
            </a:r>
            <a:endParaRPr b="1" sz="9600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71" y="357504"/>
            <a:ext cx="2904482" cy="3078342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58" name="Google Shape;158;p29"/>
          <p:cNvSpPr/>
          <p:nvPr/>
        </p:nvSpPr>
        <p:spPr>
          <a:xfrm>
            <a:off x="109775" y="3435850"/>
            <a:ext cx="29349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 cap="non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Иэясу 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b="1" lang="ru" sz="3400" cap="non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окугава</a:t>
            </a:r>
            <a:endParaRPr b="1" sz="3400" cap="non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3242800" y="154375"/>
            <a:ext cx="56361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1603г.-</a:t>
            </a:r>
            <a:r>
              <a:rPr b="1" lang="ru" sz="4800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3200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объединение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Японии под властью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Иэясу Токугава</a:t>
            </a:r>
            <a:endParaRPr b="1" sz="320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3242790" y="1893467"/>
            <a:ext cx="57108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85200C"/>
                </a:solidFill>
              </a:rPr>
              <a:t>На основании текста и схемы с</a:t>
            </a:r>
            <a:r>
              <a:rPr b="1" lang="ru" sz="320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тр.189. </a:t>
            </a:r>
            <a:r>
              <a:rPr b="1" lang="ru" sz="3200">
                <a:solidFill>
                  <a:srgbClr val="85200C"/>
                </a:solidFill>
              </a:rPr>
              <a:t>охарактеризуйте внутреннюю политику представителей династии Токугава. </a:t>
            </a:r>
            <a:endParaRPr b="1" sz="3200">
              <a:solidFill>
                <a:srgbClr val="85200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/>
          <p:nvPr/>
        </p:nvSpPr>
        <p:spPr>
          <a:xfrm>
            <a:off x="0" y="0"/>
            <a:ext cx="9143999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Черты </a:t>
            </a:r>
            <a:r>
              <a:rPr b="1" lang="ru" sz="4400">
                <a:solidFill>
                  <a:srgbClr val="990000"/>
                </a:solidFill>
              </a:rPr>
              <a:t>внутренней политики</a:t>
            </a:r>
            <a:endParaRPr b="1" sz="4400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129307" y="635343"/>
            <a:ext cx="8885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перехода из одной группы населения в другую;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Воин- самурай не мог сменить хозяина;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Тотальный контроль правительства Токугава над князьями;</a:t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750" y="1651150"/>
            <a:ext cx="2412318" cy="340487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68" name="Google Shape;168;p30"/>
          <p:cNvSpPr txBox="1"/>
          <p:nvPr/>
        </p:nvSpPr>
        <p:spPr>
          <a:xfrm>
            <a:off x="2756750" y="3855425"/>
            <a:ext cx="6079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Чем характеризуется внешняя политика периода Эдо?</a:t>
            </a:r>
            <a:endParaRPr b="1" sz="3300">
              <a:solidFill>
                <a:srgbClr val="99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0163" y="1607625"/>
            <a:ext cx="6312674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100" y="145125"/>
            <a:ext cx="6891799" cy="34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179400" y="3616325"/>
            <a:ext cx="8785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Сакоку-”скованные цепью”.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latin typeface="Calibri"/>
                <a:ea typeface="Calibri"/>
                <a:cs typeface="Calibri"/>
                <a:sym typeface="Calibri"/>
              </a:rPr>
              <a:t>Какое отношение данное выражение имеет к внешней политике Японии 30-х гг. 17 века?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/>
        </p:nvSpPr>
        <p:spPr>
          <a:xfrm>
            <a:off x="284550" y="101575"/>
            <a:ext cx="857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Times New Roman"/>
                <a:ea typeface="Times New Roman"/>
                <a:cs typeface="Times New Roman"/>
                <a:sym typeface="Times New Roman"/>
              </a:rPr>
              <a:t>Сако́ку (яп. 鎖国, буквально «страна на цепи»), также </a:t>
            </a:r>
            <a:r>
              <a:rPr b="1" lang="ru" sz="21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самоизоля́ция</a:t>
            </a:r>
            <a:r>
              <a:rPr b="1" lang="ru" sz="210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b="1" lang="ru" sz="2100">
                <a:latin typeface="Times New Roman"/>
                <a:ea typeface="Times New Roman"/>
                <a:cs typeface="Times New Roman"/>
                <a:sym typeface="Times New Roman"/>
              </a:rPr>
              <a:t>Япо́нии — внешняя политика изоляции Японии от внешнего мира.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3229950" y="932875"/>
            <a:ext cx="562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Каковы причины введения политики самоизоляции?</a:t>
            </a:r>
            <a:endParaRPr b="1" sz="2400">
              <a:solidFill>
                <a:srgbClr val="99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00" y="932875"/>
            <a:ext cx="2994550" cy="229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идеолекция по истории нового времени. В XVI - XVIII веках усилилось европейское проникновение в Китай и Японию. Европейская экспансия  и колонизаторская политика входили в конфликт с традиционными ценностями культур стран Востока, поэтому власти этих государств приняли решение о закрытии своих стран для европейцев, что привело их к самоизоляции (сакоку - на японском). Особенности российско-китайских отношений, Нерчинский и Кяхтинский договоры.&#10;&#10;Смотрите также об истории Японии:&#10;Япония в древности - https://www.youtube.com/watch?v=D95Cj0DZwCI&#10;Японская цивилизация - https://www.youtube.com/watch?v=PNmtfl5DY98&#10;Японское общество - https://www.youtube.com/watch?v=A4AYC1CM6F4&#10;Религии Японии - https://www.youtube.com/watch?v=YtoFbrPEgtE&#10;Японская культура - https://www.youtube.com/watch?v=uq0QBhvtd5Y&#10;Сегунат - https://www.youtube.com/watch?v=my9MUBbcWbk&#10;&quot;Закрытие&quot; Японии и Китая - https://www.youtube.com/watch?v=JE1aHjvFeb0&#10;Япония в пер. пол. XIX в. - https://www.youtube.com/watch?v=u-nTJ03I-0U&#10;Реформы Мэйдзи - https://www.youtube.com/watch?v=CBzY4j0NSIQ&#10;Японская экспансия на рубеже XIX - XX вв. - https://www.youtube.com/watch?v=_mh--yVs3Z8&#10;Русско-японская война - https://www.youtube.com/watch?v=1eayOlesHPA&#10;Японія напередодні Другої світової війни - https://www.youtube.com/watch?v=F-BdpW-QtlI&#10;&#10;Другие видео по истории Китая:&#10;Природа и население Древнего Китая - https://www.youtube.com/watch?v=tuFrvi8fwJ0&#10;Цивилизация Древнего Китая - https://www.youtube.com/watch?v=BXvCfwWI0-w&#10;Образование Империи Китая - https://www.youtube.com/watch?v=w7xwBtSqTd4&#10;Древнекитайское общество - https://www.youtube.com/watch?v=Fgwos9_k5gA&#10;Культура Древнего Китая - https://www.youtube.com/watch?v=GEvoSFwfG5w&#10;Материальная культура Древнего Китая - https://www.youtube.com/watch?v=EpXICjDTu9I&#10;Великая Китайская Стена - https://www.youtube.com/watch?v=xgyoeLKxCxQ&#10;Духовная культура древних китайцев - https://www.youtube.com/watch?v=zHz8KC2Q7HQ&#10;Мировоззрение древних китайцев. Даосизм и конфуцианство. - https://www.youtube.com/watch?v=VI7KmJgWUM0&#10;Истоки конфуцианской цивилизации - https://www.youtube.com/watch?v=KDDhKllvops&#10;Конфуцианское государство и общество - https://www.youtube.com/watch?v=XmE3ia-eR74&#10;Культура конфуцианской цивилизации - https://www.youtube.com/watch?v=QagCtQasXQE&#10;Китай в средние века - https://www.youtube.com/watch?v=-s-4aoQYoSI&#10;Культура средневекового Китая - https://www.youtube.com/watch?v=ZVgVsFxASKs&#10;Китай в XIV - XVIII вв. - https://www.youtube.com/watch?v=c3Xz5p-fjvU&#10;&quot;Закрытие&quot; Китая и Японии - https://www.youtube.com/watch?v=JE1aHjvFeb0&#10;Китай в пер. пол. XIX в. https://www.youtube.com/watch?v=GX6bFSXRawo&#10;Опиумные войны - https://www.youtube.com/watch?v=g_1LKKOCJPA&#10;Китай в к. XIX - нач. XX вв. - https://www.youtube.com/watch?v=e_5nxDtQQUE&#10;Китай та Індія в 30-х рр. XX ст. - https://www.youtube.com/watch?v=BQfZDWoaehc&#10;====================================================== УРОКИ ИСТОРИИ ПИТОНА КАА - канал, созданный учителем для учителей . Он содержит постоянно пополняемую коллекцию видеоуроков по истории, которые можно применять для дистанционного обучения и демонстраций во время преподавания. На русском и украинском языках.&#10;======================================================&#10;И. А. Алейников, преподаватель истории и права Кропивницкого экономико-правового лицея &quot;Сучасник&quot; (НВК №34.) В видео использованы материалы дисков Cordis media. Текст читают В. Максимов и Д. Полонский. Авторам: подключайтесь к лучшей медиасети Yoola! https://yoola.app/r/6115825334463" id="183" name="Google Shape;183;p32" title="&quot;Закрытие&quot; Китая и Японии (рус.) Новая история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6413" y="1914375"/>
            <a:ext cx="3976567" cy="298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13216"/>
            <a:ext cx="91440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Причины самоизоляции Японии</a:t>
            </a:r>
            <a:endParaRPr b="1" sz="3500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813" y="2463738"/>
            <a:ext cx="2213372" cy="213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02" y="610210"/>
            <a:ext cx="2249090" cy="1696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/>
          <p:nvPr/>
        </p:nvSpPr>
        <p:spPr>
          <a:xfrm>
            <a:off x="2417100" y="663150"/>
            <a:ext cx="6802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пытка распространение европейцами христианства на территории Японии;</a:t>
            </a:r>
            <a:endParaRPr sz="1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Обострение междоусобных войн феодалов;</a:t>
            </a:r>
            <a:endParaRPr sz="1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Возникновение опасности колонизации страны европейскими государствами;</a:t>
            </a:r>
            <a:endParaRPr sz="1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Рост могущества торговой буржуазии,  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    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грозившее подрывом устоев феодализма;</a:t>
            </a:r>
            <a:endParaRPr sz="1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Стремление правительства страны сохранить свою самостоятельность и самобытность; </a:t>
            </a:r>
            <a:endParaRPr sz="10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Укрепление власти сёгуна;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2524600" y="3864750"/>
            <a:ext cx="6478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Повод: </a:t>
            </a:r>
            <a:r>
              <a:rPr b="1" lang="ru" sz="3000">
                <a:latin typeface="Calibri"/>
                <a:ea typeface="Calibri"/>
                <a:cs typeface="Calibri"/>
                <a:sym typeface="Calibri"/>
              </a:rPr>
              <a:t>Симабарское(христианское) восстание 1637-1638гг. 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4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