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</p:sldIdLst>
  <p:sldSz cy="6858000" cx="12192000"/>
  <p:notesSz cx="6858000" cy="9144000"/>
  <p:embeddedFontLst>
    <p:embeddedFont>
      <p:font typeface="Candara"/>
      <p:regular r:id="rId23"/>
      <p:bold r:id="rId24"/>
      <p:italic r:id="rId25"/>
      <p:boldItalic r:id="rId26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http://customooxmlschemas.google.com/">
      <go:slidesCustomData xmlns:go="http://customooxmlschemas.google.com/" r:id="rId27" roundtripDataSignature="AMtx7mhunv3zHL3LTEoiazksOvQpLhfnl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384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font" Target="fonts/Candara-bold.fntdata"/><Relationship Id="rId23" Type="http://schemas.openxmlformats.org/officeDocument/2006/relationships/font" Target="fonts/Candara-regular.fntdata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font" Target="fonts/Candara-boldItalic.fntdata"/><Relationship Id="rId25" Type="http://schemas.openxmlformats.org/officeDocument/2006/relationships/font" Target="fonts/Candara-italic.fntdata"/><Relationship Id="rId27" Type="http://customschemas.google.com/relationships/presentationmetadata" Target="meta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g129706ddfda_1_0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7" name="Google Shape;87;g129706ddfda_1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2" name="Google Shape;9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7" name="Google Shape;97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2" name="Google Shape;102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8" name="Google Shape;108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0" name="Google Shape;120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6" name="Google Shape;126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2" name="Google Shape;132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7" name="Google Shape;147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4" name="Google Shape;154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2" name="Google Shape;162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7" name="Google Shape;167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3" name="Google Shape;173;p1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3" name="Google Shape;183;p1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7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9" name="Google Shape;189;p1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2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4" name="Google Shape;194;p1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8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0" name="Google Shape;200;p1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Пустой слайд" type="blank">
  <p:cSld name="BLANK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8"/>
          <p:cNvSpPr txBox="1"/>
          <p:nvPr>
            <p:ph idx="10" type="dt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18"/>
          <p:cNvSpPr txBox="1"/>
          <p:nvPr>
            <p:ph idx="11" type="ftr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" name="Google Shape;14;p18"/>
          <p:cNvSpPr txBox="1"/>
          <p:nvPr>
            <p:ph idx="12" type="sldNum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итульный слайд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19"/>
          <p:cNvSpPr txBox="1"/>
          <p:nvPr>
            <p:ph type="ctrTitle"/>
          </p:nvPr>
        </p:nvSpPr>
        <p:spPr>
          <a:xfrm>
            <a:off x="914400" y="2130426"/>
            <a:ext cx="103632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19"/>
          <p:cNvSpPr txBox="1"/>
          <p:nvPr>
            <p:ph idx="1" type="subTitle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/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/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/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9pPr>
          </a:lstStyle>
          <a:p/>
        </p:txBody>
      </p:sp>
      <p:sp>
        <p:nvSpPr>
          <p:cNvPr id="18" name="Google Shape;18;p19"/>
          <p:cNvSpPr txBox="1"/>
          <p:nvPr>
            <p:ph idx="10" type="dt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19"/>
          <p:cNvSpPr txBox="1"/>
          <p:nvPr>
            <p:ph idx="11" type="ftr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19"/>
          <p:cNvSpPr txBox="1"/>
          <p:nvPr>
            <p:ph idx="12" type="sldNum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объект" type="obj">
  <p:cSld name="OBJEC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20"/>
          <p:cNvSpPr txBox="1"/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20"/>
          <p:cNvSpPr txBox="1"/>
          <p:nvPr>
            <p:ph idx="1" type="body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24" name="Google Shape;24;p20"/>
          <p:cNvSpPr txBox="1"/>
          <p:nvPr>
            <p:ph idx="10" type="dt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20"/>
          <p:cNvSpPr txBox="1"/>
          <p:nvPr>
            <p:ph idx="11" type="ftr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20"/>
          <p:cNvSpPr txBox="1"/>
          <p:nvPr>
            <p:ph idx="12" type="sldNum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раздела" type="secHead">
  <p:cSld name="SECTION_HEADER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21"/>
          <p:cNvSpPr txBox="1"/>
          <p:nvPr>
            <p:ph type="title"/>
          </p:nvPr>
        </p:nvSpPr>
        <p:spPr>
          <a:xfrm>
            <a:off x="963084" y="4406901"/>
            <a:ext cx="103632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sz="4000" cap="none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21"/>
          <p:cNvSpPr txBox="1"/>
          <p:nvPr>
            <p:ph idx="1" type="body"/>
          </p:nvPr>
        </p:nvSpPr>
        <p:spPr>
          <a:xfrm>
            <a:off x="963084" y="2906713"/>
            <a:ext cx="103632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/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/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/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5pPr>
            <a:lvl6pPr indent="-228600" lvl="5" marL="2743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6pPr>
            <a:lvl7pPr indent="-228600" lvl="6" marL="32004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7pPr>
            <a:lvl8pPr indent="-228600" lvl="7" marL="3657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8pPr>
            <a:lvl9pPr indent="-228600" lvl="8" marL="41148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9pPr>
          </a:lstStyle>
          <a:p/>
        </p:txBody>
      </p:sp>
      <p:sp>
        <p:nvSpPr>
          <p:cNvPr id="30" name="Google Shape;30;p21"/>
          <p:cNvSpPr txBox="1"/>
          <p:nvPr>
            <p:ph idx="10" type="dt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21"/>
          <p:cNvSpPr txBox="1"/>
          <p:nvPr>
            <p:ph idx="11" type="ftr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21"/>
          <p:cNvSpPr txBox="1"/>
          <p:nvPr>
            <p:ph idx="12" type="sldNum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Два объекта" type="twoObj">
  <p:cSld name="TWO_OBJECTS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22"/>
          <p:cNvSpPr txBox="1"/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22"/>
          <p:cNvSpPr txBox="1"/>
          <p:nvPr>
            <p:ph idx="1" type="body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9pPr>
          </a:lstStyle>
          <a:p/>
        </p:txBody>
      </p:sp>
      <p:sp>
        <p:nvSpPr>
          <p:cNvPr id="36" name="Google Shape;36;p22"/>
          <p:cNvSpPr txBox="1"/>
          <p:nvPr>
            <p:ph idx="2" type="body"/>
          </p:nvPr>
        </p:nvSpPr>
        <p:spPr>
          <a:xfrm>
            <a:off x="6197600" y="1600201"/>
            <a:ext cx="53848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9pPr>
          </a:lstStyle>
          <a:p/>
        </p:txBody>
      </p:sp>
      <p:sp>
        <p:nvSpPr>
          <p:cNvPr id="37" name="Google Shape;37;p22"/>
          <p:cNvSpPr txBox="1"/>
          <p:nvPr>
            <p:ph idx="10" type="dt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22"/>
          <p:cNvSpPr txBox="1"/>
          <p:nvPr>
            <p:ph idx="11" type="ftr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22"/>
          <p:cNvSpPr txBox="1"/>
          <p:nvPr>
            <p:ph idx="12" type="sldNum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Сравнение" type="twoTxTwoObj">
  <p:cSld name="TWO_OBJECTS_WITH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23"/>
          <p:cNvSpPr txBox="1"/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23"/>
          <p:cNvSpPr txBox="1"/>
          <p:nvPr>
            <p:ph idx="1" type="body"/>
          </p:nvPr>
        </p:nvSpPr>
        <p:spPr>
          <a:xfrm>
            <a:off x="609600" y="1535113"/>
            <a:ext cx="5386917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9pPr>
          </a:lstStyle>
          <a:p/>
        </p:txBody>
      </p:sp>
      <p:sp>
        <p:nvSpPr>
          <p:cNvPr id="43" name="Google Shape;43;p23"/>
          <p:cNvSpPr txBox="1"/>
          <p:nvPr>
            <p:ph idx="2" type="body"/>
          </p:nvPr>
        </p:nvSpPr>
        <p:spPr>
          <a:xfrm>
            <a:off x="609600" y="2174875"/>
            <a:ext cx="5386917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9pPr>
          </a:lstStyle>
          <a:p/>
        </p:txBody>
      </p:sp>
      <p:sp>
        <p:nvSpPr>
          <p:cNvPr id="44" name="Google Shape;44;p23"/>
          <p:cNvSpPr txBox="1"/>
          <p:nvPr>
            <p:ph idx="3" type="body"/>
          </p:nvPr>
        </p:nvSpPr>
        <p:spPr>
          <a:xfrm>
            <a:off x="6193368" y="1535113"/>
            <a:ext cx="5389033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9pPr>
          </a:lstStyle>
          <a:p/>
        </p:txBody>
      </p:sp>
      <p:sp>
        <p:nvSpPr>
          <p:cNvPr id="45" name="Google Shape;45;p23"/>
          <p:cNvSpPr txBox="1"/>
          <p:nvPr>
            <p:ph idx="4" type="body"/>
          </p:nvPr>
        </p:nvSpPr>
        <p:spPr>
          <a:xfrm>
            <a:off x="6193368" y="2174875"/>
            <a:ext cx="5389033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9pPr>
          </a:lstStyle>
          <a:p/>
        </p:txBody>
      </p:sp>
      <p:sp>
        <p:nvSpPr>
          <p:cNvPr id="46" name="Google Shape;46;p23"/>
          <p:cNvSpPr txBox="1"/>
          <p:nvPr>
            <p:ph idx="10" type="dt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23"/>
          <p:cNvSpPr txBox="1"/>
          <p:nvPr>
            <p:ph idx="11" type="ftr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23"/>
          <p:cNvSpPr txBox="1"/>
          <p:nvPr>
            <p:ph idx="12" type="sldNum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олько заголовок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24"/>
          <p:cNvSpPr txBox="1"/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24"/>
          <p:cNvSpPr txBox="1"/>
          <p:nvPr>
            <p:ph idx="10" type="dt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24"/>
          <p:cNvSpPr txBox="1"/>
          <p:nvPr>
            <p:ph idx="11" type="ftr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24"/>
          <p:cNvSpPr txBox="1"/>
          <p:nvPr>
            <p:ph idx="12" type="sldNum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Объект с подписью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5"/>
          <p:cNvSpPr txBox="1"/>
          <p:nvPr>
            <p:ph type="title"/>
          </p:nvPr>
        </p:nvSpPr>
        <p:spPr>
          <a:xfrm>
            <a:off x="609601" y="273050"/>
            <a:ext cx="4011084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sz="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25"/>
          <p:cNvSpPr txBox="1"/>
          <p:nvPr>
            <p:ph idx="1" type="body"/>
          </p:nvPr>
        </p:nvSpPr>
        <p:spPr>
          <a:xfrm>
            <a:off x="4766733" y="273051"/>
            <a:ext cx="6815667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/>
            </a:lvl1pPr>
            <a:lvl2pPr indent="-406400" lvl="1" marL="914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/>
            </a:lvl2pPr>
            <a:lvl3pPr indent="-381000" lvl="2" marL="1371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/>
            </a:lvl3pPr>
            <a:lvl4pPr indent="-355600" lvl="3" marL="1828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/>
            </a:lvl4pPr>
            <a:lvl5pPr indent="-355600" lvl="4" marL="22860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5pPr>
            <a:lvl6pPr indent="-355600" lvl="5" marL="27432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6pPr>
            <a:lvl7pPr indent="-355600" lvl="6" marL="3200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7pPr>
            <a:lvl8pPr indent="-355600" lvl="7" marL="3657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8pPr>
            <a:lvl9pPr indent="-355600" lvl="8" marL="4114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9pPr>
          </a:lstStyle>
          <a:p/>
        </p:txBody>
      </p:sp>
      <p:sp>
        <p:nvSpPr>
          <p:cNvPr id="57" name="Google Shape;57;p25"/>
          <p:cNvSpPr txBox="1"/>
          <p:nvPr>
            <p:ph idx="2" type="body"/>
          </p:nvPr>
        </p:nvSpPr>
        <p:spPr>
          <a:xfrm>
            <a:off x="609601" y="1435101"/>
            <a:ext cx="4011084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9pPr>
          </a:lstStyle>
          <a:p/>
        </p:txBody>
      </p:sp>
      <p:sp>
        <p:nvSpPr>
          <p:cNvPr id="58" name="Google Shape;58;p25"/>
          <p:cNvSpPr txBox="1"/>
          <p:nvPr>
            <p:ph idx="10" type="dt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25"/>
          <p:cNvSpPr txBox="1"/>
          <p:nvPr>
            <p:ph idx="11" type="ftr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25"/>
          <p:cNvSpPr txBox="1"/>
          <p:nvPr>
            <p:ph idx="12" type="sldNum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Рисунок с подписью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26"/>
          <p:cNvSpPr txBox="1"/>
          <p:nvPr>
            <p:ph type="title"/>
          </p:nvPr>
        </p:nvSpPr>
        <p:spPr>
          <a:xfrm>
            <a:off x="2389717" y="4800600"/>
            <a:ext cx="73152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sz="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26"/>
          <p:cNvSpPr/>
          <p:nvPr>
            <p:ph idx="2" type="pic"/>
          </p:nvPr>
        </p:nvSpPr>
        <p:spPr>
          <a:xfrm>
            <a:off x="2389717" y="612775"/>
            <a:ext cx="73152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26"/>
          <p:cNvSpPr txBox="1"/>
          <p:nvPr>
            <p:ph idx="1" type="body"/>
          </p:nvPr>
        </p:nvSpPr>
        <p:spPr>
          <a:xfrm>
            <a:off x="2389717" y="5367338"/>
            <a:ext cx="73152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9pPr>
          </a:lstStyle>
          <a:p/>
        </p:txBody>
      </p:sp>
      <p:sp>
        <p:nvSpPr>
          <p:cNvPr id="65" name="Google Shape;65;p26"/>
          <p:cNvSpPr txBox="1"/>
          <p:nvPr>
            <p:ph idx="10" type="dt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26"/>
          <p:cNvSpPr txBox="1"/>
          <p:nvPr>
            <p:ph idx="11" type="ftr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26"/>
          <p:cNvSpPr txBox="1"/>
          <p:nvPr>
            <p:ph idx="12" type="sldNum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вертикальный текст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7"/>
          <p:cNvSpPr txBox="1"/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27"/>
          <p:cNvSpPr txBox="1"/>
          <p:nvPr>
            <p:ph idx="1" type="body"/>
          </p:nvPr>
        </p:nvSpPr>
        <p:spPr>
          <a:xfrm rot="5400000">
            <a:off x="3833019" y="-1623218"/>
            <a:ext cx="4525963" cy="10972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71" name="Google Shape;71;p27"/>
          <p:cNvSpPr txBox="1"/>
          <p:nvPr>
            <p:ph idx="10" type="dt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27"/>
          <p:cNvSpPr txBox="1"/>
          <p:nvPr>
            <p:ph idx="11" type="ftr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27"/>
          <p:cNvSpPr txBox="1"/>
          <p:nvPr>
            <p:ph idx="12" type="sldNum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Вертикальный заголовок и текст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8"/>
          <p:cNvSpPr txBox="1"/>
          <p:nvPr>
            <p:ph type="title"/>
          </p:nvPr>
        </p:nvSpPr>
        <p:spPr>
          <a:xfrm rot="5400000">
            <a:off x="7285038" y="1828802"/>
            <a:ext cx="5851525" cy="2743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28"/>
          <p:cNvSpPr txBox="1"/>
          <p:nvPr>
            <p:ph idx="1" type="body"/>
          </p:nvPr>
        </p:nvSpPr>
        <p:spPr>
          <a:xfrm rot="5400000">
            <a:off x="1697038" y="-812799"/>
            <a:ext cx="5851525" cy="8026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77" name="Google Shape;77;p28"/>
          <p:cNvSpPr txBox="1"/>
          <p:nvPr>
            <p:ph idx="10" type="dt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28"/>
          <p:cNvSpPr txBox="1"/>
          <p:nvPr>
            <p:ph idx="11" type="ftr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28"/>
          <p:cNvSpPr txBox="1"/>
          <p:nvPr>
            <p:ph idx="12" type="sldNum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Объект" type="objOnly">
  <p:cSld name="OBJECT_ONLY"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29"/>
          <p:cNvSpPr txBox="1"/>
          <p:nvPr>
            <p:ph idx="1" type="body"/>
          </p:nvPr>
        </p:nvSpPr>
        <p:spPr>
          <a:xfrm>
            <a:off x="609600" y="274639"/>
            <a:ext cx="10972800" cy="58515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82" name="Google Shape;82;p29"/>
          <p:cNvSpPr txBox="1"/>
          <p:nvPr>
            <p:ph idx="10" type="dt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29"/>
          <p:cNvSpPr txBox="1"/>
          <p:nvPr>
            <p:ph idx="11" type="ftr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4" name="Google Shape;84;p29"/>
          <p:cNvSpPr txBox="1"/>
          <p:nvPr>
            <p:ph idx="12" type="sldNum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spcBef>
                <a:spcPts val="0"/>
              </a:spcBef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2.xml"/><Relationship Id="rId12" Type="http://schemas.openxmlformats.org/officeDocument/2006/relationships/slideLayout" Target="../slideLayouts/slideLayout11.xml"/><Relationship Id="rId1" Type="http://schemas.openxmlformats.org/officeDocument/2006/relationships/image" Target="../media/image1.jp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9" Type="http://schemas.openxmlformats.org/officeDocument/2006/relationships/slideLayout" Target="../slideLayouts/slideLayout8.xml"/><Relationship Id="rId14" Type="http://schemas.openxmlformats.org/officeDocument/2006/relationships/theme" Target="../theme/theme1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7"/>
          <p:cNvSpPr txBox="1"/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" name="Google Shape;7;p17"/>
          <p:cNvSpPr txBox="1"/>
          <p:nvPr>
            <p:ph idx="1" type="body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" name="Google Shape;8;p17"/>
          <p:cNvSpPr txBox="1"/>
          <p:nvPr>
            <p:ph idx="10" type="dt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9" name="Google Shape;9;p17"/>
          <p:cNvSpPr txBox="1"/>
          <p:nvPr>
            <p:ph idx="11" type="ftr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0" name="Google Shape;10;p17"/>
          <p:cNvSpPr txBox="1"/>
          <p:nvPr>
            <p:ph idx="12" type="sldNum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3.jpg"/><Relationship Id="rId4" Type="http://schemas.openxmlformats.org/officeDocument/2006/relationships/image" Target="../media/image5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hyperlink" Target="about:blank" TargetMode="Externa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4.jpg"/><Relationship Id="rId4" Type="http://schemas.openxmlformats.org/officeDocument/2006/relationships/image" Target="../media/image2.jpg"/><Relationship Id="rId5" Type="http://schemas.openxmlformats.org/officeDocument/2006/relationships/image" Target="../media/image15.jpg"/><Relationship Id="rId6" Type="http://schemas.openxmlformats.org/officeDocument/2006/relationships/image" Target="../media/image11.jpg"/><Relationship Id="rId7" Type="http://schemas.openxmlformats.org/officeDocument/2006/relationships/image" Target="../media/image12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7.jpg"/><Relationship Id="rId4" Type="http://schemas.openxmlformats.org/officeDocument/2006/relationships/image" Target="../media/image6.jpg"/><Relationship Id="rId5" Type="http://schemas.openxmlformats.org/officeDocument/2006/relationships/image" Target="../media/image14.jpg"/><Relationship Id="rId6" Type="http://schemas.openxmlformats.org/officeDocument/2006/relationships/image" Target="../media/image20.jp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8.jpg"/><Relationship Id="rId4" Type="http://schemas.openxmlformats.org/officeDocument/2006/relationships/image" Target="../media/image17.jpg"/><Relationship Id="rId5" Type="http://schemas.openxmlformats.org/officeDocument/2006/relationships/image" Target="../media/image10.jpg"/><Relationship Id="rId6" Type="http://schemas.openxmlformats.org/officeDocument/2006/relationships/image" Target="../media/image18.jpg"/><Relationship Id="rId7" Type="http://schemas.openxmlformats.org/officeDocument/2006/relationships/image" Target="../media/image19.jpg"/><Relationship Id="rId8" Type="http://schemas.openxmlformats.org/officeDocument/2006/relationships/image" Target="../media/image16.jp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9.jp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3.jpg"/><Relationship Id="rId4" Type="http://schemas.openxmlformats.org/officeDocument/2006/relationships/image" Target="../media/image22.jpg"/><Relationship Id="rId5" Type="http://schemas.openxmlformats.org/officeDocument/2006/relationships/image" Target="../media/image21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g129706ddfda_1_0"/>
          <p:cNvSpPr txBox="1"/>
          <p:nvPr/>
        </p:nvSpPr>
        <p:spPr>
          <a:xfrm>
            <a:off x="2834125" y="212800"/>
            <a:ext cx="9092400" cy="5094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23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Государственное учреждение образования</a:t>
            </a:r>
            <a:endParaRPr sz="180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23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«Гимназия №2 г. Солигорска»</a:t>
            </a:r>
            <a:endParaRPr sz="180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5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5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25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Людмила Антоновна Ларчик</a:t>
            </a:r>
            <a:endParaRPr sz="180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23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</a:t>
            </a:r>
            <a:r>
              <a:rPr b="1" lang="ru-RU" sz="23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читель истории и обществоведения высшей квалификационной категории</a:t>
            </a:r>
            <a:endParaRPr sz="180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br>
              <a:rPr lang="ru-RU"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</a:br>
            <a:r>
              <a:rPr b="1" lang="ru-RU" sz="31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Урок истории Беларуси в 6 классе</a:t>
            </a:r>
            <a:endParaRPr sz="180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31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Тема урока : </a:t>
            </a:r>
            <a:r>
              <a:rPr b="1" lang="ru-RU" sz="27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«Культура »</a:t>
            </a:r>
            <a:endParaRPr sz="180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br>
              <a:rPr lang="ru-RU"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</a:br>
            <a:endParaRPr sz="180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"/>
          <p:cNvSpPr/>
          <p:nvPr/>
        </p:nvSpPr>
        <p:spPr>
          <a:xfrm>
            <a:off x="3716675" y="1"/>
            <a:ext cx="8475325" cy="757130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ru-RU" sz="54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Домашнее задание: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ru-RU" sz="5400" u="none" cap="none" strike="noStrike">
                <a:solidFill>
                  <a:srgbClr val="7B7BDB"/>
                </a:solidFill>
                <a:latin typeface="Arial"/>
                <a:ea typeface="Arial"/>
                <a:cs typeface="Arial"/>
                <a:sym typeface="Arial"/>
              </a:rPr>
              <a:t>§</a:t>
            </a:r>
            <a:r>
              <a:rPr b="1" lang="ru-RU" sz="5400">
                <a:solidFill>
                  <a:srgbClr val="7B7BDB"/>
                </a:solidFill>
              </a:rPr>
              <a:t>14</a:t>
            </a:r>
            <a:r>
              <a:rPr b="1" i="0" lang="ru-RU" sz="5400" u="none" cap="none" strike="noStrike">
                <a:solidFill>
                  <a:srgbClr val="7B7BDB"/>
                </a:solidFill>
                <a:latin typeface="Arial"/>
                <a:ea typeface="Arial"/>
                <a:cs typeface="Arial"/>
                <a:sym typeface="Arial"/>
              </a:rPr>
              <a:t>,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ru-RU" sz="5400" u="none" cap="none" strike="noStrike">
                <a:solidFill>
                  <a:srgbClr val="7B7BDB"/>
                </a:solidFill>
                <a:latin typeface="Arial"/>
                <a:ea typeface="Arial"/>
                <a:cs typeface="Arial"/>
                <a:sym typeface="Arial"/>
              </a:rPr>
              <a:t>подготовить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ru-RU" sz="5400" u="none" cap="none" strike="noStrike">
                <a:solidFill>
                  <a:srgbClr val="7B7BDB"/>
                </a:solidFill>
                <a:latin typeface="Arial"/>
                <a:ea typeface="Arial"/>
                <a:cs typeface="Arial"/>
                <a:sym typeface="Arial"/>
              </a:rPr>
              <a:t>презентации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ru-RU" sz="5400" u="none" cap="none" strike="noStrike">
                <a:solidFill>
                  <a:srgbClr val="7B7BDB"/>
                </a:solidFill>
                <a:latin typeface="Arial"/>
                <a:ea typeface="Arial"/>
                <a:cs typeface="Arial"/>
                <a:sym typeface="Arial"/>
              </a:rPr>
              <a:t>по одному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ru-RU" sz="5400" u="none" cap="none" strike="noStrike">
                <a:solidFill>
                  <a:srgbClr val="7B7BDB"/>
                </a:solidFill>
                <a:latin typeface="Arial"/>
                <a:ea typeface="Arial"/>
                <a:cs typeface="Arial"/>
                <a:sym typeface="Arial"/>
              </a:rPr>
              <a:t>из памятников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ru-RU" sz="5400" u="none" cap="none" strike="noStrike">
                <a:solidFill>
                  <a:srgbClr val="7B7BDB"/>
                </a:solidFill>
                <a:latin typeface="Arial"/>
                <a:ea typeface="Arial"/>
                <a:cs typeface="Arial"/>
                <a:sym typeface="Arial"/>
              </a:rPr>
              <a:t>культуры ВКЛ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ru-RU" sz="5400" u="none" cap="none" strike="noStrike">
                <a:solidFill>
                  <a:srgbClr val="7B7BDB"/>
                </a:solidFill>
                <a:latin typeface="Arial"/>
                <a:ea typeface="Arial"/>
                <a:cs typeface="Arial"/>
                <a:sym typeface="Arial"/>
              </a:rPr>
              <a:t>XIV-XV вв.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5400" u="none" cap="none" strike="noStrike">
              <a:solidFill>
                <a:srgbClr val="7B7BDB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2"/>
          <p:cNvSpPr/>
          <p:nvPr/>
        </p:nvSpPr>
        <p:spPr>
          <a:xfrm>
            <a:off x="4320366" y="857233"/>
            <a:ext cx="6347635" cy="452431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ru-RU" sz="9600" u="none" cap="none" strike="noStrike">
                <a:solidFill>
                  <a:srgbClr val="800000"/>
                </a:solidFill>
                <a:latin typeface="Arial"/>
                <a:ea typeface="Arial"/>
                <a:cs typeface="Arial"/>
                <a:sym typeface="Arial"/>
              </a:rPr>
              <a:t>Культура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ru-RU" sz="9600" u="none" cap="none" strike="noStrike">
                <a:solidFill>
                  <a:srgbClr val="800000"/>
                </a:solidFill>
                <a:latin typeface="Arial"/>
                <a:ea typeface="Arial"/>
                <a:cs typeface="Arial"/>
                <a:sym typeface="Arial"/>
              </a:rPr>
              <a:t>в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ru-RU" sz="9600" u="none" cap="none" strike="noStrike">
                <a:solidFill>
                  <a:srgbClr val="800000"/>
                </a:solidFill>
                <a:latin typeface="Arial"/>
                <a:ea typeface="Arial"/>
                <a:cs typeface="Arial"/>
                <a:sym typeface="Arial"/>
              </a:rPr>
              <a:t>XIV-XVвв. </a:t>
            </a:r>
            <a:endParaRPr b="1" i="0" sz="9600" u="none" cap="none" strike="noStrike">
              <a:solidFill>
                <a:srgbClr val="8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3"/>
          <p:cNvSpPr/>
          <p:nvPr/>
        </p:nvSpPr>
        <p:spPr>
          <a:xfrm>
            <a:off x="2238349" y="0"/>
            <a:ext cx="7682231" cy="9233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ru-RU" sz="5400" u="none" cap="none" strike="noStrike">
                <a:solidFill>
                  <a:srgbClr val="800000"/>
                </a:solidFill>
                <a:latin typeface="Arial"/>
                <a:ea typeface="Arial"/>
                <a:cs typeface="Arial"/>
                <a:sym typeface="Arial"/>
              </a:rPr>
              <a:t>Проблемное задание!</a:t>
            </a:r>
            <a:endParaRPr b="1" i="0" sz="5400" u="none" cap="none" strike="noStrike">
              <a:solidFill>
                <a:srgbClr val="8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5" name="Google Shape;105;p3"/>
          <p:cNvSpPr/>
          <p:nvPr/>
        </p:nvSpPr>
        <p:spPr>
          <a:xfrm>
            <a:off x="1738282" y="1643051"/>
            <a:ext cx="8731814" cy="470898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ru-RU" sz="44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rPr>
              <a:t>Перечислить основные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ru-RU" sz="44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rPr>
              <a:t>художественные стили,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ru-RU" sz="44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rPr>
              <a:t>получившие распространение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ru-RU" sz="44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rPr>
              <a:t>в ВКЛ в XIV-XV веках.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ru-RU" sz="44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rPr>
              <a:t>Стр.123-124</a:t>
            </a:r>
            <a:endParaRPr b="1" i="0" sz="4400" u="none" cap="none" strike="noStrike">
              <a:solidFill>
                <a:srgbClr val="FF99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4000" u="none" cap="none" strike="noStrike">
              <a:solidFill>
                <a:srgbClr val="7B7BDB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4000" u="none" cap="none" strike="noStrike">
              <a:solidFill>
                <a:srgbClr val="7B7BDB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4"/>
          <p:cNvSpPr/>
          <p:nvPr/>
        </p:nvSpPr>
        <p:spPr>
          <a:xfrm>
            <a:off x="1524000" y="0"/>
            <a:ext cx="9144000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ru-RU" sz="40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rPr>
              <a:t>Основные художественные стили</a:t>
            </a:r>
            <a:endParaRPr b="1" i="0" sz="4000" u="none" cap="none" strike="noStrike">
              <a:solidFill>
                <a:srgbClr val="FF99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1" name="Google Shape;111;p4"/>
          <p:cNvSpPr/>
          <p:nvPr/>
        </p:nvSpPr>
        <p:spPr>
          <a:xfrm>
            <a:off x="2095472" y="857232"/>
            <a:ext cx="3060238" cy="646986"/>
          </a:xfrm>
          <a:prstGeom prst="roundRect">
            <a:avLst>
              <a:gd fmla="val 16667" name="adj"/>
            </a:avLst>
          </a:prstGeom>
          <a:solidFill>
            <a:srgbClr val="71BEC4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ru-RU" sz="32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rPr>
              <a:t>византийский</a:t>
            </a:r>
            <a:endParaRPr b="1" sz="3200">
              <a:solidFill>
                <a:srgbClr val="FF99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2" name="Google Shape;112;p4"/>
          <p:cNvSpPr/>
          <p:nvPr/>
        </p:nvSpPr>
        <p:spPr>
          <a:xfrm>
            <a:off x="7024694" y="857232"/>
            <a:ext cx="3071834" cy="646986"/>
          </a:xfrm>
          <a:prstGeom prst="roundRect">
            <a:avLst>
              <a:gd fmla="val 16667" name="adj"/>
            </a:avLst>
          </a:prstGeom>
          <a:solidFill>
            <a:srgbClr val="FFC000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3200">
                <a:solidFill>
                  <a:srgbClr val="7B7BDB"/>
                </a:solidFill>
                <a:latin typeface="Arial"/>
                <a:ea typeface="Arial"/>
                <a:cs typeface="Arial"/>
                <a:sym typeface="Arial"/>
              </a:rPr>
              <a:t>готический</a:t>
            </a:r>
            <a:endParaRPr b="1" sz="3200">
              <a:solidFill>
                <a:srgbClr val="7B7BDB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3" name="Google Shape;113;p4"/>
          <p:cNvSpPr/>
          <p:nvPr/>
        </p:nvSpPr>
        <p:spPr>
          <a:xfrm>
            <a:off x="1561712" y="1643050"/>
            <a:ext cx="9035422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4000">
                <a:solidFill>
                  <a:srgbClr val="800000"/>
                </a:solidFill>
                <a:latin typeface="Arial"/>
                <a:ea typeface="Arial"/>
                <a:cs typeface="Arial"/>
                <a:sym typeface="Arial"/>
              </a:rPr>
              <a:t>Каковы их отличительные черты?</a:t>
            </a:r>
            <a:endParaRPr b="1" sz="4000">
              <a:solidFill>
                <a:srgbClr val="8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4" name="Google Shape;114;p4"/>
          <p:cNvSpPr/>
          <p:nvPr/>
        </p:nvSpPr>
        <p:spPr>
          <a:xfrm>
            <a:off x="6167438" y="2285993"/>
            <a:ext cx="4357718" cy="4188381"/>
          </a:xfrm>
          <a:prstGeom prst="roundRect">
            <a:avLst>
              <a:gd fmla="val 16667" name="adj"/>
            </a:avLst>
          </a:prstGeom>
          <a:solidFill>
            <a:srgbClr val="FFD79B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457200" lvl="0" marL="4572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AutoNum type="arabicPeriod"/>
            </a:pPr>
            <a:r>
              <a:rPr b="1" lang="ru-RU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Остроконечные,     вытянутые вверх очертания;</a:t>
            </a:r>
            <a:endParaRPr/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2.  Большие окна со стрельчатыми арками;</a:t>
            </a:r>
            <a:endParaRPr/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AutoNum type="arabicPeriod" startAt="3"/>
            </a:pPr>
            <a:r>
              <a:rPr b="1" lang="ru-RU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Крестообразные, звёздчатые или сотовидные своды;</a:t>
            </a:r>
            <a:endParaRPr/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AutoNum type="arabicPeriod" startAt="3"/>
            </a:pPr>
            <a:r>
              <a:rPr b="1" lang="ru-RU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Зрительная лёгкость строения;</a:t>
            </a:r>
            <a:endParaRPr/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AutoNum type="arabicPeriod" startAt="3"/>
            </a:pPr>
            <a:r>
              <a:rPr b="1" lang="ru-RU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Использование витражей;</a:t>
            </a:r>
            <a:endParaRPr/>
          </a:p>
          <a:p>
            <a:pPr indent="-215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b="1" sz="2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5" name="Google Shape;115;p4"/>
          <p:cNvSpPr/>
          <p:nvPr/>
        </p:nvSpPr>
        <p:spPr>
          <a:xfrm>
            <a:off x="1666844" y="2285993"/>
            <a:ext cx="4357686" cy="4188381"/>
          </a:xfrm>
          <a:prstGeom prst="roundRect">
            <a:avLst>
              <a:gd fmla="val 16667" name="adj"/>
            </a:avLst>
          </a:prstGeom>
          <a:solidFill>
            <a:srgbClr val="9DD2D6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AutoNum type="arabicPeriod"/>
            </a:pPr>
            <a:r>
              <a:rPr b="1" lang="ru-RU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Прямоугольная или квадратная форма зданий;</a:t>
            </a:r>
            <a:endParaRPr/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2.  Толстые массивные стены;</a:t>
            </a:r>
            <a:endParaRPr/>
          </a:p>
          <a:p>
            <a:pPr indent="-457200" lvl="0" marL="4572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AutoNum type="arabicPeriod" startAt="3"/>
            </a:pPr>
            <a:r>
              <a:rPr b="1" lang="ru-RU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Полукруглые арочные     </a:t>
            </a:r>
            <a:endParaRPr/>
          </a:p>
          <a:p>
            <a:pPr indent="-457200" lvl="0" marL="45720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   окна;</a:t>
            </a:r>
            <a:endParaRPr/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4.   Наличие барабана между куполом и стенами;</a:t>
            </a:r>
            <a:endParaRPr/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AutoNum type="arabicPeriod" startAt="5"/>
            </a:pPr>
            <a:r>
              <a:rPr b="1" lang="ru-RU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Пятикупольная система здания в форме греческого креста;</a:t>
            </a:r>
            <a:endParaRPr/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Церковь святой Ирины в Константинополе - www.Arhitekto.ru" id="116" name="Google Shape;116;p4"/>
          <p:cNvPicPr preferRelativeResize="0"/>
          <p:nvPr/>
        </p:nvPicPr>
        <p:blipFill rotWithShape="1">
          <a:blip r:embed="rId3">
            <a:alphaModFix/>
          </a:blip>
          <a:srcRect b="0" l="5405" r="0" t="0"/>
          <a:stretch/>
        </p:blipFill>
        <p:spPr>
          <a:xfrm>
            <a:off x="1666844" y="2428868"/>
            <a:ext cx="4143404" cy="4214842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</p:pic>
      <p:pic>
        <p:nvPicPr>
          <p:cNvPr descr="File:Cathedral Notre-Dame de Reims, France.jpg" id="117" name="Google Shape;117;p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238876" y="2285992"/>
            <a:ext cx="4143404" cy="4429156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8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8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800"/>
                                        <p:tgtEl>
                                          <p:spTgt spid="11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8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8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8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8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8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8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5"/>
          <p:cNvSpPr/>
          <p:nvPr/>
        </p:nvSpPr>
        <p:spPr>
          <a:xfrm>
            <a:off x="1524000" y="0"/>
            <a:ext cx="9299952" cy="9233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5400">
                <a:solidFill>
                  <a:srgbClr val="7B7BDB"/>
                </a:solidFill>
                <a:latin typeface="Arial"/>
                <a:ea typeface="Arial"/>
                <a:cs typeface="Arial"/>
                <a:sym typeface="Arial"/>
              </a:rPr>
              <a:t>Познавательное задание!</a:t>
            </a:r>
            <a:endParaRPr b="1" sz="5400">
              <a:solidFill>
                <a:srgbClr val="7B7BDB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3" name="Google Shape;123;p5"/>
          <p:cNvSpPr/>
          <p:nvPr/>
        </p:nvSpPr>
        <p:spPr>
          <a:xfrm>
            <a:off x="1738282" y="1285861"/>
            <a:ext cx="8606202" cy="424731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5400">
                <a:solidFill>
                  <a:srgbClr val="800000"/>
                </a:solidFill>
                <a:latin typeface="Arial"/>
                <a:ea typeface="Arial"/>
                <a:cs typeface="Arial"/>
                <a:sym typeface="Arial"/>
              </a:rPr>
              <a:t>Назвать особенности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5400">
                <a:solidFill>
                  <a:srgbClr val="800000"/>
                </a:solidFill>
                <a:latin typeface="Arial"/>
                <a:ea typeface="Arial"/>
                <a:cs typeface="Arial"/>
                <a:sym typeface="Arial"/>
              </a:rPr>
              <a:t>готической архитектуры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5400">
                <a:solidFill>
                  <a:srgbClr val="800000"/>
                </a:solidFill>
                <a:latin typeface="Arial"/>
                <a:ea typeface="Arial"/>
                <a:cs typeface="Arial"/>
                <a:sym typeface="Arial"/>
              </a:rPr>
              <a:t>на территории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5400">
                <a:solidFill>
                  <a:srgbClr val="800000"/>
                </a:solidFill>
                <a:latin typeface="Arial"/>
                <a:ea typeface="Arial"/>
                <a:cs typeface="Arial"/>
                <a:sym typeface="Arial"/>
              </a:rPr>
              <a:t>Беларуси.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5400">
                <a:solidFill>
                  <a:srgbClr val="800000"/>
                </a:solidFill>
                <a:latin typeface="Arial"/>
                <a:ea typeface="Arial"/>
                <a:cs typeface="Arial"/>
                <a:sym typeface="Arial"/>
              </a:rPr>
              <a:t>Стр.124-128.</a:t>
            </a:r>
            <a:endParaRPr b="1" sz="5400">
              <a:solidFill>
                <a:srgbClr val="8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6"/>
          <p:cNvSpPr/>
          <p:nvPr/>
        </p:nvSpPr>
        <p:spPr>
          <a:xfrm>
            <a:off x="1445540" y="1"/>
            <a:ext cx="9222461" cy="13234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4000">
                <a:solidFill>
                  <a:srgbClr val="7B7BDB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1" lang="ru-RU" sz="4000">
                <a:solidFill>
                  <a:srgbClr val="800000"/>
                </a:solidFill>
                <a:latin typeface="Arial"/>
                <a:ea typeface="Arial"/>
                <a:cs typeface="Arial"/>
                <a:sym typeface="Arial"/>
              </a:rPr>
              <a:t>Особенности готического стиля на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4000">
                <a:solidFill>
                  <a:srgbClr val="800000"/>
                </a:solidFill>
                <a:latin typeface="Arial"/>
                <a:ea typeface="Arial"/>
                <a:cs typeface="Arial"/>
                <a:sym typeface="Arial"/>
              </a:rPr>
              <a:t>территории Беларуси </a:t>
            </a:r>
            <a:endParaRPr b="1" sz="4000">
              <a:solidFill>
                <a:srgbClr val="8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9" name="Google Shape;129;p6"/>
          <p:cNvSpPr/>
          <p:nvPr/>
        </p:nvSpPr>
        <p:spPr>
          <a:xfrm>
            <a:off x="3647728" y="1844824"/>
            <a:ext cx="7900360" cy="2962513"/>
          </a:xfrm>
          <a:prstGeom prst="roundRect">
            <a:avLst>
              <a:gd fmla="val 16667" name="adj"/>
            </a:avLst>
          </a:prstGeom>
          <a:solidFill>
            <a:srgbClr val="B4D7DE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AutoNum type="arabicPeriod"/>
            </a:pPr>
            <a:r>
              <a:rPr b="1" lang="ru-RU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Сдержанность и суровость зданий;</a:t>
            </a:r>
            <a:endParaRPr/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AutoNum type="arabicPeriod"/>
            </a:pPr>
            <a:r>
              <a:rPr b="1" lang="ru-RU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Использование кирпича, а не камня;</a:t>
            </a:r>
            <a:endParaRPr/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AutoNum type="arabicPeriod"/>
            </a:pPr>
            <a:r>
              <a:rPr b="1" lang="ru-RU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Треугольные остроконечные фасады </a:t>
            </a:r>
            <a:endParaRPr/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иногда с побеленными нишами;</a:t>
            </a:r>
            <a:endParaRPr/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AutoNum type="arabicPeriod" startAt="4"/>
            </a:pPr>
            <a:r>
              <a:rPr b="1" lang="ru-RU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Укрепление стен контрфорсами;</a:t>
            </a:r>
            <a:endParaRPr/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AutoNum type="arabicPeriod" startAt="4"/>
            </a:pPr>
            <a:r>
              <a:rPr b="1" lang="ru-RU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1" lang="ru-RU" sz="280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Арки и ниши могли быть округлыми;</a:t>
            </a:r>
            <a:endParaRPr b="1"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4" name="Google Shape;134;p7"/>
          <p:cNvGrpSpPr/>
          <p:nvPr/>
        </p:nvGrpSpPr>
        <p:grpSpPr>
          <a:xfrm>
            <a:off x="2595538" y="142852"/>
            <a:ext cx="7215238" cy="6524012"/>
            <a:chOff x="1071538" y="142852"/>
            <a:chExt cx="7215238" cy="6524012"/>
          </a:xfrm>
        </p:grpSpPr>
        <p:pic>
          <p:nvPicPr>
            <p:cNvPr descr="kostelvselub.jpg" id="135" name="Google Shape;135;p7"/>
            <p:cNvPicPr preferRelativeResize="0"/>
            <p:nvPr/>
          </p:nvPicPr>
          <p:blipFill rotWithShape="1">
            <a:blip r:embed="rId3">
              <a:alphaModFix/>
            </a:blip>
            <a:srcRect b="0" l="0" r="0" t="0"/>
            <a:stretch/>
          </p:blipFill>
          <p:spPr>
            <a:xfrm>
              <a:off x="1071538" y="142852"/>
              <a:ext cx="7215238" cy="6266336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6" name="Google Shape;136;p7"/>
            <p:cNvSpPr txBox="1"/>
            <p:nvPr/>
          </p:nvSpPr>
          <p:spPr>
            <a:xfrm>
              <a:off x="3000364" y="6143644"/>
              <a:ext cx="3802772" cy="52322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ru-RU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Костёл в д.Вселюбь</a:t>
              </a:r>
              <a:endParaRPr b="1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pic>
        <p:nvPicPr>
          <p:cNvPr descr="img--i-39940-w-640.jpg" id="137" name="Google Shape;137;p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595538" y="142852"/>
            <a:ext cx="7280988" cy="6286544"/>
          </a:xfrm>
          <a:prstGeom prst="rect">
            <a:avLst/>
          </a:prstGeom>
          <a:noFill/>
          <a:ln>
            <a:noFill/>
          </a:ln>
        </p:spPr>
      </p:pic>
      <p:sp>
        <p:nvSpPr>
          <p:cNvPr id="138" name="Google Shape;138;p7"/>
          <p:cNvSpPr txBox="1"/>
          <p:nvPr/>
        </p:nvSpPr>
        <p:spPr>
          <a:xfrm>
            <a:off x="4524364" y="6143644"/>
            <a:ext cx="4111254" cy="52322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Костёл в д. Ишкольдь</a:t>
            </a:r>
            <a:endParaRPr b="1"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f0dc3061c66c078bbbef479e5062ecd6.jpg" id="139" name="Google Shape;139;p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952597" y="126116"/>
            <a:ext cx="8086577" cy="6446157"/>
          </a:xfrm>
          <a:prstGeom prst="rect">
            <a:avLst/>
          </a:prstGeom>
          <a:noFill/>
          <a:ln>
            <a:noFill/>
          </a:ln>
        </p:spPr>
      </p:pic>
      <p:sp>
        <p:nvSpPr>
          <p:cNvPr id="140" name="Google Shape;140;p7"/>
          <p:cNvSpPr txBox="1"/>
          <p:nvPr/>
        </p:nvSpPr>
        <p:spPr>
          <a:xfrm>
            <a:off x="4595803" y="6215082"/>
            <a:ext cx="4067141" cy="52322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Костёл в д. Гнезно</a:t>
            </a:r>
            <a:endParaRPr b="1"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charch1.jpg" id="141" name="Google Shape;141;p7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952597" y="142852"/>
            <a:ext cx="8250057" cy="6572296"/>
          </a:xfrm>
          <a:prstGeom prst="rect">
            <a:avLst/>
          </a:prstGeom>
          <a:noFill/>
          <a:ln>
            <a:noFill/>
          </a:ln>
        </p:spPr>
      </p:pic>
      <p:sp>
        <p:nvSpPr>
          <p:cNvPr id="142" name="Google Shape;142;p7"/>
          <p:cNvSpPr txBox="1"/>
          <p:nvPr/>
        </p:nvSpPr>
        <p:spPr>
          <a:xfrm>
            <a:off x="1952596" y="142852"/>
            <a:ext cx="4504438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Церковь в д.Сынковичи</a:t>
            </a:r>
            <a:endParaRPr b="1"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322724_original.jpg" id="143" name="Google Shape;143;p7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1952596" y="142852"/>
            <a:ext cx="8547420" cy="6572296"/>
          </a:xfrm>
          <a:prstGeom prst="rect">
            <a:avLst/>
          </a:prstGeom>
          <a:noFill/>
          <a:ln>
            <a:noFill/>
          </a:ln>
        </p:spPr>
      </p:pic>
      <p:sp>
        <p:nvSpPr>
          <p:cNvPr id="144" name="Google Shape;144;p7"/>
          <p:cNvSpPr txBox="1"/>
          <p:nvPr/>
        </p:nvSpPr>
        <p:spPr>
          <a:xfrm>
            <a:off x="7167571" y="142853"/>
            <a:ext cx="3228215" cy="954107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Церковь в д. Маломожейково</a:t>
            </a:r>
            <a:endParaRPr b="1"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23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23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4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8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8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8"/>
          <p:cNvSpPr/>
          <p:nvPr/>
        </p:nvSpPr>
        <p:spPr>
          <a:xfrm>
            <a:off x="4257605" y="0"/>
            <a:ext cx="4215128" cy="9233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5400">
                <a:solidFill>
                  <a:srgbClr val="7B7BDB"/>
                </a:solidFill>
                <a:latin typeface="Arial"/>
                <a:ea typeface="Arial"/>
                <a:cs typeface="Arial"/>
                <a:sym typeface="Arial"/>
              </a:rPr>
              <a:t>Вспомните!</a:t>
            </a:r>
            <a:endParaRPr b="1" sz="5400">
              <a:solidFill>
                <a:srgbClr val="7B7BDB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0" name="Google Shape;150;p8"/>
          <p:cNvSpPr/>
          <p:nvPr/>
        </p:nvSpPr>
        <p:spPr>
          <a:xfrm>
            <a:off x="2180431" y="857232"/>
            <a:ext cx="7856253" cy="30469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4800">
                <a:solidFill>
                  <a:srgbClr val="800000"/>
                </a:solidFill>
                <a:latin typeface="Arial"/>
                <a:ea typeface="Arial"/>
                <a:cs typeface="Arial"/>
                <a:sym typeface="Arial"/>
              </a:rPr>
              <a:t>Какие основные виды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4800">
                <a:solidFill>
                  <a:srgbClr val="800000"/>
                </a:solidFill>
                <a:latin typeface="Arial"/>
                <a:ea typeface="Arial"/>
                <a:cs typeface="Arial"/>
                <a:sym typeface="Arial"/>
              </a:rPr>
              <a:t>живописи были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4800">
                <a:solidFill>
                  <a:srgbClr val="800000"/>
                </a:solidFill>
                <a:latin typeface="Arial"/>
                <a:ea typeface="Arial"/>
                <a:cs typeface="Arial"/>
                <a:sym typeface="Arial"/>
              </a:rPr>
              <a:t>характерны для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4800">
                <a:solidFill>
                  <a:srgbClr val="800000"/>
                </a:solidFill>
                <a:latin typeface="Arial"/>
                <a:ea typeface="Arial"/>
                <a:cs typeface="Arial"/>
                <a:sym typeface="Arial"/>
              </a:rPr>
              <a:t>средневековой Европы?</a:t>
            </a:r>
            <a:endParaRPr b="1" sz="4800">
              <a:solidFill>
                <a:srgbClr val="8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1" name="Google Shape;151;p8"/>
          <p:cNvSpPr/>
          <p:nvPr/>
        </p:nvSpPr>
        <p:spPr>
          <a:xfrm>
            <a:off x="3238480" y="4071942"/>
            <a:ext cx="6814686" cy="230832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4800">
                <a:solidFill>
                  <a:srgbClr val="7B7BDB"/>
                </a:solidFill>
                <a:latin typeface="Arial"/>
                <a:ea typeface="Arial"/>
                <a:cs typeface="Arial"/>
                <a:sym typeface="Arial"/>
              </a:rPr>
              <a:t>Иконопись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4800">
                <a:solidFill>
                  <a:srgbClr val="7B7BDB"/>
                </a:solidFill>
                <a:latin typeface="Arial"/>
                <a:ea typeface="Arial"/>
                <a:cs typeface="Arial"/>
                <a:sym typeface="Arial"/>
              </a:rPr>
              <a:t>Фрески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4800">
                <a:solidFill>
                  <a:srgbClr val="7B7BDB"/>
                </a:solidFill>
                <a:latin typeface="Arial"/>
                <a:ea typeface="Arial"/>
                <a:cs typeface="Arial"/>
                <a:sym typeface="Arial"/>
              </a:rPr>
              <a:t>Книжные миниатюры</a:t>
            </a:r>
            <a:endParaRPr b="1" sz="4800">
              <a:solidFill>
                <a:srgbClr val="7B7BDB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5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51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51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208429281.jpg" id="156" name="Google Shape;156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952596" y="214290"/>
            <a:ext cx="8324886" cy="635798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FreskaYagailo.jpg" id="157" name="Google Shape;157;p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095473" y="1000108"/>
            <a:ext cx="7900895" cy="514353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get_img.jpg" id="158" name="Google Shape;158;p9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595539" y="1142984"/>
            <a:ext cx="7179519" cy="478634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49084770.jpg" id="159" name="Google Shape;159;p9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3778250" y="190500"/>
            <a:ext cx="4635500" cy="6477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1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10"/>
          <p:cNvSpPr/>
          <p:nvPr/>
        </p:nvSpPr>
        <p:spPr>
          <a:xfrm>
            <a:off x="2442250" y="332657"/>
            <a:ext cx="7711277" cy="50783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5400">
                <a:solidFill>
                  <a:srgbClr val="7B7BDB"/>
                </a:solidFill>
                <a:latin typeface="Arial"/>
                <a:ea typeface="Arial"/>
                <a:cs typeface="Arial"/>
                <a:sym typeface="Arial"/>
              </a:rPr>
              <a:t>Подумайте,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5400">
              <a:solidFill>
                <a:srgbClr val="7B7BDB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5400">
                <a:solidFill>
                  <a:srgbClr val="800000"/>
                </a:solidFill>
                <a:latin typeface="Arial"/>
                <a:ea typeface="Arial"/>
                <a:cs typeface="Arial"/>
                <a:sym typeface="Arial"/>
              </a:rPr>
              <a:t>    какие новые черты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5400">
                <a:solidFill>
                  <a:srgbClr val="800000"/>
                </a:solidFill>
                <a:latin typeface="Arial"/>
                <a:ea typeface="Arial"/>
                <a:cs typeface="Arial"/>
                <a:sym typeface="Arial"/>
              </a:rPr>
              <a:t>появились в книжной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5400">
                <a:solidFill>
                  <a:srgbClr val="800000"/>
                </a:solidFill>
                <a:latin typeface="Arial"/>
                <a:ea typeface="Arial"/>
                <a:cs typeface="Arial"/>
                <a:sym typeface="Arial"/>
              </a:rPr>
              <a:t>миниатюре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5400">
                <a:solidFill>
                  <a:srgbClr val="800000"/>
                </a:solidFill>
                <a:latin typeface="Arial"/>
                <a:ea typeface="Arial"/>
                <a:cs typeface="Arial"/>
                <a:sym typeface="Arial"/>
              </a:rPr>
              <a:t>в XV веке? </a:t>
            </a:r>
            <a:endParaRPr b="1" sz="5400">
              <a:solidFill>
                <a:srgbClr val="8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11"/>
          <p:cNvSpPr/>
          <p:nvPr/>
        </p:nvSpPr>
        <p:spPr>
          <a:xfrm>
            <a:off x="1343472" y="-16686"/>
            <a:ext cx="9448100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4000">
                <a:solidFill>
                  <a:srgbClr val="7B7BDB"/>
                </a:solidFill>
                <a:latin typeface="Arial"/>
                <a:ea typeface="Arial"/>
                <a:cs typeface="Arial"/>
                <a:sym typeface="Arial"/>
              </a:rPr>
              <a:t>Новые черты в книжной миниатюре</a:t>
            </a:r>
            <a:endParaRPr b="1" sz="4000">
              <a:solidFill>
                <a:srgbClr val="7B7BDB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0" name="Google Shape;170;p11"/>
          <p:cNvSpPr txBox="1"/>
          <p:nvPr/>
        </p:nvSpPr>
        <p:spPr>
          <a:xfrm>
            <a:off x="4775176" y="1556792"/>
            <a:ext cx="6505400" cy="369331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SzPts val="3600"/>
              <a:buFont typeface="Arial"/>
              <a:buAutoNum type="arabicPeriod"/>
            </a:pPr>
            <a:r>
              <a:rPr b="1" lang="ru-RU" sz="360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1" lang="ru-RU" sz="3600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rPr>
              <a:t>Западноевропейское рыцарское вооружение;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3600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rPr>
              <a:t>2. Геральдика;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3600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rPr>
              <a:t>3. Изображения мифологических зверей- грифонов, единорогов;</a:t>
            </a:r>
            <a:endParaRPr/>
          </a:p>
          <a:p>
            <a:pPr indent="-2286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ICTURE (1).jpg" id="175" name="Google Shape;175;p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738283" y="142852"/>
            <a:ext cx="4288795" cy="2214578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PICTURE (2).jpg" id="176" name="Google Shape;176;p1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310314" y="142852"/>
            <a:ext cx="4011594" cy="222557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PICTURE (3).jpg" id="177" name="Google Shape;177;p1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738942" y="4629134"/>
            <a:ext cx="3714776" cy="222886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PICTURE.jpg" id="178" name="Google Shape;178;p12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6881818" y="2428868"/>
            <a:ext cx="3518078" cy="2150918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20110127163909.jpg" id="179" name="Google Shape;179;p12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1809720" y="2857496"/>
            <a:ext cx="2514436" cy="335755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20110127163854.jpg" id="180" name="Google Shape;180;p12"/>
          <p:cNvPicPr preferRelativeResize="0"/>
          <p:nvPr/>
        </p:nvPicPr>
        <p:blipFill rotWithShape="1">
          <a:blip r:embed="rId8">
            <a:alphaModFix/>
          </a:blip>
          <a:srcRect b="1665" l="27809" r="23372" t="16667"/>
          <a:stretch/>
        </p:blipFill>
        <p:spPr>
          <a:xfrm>
            <a:off x="4738678" y="2857496"/>
            <a:ext cx="1571636" cy="35004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4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132.jpg" id="185" name="Google Shape;185;p13"/>
          <p:cNvPicPr preferRelativeResize="0"/>
          <p:nvPr/>
        </p:nvPicPr>
        <p:blipFill rotWithShape="1">
          <a:blip r:embed="rId3">
            <a:alphaModFix/>
          </a:blip>
          <a:srcRect b="47273" l="7273" r="3636" t="5301"/>
          <a:stretch/>
        </p:blipFill>
        <p:spPr>
          <a:xfrm>
            <a:off x="2809852" y="785794"/>
            <a:ext cx="7143800" cy="5102714"/>
          </a:xfrm>
          <a:prstGeom prst="rect">
            <a:avLst/>
          </a:prstGeom>
          <a:noFill/>
          <a:ln>
            <a:noFill/>
          </a:ln>
        </p:spPr>
      </p:pic>
      <p:sp>
        <p:nvSpPr>
          <p:cNvPr id="186" name="Google Shape;186;p13"/>
          <p:cNvSpPr/>
          <p:nvPr/>
        </p:nvSpPr>
        <p:spPr>
          <a:xfrm>
            <a:off x="2254874" y="2462"/>
            <a:ext cx="8112670" cy="9233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5400">
                <a:solidFill>
                  <a:srgbClr val="7B7BDB"/>
                </a:solidFill>
                <a:latin typeface="Arial"/>
                <a:ea typeface="Arial"/>
                <a:cs typeface="Arial"/>
                <a:sym typeface="Arial"/>
              </a:rPr>
              <a:t>Появилась скульптура</a:t>
            </a:r>
            <a:endParaRPr b="1" sz="5400">
              <a:solidFill>
                <a:srgbClr val="7B7BDB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0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14"/>
          <p:cNvSpPr/>
          <p:nvPr/>
        </p:nvSpPr>
        <p:spPr>
          <a:xfrm>
            <a:off x="2423592" y="404664"/>
            <a:ext cx="8037458" cy="59093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5400">
                <a:solidFill>
                  <a:srgbClr val="800000"/>
                </a:solidFill>
                <a:latin typeface="Arial"/>
                <a:ea typeface="Arial"/>
                <a:cs typeface="Arial"/>
                <a:sym typeface="Arial"/>
              </a:rPr>
              <a:t>Назовите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5400">
                <a:solidFill>
                  <a:srgbClr val="800000"/>
                </a:solidFill>
                <a:latin typeface="Arial"/>
                <a:ea typeface="Arial"/>
                <a:cs typeface="Arial"/>
                <a:sym typeface="Arial"/>
              </a:rPr>
              <a:t>виды литературных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5400">
                <a:solidFill>
                  <a:srgbClr val="800000"/>
                </a:solidFill>
                <a:latin typeface="Arial"/>
                <a:ea typeface="Arial"/>
                <a:cs typeface="Arial"/>
                <a:sym typeface="Arial"/>
              </a:rPr>
              <a:t>произведений,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5400">
                <a:solidFill>
                  <a:srgbClr val="800000"/>
                </a:solidFill>
                <a:latin typeface="Arial"/>
                <a:ea typeface="Arial"/>
                <a:cs typeface="Arial"/>
                <a:sym typeface="Arial"/>
              </a:rPr>
              <a:t>характеризующих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5400">
                <a:solidFill>
                  <a:srgbClr val="800000"/>
                </a:solidFill>
                <a:latin typeface="Arial"/>
                <a:ea typeface="Arial"/>
                <a:cs typeface="Arial"/>
                <a:sym typeface="Arial"/>
              </a:rPr>
              <a:t>литературу XIV-XVвв.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5400">
                <a:solidFill>
                  <a:srgbClr val="800000"/>
                </a:solidFill>
                <a:latin typeface="Arial"/>
                <a:ea typeface="Arial"/>
                <a:cs typeface="Arial"/>
                <a:sym typeface="Arial"/>
              </a:rPr>
              <a:t>перечислите наиболее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5400">
                <a:solidFill>
                  <a:srgbClr val="800000"/>
                </a:solidFill>
                <a:latin typeface="Arial"/>
                <a:ea typeface="Arial"/>
                <a:cs typeface="Arial"/>
                <a:sym typeface="Arial"/>
              </a:rPr>
              <a:t>выдающиеся из них.</a:t>
            </a:r>
            <a:endParaRPr b="1" sz="5400">
              <a:solidFill>
                <a:srgbClr val="8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5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15"/>
          <p:cNvSpPr/>
          <p:nvPr/>
        </p:nvSpPr>
        <p:spPr>
          <a:xfrm>
            <a:off x="2279577" y="0"/>
            <a:ext cx="7688901" cy="9233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5400">
                <a:solidFill>
                  <a:srgbClr val="7B7BDB"/>
                </a:solidFill>
                <a:latin typeface="Arial"/>
                <a:ea typeface="Arial"/>
                <a:cs typeface="Arial"/>
                <a:sym typeface="Arial"/>
              </a:rPr>
              <a:t>Литературные жанры</a:t>
            </a:r>
            <a:endParaRPr b="1" sz="5400">
              <a:solidFill>
                <a:srgbClr val="7B7BDB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7" name="Google Shape;197;p15"/>
          <p:cNvSpPr txBox="1"/>
          <p:nvPr/>
        </p:nvSpPr>
        <p:spPr>
          <a:xfrm>
            <a:off x="4079777" y="1196752"/>
            <a:ext cx="6503127" cy="3908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rgbClr val="800000"/>
              </a:buClr>
              <a:buSzPts val="3200"/>
              <a:buFont typeface="Arial"/>
              <a:buAutoNum type="arabicPeriod"/>
            </a:pPr>
            <a:r>
              <a:rPr b="1" lang="ru-RU" sz="3200">
                <a:solidFill>
                  <a:srgbClr val="800000"/>
                </a:solidFill>
                <a:latin typeface="Arial"/>
                <a:ea typeface="Arial"/>
                <a:cs typeface="Arial"/>
                <a:sym typeface="Arial"/>
              </a:rPr>
              <a:t> Богослужебные книги 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3200">
                <a:solidFill>
                  <a:srgbClr val="800000"/>
                </a:solidFill>
                <a:latin typeface="Arial"/>
                <a:ea typeface="Arial"/>
                <a:cs typeface="Arial"/>
                <a:sym typeface="Arial"/>
              </a:rPr>
              <a:t>    (Библия, Евангелие);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3200">
                <a:solidFill>
                  <a:srgbClr val="800000"/>
                </a:solidFill>
                <a:latin typeface="Arial"/>
                <a:ea typeface="Arial"/>
                <a:cs typeface="Arial"/>
                <a:sym typeface="Arial"/>
              </a:rPr>
              <a:t>2. Жития;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3200">
                <a:solidFill>
                  <a:srgbClr val="800000"/>
                </a:solidFill>
                <a:latin typeface="Arial"/>
                <a:ea typeface="Arial"/>
                <a:cs typeface="Arial"/>
                <a:sym typeface="Arial"/>
              </a:rPr>
              <a:t>3. Поучения;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3200">
                <a:solidFill>
                  <a:srgbClr val="800000"/>
                </a:solidFill>
                <a:latin typeface="Arial"/>
                <a:ea typeface="Arial"/>
                <a:cs typeface="Arial"/>
                <a:sym typeface="Arial"/>
              </a:rPr>
              <a:t>4. Паломническая литература;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3200">
                <a:solidFill>
                  <a:srgbClr val="800000"/>
                </a:solidFill>
                <a:latin typeface="Arial"/>
                <a:ea typeface="Arial"/>
                <a:cs typeface="Arial"/>
                <a:sym typeface="Arial"/>
              </a:rPr>
              <a:t>5. Панегирическая литература;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3200">
                <a:solidFill>
                  <a:srgbClr val="800000"/>
                </a:solidFill>
                <a:latin typeface="Arial"/>
                <a:ea typeface="Arial"/>
                <a:cs typeface="Arial"/>
                <a:sym typeface="Arial"/>
              </a:rPr>
              <a:t>6. Летописные произведения;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solidFill>
                <a:srgbClr val="8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001067_702531.jpg" id="202" name="Google Shape;202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881158" y="285728"/>
            <a:ext cx="3404989" cy="242889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20110127163854.jpg" id="203" name="Google Shape;203;p1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096000" y="642918"/>
            <a:ext cx="4185314" cy="5572164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Kiev_psalter.jpg" id="204" name="Google Shape;204;p1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024034" y="2857496"/>
            <a:ext cx="3028950" cy="3810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4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2013-05-05T18:27:18Z</dcterms:created>
  <dc:creator>Admin</dc:creator>
</cp:coreProperties>
</file>