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Corsiva"/>
      <p:regular r:id="rId27"/>
      <p:bold r:id="rId28"/>
      <p:italic r:id="rId29"/>
      <p:boldItalic r:id="rId30"/>
    </p:embeddedFont>
    <p:embeddedFont>
      <p:font typeface="Lobster"/>
      <p:regular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orsiva-bold.fntdata"/><Relationship Id="rId27" Type="http://schemas.openxmlformats.org/officeDocument/2006/relationships/font" Target="fonts/Corsi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si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obster-regular.fntdata"/><Relationship Id="rId30" Type="http://schemas.openxmlformats.org/officeDocument/2006/relationships/font" Target="fonts/Corsiva-boldItalic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олик, видео и прочие особые слайды">
  <p:cSld name="1_ролик, видео и прочие особые слайды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25625" y="649805"/>
            <a:ext cx="9390944" cy="1523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25273" y="4344989"/>
            <a:ext cx="93909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2" type="body"/>
          </p:nvPr>
        </p:nvSpPr>
        <p:spPr>
          <a:xfrm>
            <a:off x="962732" y="2355850"/>
            <a:ext cx="10253485" cy="1384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66FF"/>
              </a:buClr>
              <a:buSzPts val="7500"/>
              <a:buFont typeface="Arial"/>
              <a:buNone/>
              <a:defRPr b="1" i="1" sz="7500" u="none" cap="none" strike="noStrik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508000" y="1411553"/>
            <a:ext cx="11176000" cy="2200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70840" lvl="0" marL="4572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Noto Sans Symbols"/>
              <a:buChar char="●"/>
              <a:defRPr>
                <a:solidFill>
                  <a:srgbClr val="FFFFFF"/>
                </a:solidFill>
              </a:defRPr>
            </a:lvl1pPr>
            <a:lvl2pPr indent="-353060" lvl="1" marL="914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Noto Sans Symbols"/>
              <a:buChar char="●"/>
              <a:defRPr>
                <a:solidFill>
                  <a:srgbClr val="FFFFFF"/>
                </a:solidFill>
              </a:defRPr>
            </a:lvl2pPr>
            <a:lvl3pPr indent="-335280" lvl="2" marL="1371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3pPr>
            <a:lvl4pPr indent="-33528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4pPr>
            <a:lvl5pPr indent="-335279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Заголовок и объект">
  <p:cSld name="3_Заголовок и объект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508000" y="1411553"/>
            <a:ext cx="11176000" cy="2200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70840" lvl="0" marL="4572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Noto Sans Symbols"/>
              <a:buChar char="●"/>
              <a:defRPr>
                <a:solidFill>
                  <a:srgbClr val="FFFFFF"/>
                </a:solidFill>
              </a:defRPr>
            </a:lvl1pPr>
            <a:lvl2pPr indent="-353060" lvl="1" marL="914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Noto Sans Symbols"/>
              <a:buChar char="●"/>
              <a:defRPr>
                <a:solidFill>
                  <a:srgbClr val="FFFFFF"/>
                </a:solidFill>
              </a:defRPr>
            </a:lvl2pPr>
            <a:lvl3pPr indent="-335280" lvl="2" marL="1371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3pPr>
            <a:lvl4pPr indent="-33528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4pPr>
            <a:lvl5pPr indent="-335279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2" type="body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b" bIns="76175" lIns="152375" spcFirstLastPara="1" rIns="152375" wrap="square" tIns="761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ролик, видео и прочие особые слайды">
  <p:cSld name="2_ролик, видео и прочие особые слайды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ctrTitle"/>
          </p:nvPr>
        </p:nvSpPr>
        <p:spPr>
          <a:xfrm>
            <a:off x="1825625" y="649805"/>
            <a:ext cx="9390944" cy="1523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" type="subTitle"/>
          </p:nvPr>
        </p:nvSpPr>
        <p:spPr>
          <a:xfrm>
            <a:off x="1825273" y="4344989"/>
            <a:ext cx="93909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2" type="body"/>
          </p:nvPr>
        </p:nvSpPr>
        <p:spPr>
          <a:xfrm>
            <a:off x="962732" y="2355850"/>
            <a:ext cx="10253485" cy="1384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66FF"/>
              </a:buClr>
              <a:buSzPts val="7500"/>
              <a:buFont typeface="Arial"/>
              <a:buNone/>
              <a:defRPr b="1" i="1" sz="7500" u="none" cap="none" strike="noStrik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508000" y="1412875"/>
            <a:ext cx="11176000" cy="2210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31800" lvl="0" marL="4572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973667" y="1905001"/>
            <a:ext cx="10242551" cy="1523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973666" y="4344989"/>
            <a:ext cx="102425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508000" y="1411552"/>
            <a:ext cx="11176000" cy="2210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31800" lvl="0" marL="4572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3pPr>
            <a:lvl4pPr indent="-381000" lvl="3" marL="18288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4pPr>
            <a:lvl5pPr indent="-381000" lvl="4" marL="2286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508000" y="1411554"/>
            <a:ext cx="5486400" cy="1742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7"/>
          <p:cNvSpPr txBox="1"/>
          <p:nvPr>
            <p:ph idx="2" type="body"/>
          </p:nvPr>
        </p:nvSpPr>
        <p:spPr>
          <a:xfrm>
            <a:off x="6197600" y="1411554"/>
            <a:ext cx="5486400" cy="1742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508000" y="1757803"/>
            <a:ext cx="5486400" cy="3462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507999" y="2174875"/>
            <a:ext cx="5486400" cy="1537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74650" lvl="0" marL="45720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  <a:defRPr sz="2300"/>
            </a:lvl1pPr>
            <a:lvl2pPr indent="-355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indent="-336550" lvl="3" marL="18288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17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6194642" y="1757803"/>
            <a:ext cx="5489359" cy="3462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8"/>
          <p:cNvSpPr txBox="1"/>
          <p:nvPr>
            <p:ph idx="4" type="body"/>
          </p:nvPr>
        </p:nvSpPr>
        <p:spPr>
          <a:xfrm>
            <a:off x="6193368" y="2174875"/>
            <a:ext cx="5490632" cy="1537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74650" lvl="0" marL="45720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  <a:defRPr sz="2300"/>
            </a:lvl1pPr>
            <a:lvl2pPr indent="-355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indent="-336550" lvl="3" marL="18288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17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LKIN: печать с использованием оттенков серого">
  <p:cSld name="WALKIN: печать с использованием оттенков серого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9.jpg"/><Relationship Id="rId2" Type="http://schemas.openxmlformats.org/officeDocument/2006/relationships/image" Target="../media/image16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-00029_BAK_v03TOP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166" y="6007101"/>
            <a:ext cx="12213167" cy="8493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9B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2E59B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/>
          <p:nvPr/>
        </p:nvSpPr>
        <p:spPr>
          <a:xfrm>
            <a:off x="407368" y="404664"/>
            <a:ext cx="11377264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9 классе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“Политика белорусизации. Развитие образования, науки и культуры </a:t>
            </a:r>
            <a:endParaRPr b="1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БССР в 1920—1930­е гг. “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/>
          <p:nvPr/>
        </p:nvSpPr>
        <p:spPr>
          <a:xfrm>
            <a:off x="2927648" y="188640"/>
            <a:ext cx="36846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Отто Юльевич Шмидт</a:t>
            </a: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260648"/>
            <a:ext cx="2592288" cy="35056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/>
          <p:nvPr/>
        </p:nvSpPr>
        <p:spPr>
          <a:xfrm>
            <a:off x="3071664" y="764704"/>
            <a:ext cx="871296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начале 1930-х гг. возглавлял арктические экспедиции на Северном морском пути.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 время одной из них ледокол «Челюскин» был раздавлен льдами. Участники экспедиции высадились на льдине, где мужественно и без паники жили два месяца в палатках. Спасли «челюскинцев» летчики. Им было впервые присвоено звание Героя Советского Союза. Такого же звания был удостоен О. Ю. Шмидт. При его участии в 1937 г. была открыта первая в мире дрейфующая научная станция «Северный полюс-1».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 успешно занимался изучением космического пространства, разработал теорию происхождения Земли и планет Солнечной системы из веществ холодного газопылевого облака.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548680"/>
            <a:ext cx="3353943" cy="4889130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122" name="Google Shape;122;p24"/>
          <p:cNvSpPr/>
          <p:nvPr/>
        </p:nvSpPr>
        <p:spPr>
          <a:xfrm>
            <a:off x="3935760" y="1124744"/>
            <a:ext cx="813690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Митрофан Довнар-Запольский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Историк, автор работ по социально-экономической истории Беларуси.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Фольклорист, этнограф.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Работы: «История Беларуси», 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«Основы государственности Беларуси».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/>
          <p:nvPr/>
        </p:nvSpPr>
        <p:spPr>
          <a:xfrm>
            <a:off x="2495600" y="260648"/>
            <a:ext cx="565212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Е. Карский “Беларусы”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/энциклопедия белорусоведения/</a:t>
            </a:r>
            <a:endParaRPr/>
          </a:p>
        </p:txBody>
      </p:sp>
      <p:pic>
        <p:nvPicPr>
          <p:cNvPr descr="Файл:Yefim Karskiy.jpg" id="128" name="Google Shape;1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116632"/>
            <a:ext cx="1949351" cy="24092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29" name="Google Shape;12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360" y="2780928"/>
            <a:ext cx="3989877" cy="300642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0" name="Google Shape;130;p25"/>
          <p:cNvSpPr/>
          <p:nvPr/>
        </p:nvSpPr>
        <p:spPr>
          <a:xfrm>
            <a:off x="4655840" y="2924944"/>
            <a:ext cx="7272808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Николай Щекотихин.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Основатель белорусского искусствоведения, изучал творчество Ф.Скорины.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Собирал материалы по истории белорусской одежды.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 «Очерков из истории белорусского искусства»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3 из 2569" id="135" name="Google Shape;1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52" y="764704"/>
            <a:ext cx="3442387" cy="4392488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136" name="Google Shape;136;p26"/>
          <p:cNvSpPr/>
          <p:nvPr/>
        </p:nvSpPr>
        <p:spPr>
          <a:xfrm>
            <a:off x="4079776" y="980728"/>
            <a:ext cx="792088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1920-е гг. были опубликованы поэмы </a:t>
            </a:r>
            <a:r>
              <a:rPr b="1" lang="ru-RU" sz="2400">
                <a:solidFill>
                  <a:srgbClr val="A3171E"/>
                </a:solidFill>
                <a:latin typeface="Calibri"/>
                <a:ea typeface="Calibri"/>
                <a:cs typeface="Calibri"/>
                <a:sym typeface="Calibri"/>
              </a:rPr>
              <a:t>Якуба Коласа 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«Новая земля» и «Сымон-музыкант».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них поэт показал жизнь, труд и духовный мир простых людей дореволюционной Беларуси. Вышла вторая часть одного из самых значительных его произведений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«На росстанях» — повесть «В глуби Полесья».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Лучшим образцом прозы 1930-х гг. стала повесть Якуба Коласа «Трясина», посвященная деятельности петриковского партизана, народного героя В. Талаша. </a:t>
            </a: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3503712" y="0"/>
            <a:ext cx="853541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Развивается белорусская литература.</a:t>
            </a:r>
            <a:endParaRPr b="1" sz="4000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а 1 из 5123" id="142" name="Google Shape;1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52" y="476672"/>
            <a:ext cx="3213283" cy="4312941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143" name="Google Shape;143;p27"/>
          <p:cNvSpPr/>
          <p:nvPr/>
        </p:nvSpPr>
        <p:spPr>
          <a:xfrm>
            <a:off x="3647728" y="836712"/>
            <a:ext cx="828092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Янка Купала создал ряд поэтических произведений, главной темой которых было строительство социализма в Беларуси после Октябрьской революции 1917 г.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A3171E"/>
                </a:solidFill>
                <a:latin typeface="Calibri"/>
                <a:ea typeface="Calibri"/>
                <a:cs typeface="Calibri"/>
                <a:sym typeface="Calibri"/>
              </a:rPr>
              <a:t>Правительство БССР присвоило Якубу Коласу и Янке Купале звание народных поэтов Беларуси.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 время политических репрессий народному поэту Янке Купале была приписана роль главы «Союза освобождения Беларуси»,которого вообще не существовало.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/>
          <p:nvPr/>
        </p:nvSpPr>
        <p:spPr>
          <a:xfrm>
            <a:off x="3503712" y="692696"/>
            <a:ext cx="8568952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участник «контрреволюционной соцдемовской организации» был репрессирован и приговорён к расстрелу Михась Чарот(настоящее имя Михаил Семёнович Куделька).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его творчестве доминируют революционно-пролетарские мотивы, о чем свидетельствуют сборники стихов «Завіруха» (1922), «Выбраныя вершы» (1925), «Сонечны паход» (1929), героико-романтические поэмы «Босыя на вогнішчы» (1922) и «Марына» (1926), поэма-фантазия «Чырванакрылы вяшчун» (1923). М.Чарот писал и прозаические произведения.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рассказы автора собраны им в сборники «Веснаход» (1924) и «Выбраныя апавяданні» (1926). 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44" y="476672"/>
            <a:ext cx="3289395" cy="467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75" y="476675"/>
            <a:ext cx="3418300" cy="4640225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155" name="Google Shape;155;p29"/>
          <p:cNvSpPr/>
          <p:nvPr/>
        </p:nvSpPr>
        <p:spPr>
          <a:xfrm>
            <a:off x="4271109" y="385314"/>
            <a:ext cx="79209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этот период начинает свою творческую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деятельность поэт Аркадий Кулешов.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журнале «Полымя» за 1928 г. было напечатано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одно из самых ранних стихотворений 14-летнего поэта «Прощай…».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начале 1970-х гг. белорусский композитор Игорь Лученок написал музыку  к стихотворению. Так появилась песня «Алеся», вошедшая в репертуар белорусского ансамбля «Песняры».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/>
          <p:nvPr/>
        </p:nvSpPr>
        <p:spPr>
          <a:xfrm>
            <a:off x="263352" y="188640"/>
            <a:ext cx="11665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Значительным явлением культурной жизни стала деятельность Первого Белорусского государственного театра (с 1926 г.— БГТ-1, теперь Национальный академический театр им. Я. Купалы).</a:t>
            </a:r>
            <a:endParaRPr/>
          </a:p>
        </p:txBody>
      </p:sp>
      <p:sp>
        <p:nvSpPr>
          <p:cNvPr id="161" name="Google Shape;161;p30"/>
          <p:cNvSpPr/>
          <p:nvPr/>
        </p:nvSpPr>
        <p:spPr>
          <a:xfrm>
            <a:off x="407368" y="2060848"/>
            <a:ext cx="748883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сцене театра состоялась премьера пьесы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«Кастусь Калиновский», поставленной белорусским режиссером Евстигнеем Мировичем — первым заслуженным артистом БССР.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Широкую известность принес театру спектакль по пьесе Янки Купалы «Здешние» (бел. «Тутэйшыя»).</a:t>
            </a:r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216" y="1628800"/>
            <a:ext cx="3433564" cy="448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935760" y="548680"/>
            <a:ext cx="8208900" cy="45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ru-RU" sz="3600"/>
              <a:t>1926 г. </a:t>
            </a:r>
            <a:r>
              <a:rPr b="1" lang="ru-RU" sz="2800"/>
              <a:t>– Режиссёром Юрием Таричем создан первый белорусский художественный фильм «Лесная быль», по мотивам произведения М.Чарота «Свинопас». Сюжет фильма связан с деятельностью юного партизанского разведчика, участвующего в борьбе с польскими интервентами.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ru-RU" sz="2800"/>
              <a:t>1935г.-на киностудии художественных фильмов «Советская Беларусь» была создана кинолента «Золотые огни», режиссёром Владимиром Корш-Саблиным, в которой рассказывалось о строителях первой в Беларуси электростанции</a:t>
            </a:r>
            <a:r>
              <a:rPr b="1" lang="ru-RU" sz="3600"/>
              <a:t>.</a:t>
            </a:r>
            <a:endParaRPr b="1" sz="3600"/>
          </a:p>
        </p:txBody>
      </p:sp>
      <p:pic>
        <p:nvPicPr>
          <p:cNvPr id="168" name="Google Shape;16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50" y="332650"/>
            <a:ext cx="3316775" cy="4271600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/>
          <p:nvPr/>
        </p:nvSpPr>
        <p:spPr>
          <a:xfrm>
            <a:off x="2567608" y="188640"/>
            <a:ext cx="943304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Одним из основателей белорусской советской архитектуры стал </a:t>
            </a:r>
            <a:r>
              <a:rPr lang="ru-RU" sz="24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Иосиф Лангбард.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 его проектам в Минске были построены Дом Правительства, Дом Красной Армии, главный корпус Академии наук БССР, Белорусский государственный театр оперы и балета. </a:t>
            </a:r>
            <a:endParaRPr sz="1800"/>
          </a:p>
        </p:txBody>
      </p:sp>
      <p:pic>
        <p:nvPicPr>
          <p:cNvPr id="174" name="Google Shape;17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52" y="188640"/>
            <a:ext cx="2143424" cy="301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454" y="4212497"/>
            <a:ext cx="331087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344" y="3356992"/>
            <a:ext cx="3456384" cy="258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0769" y="1795267"/>
            <a:ext cx="3158960" cy="236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84184" y="2017747"/>
            <a:ext cx="3340596" cy="251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>
            <a:off x="1199456" y="1340768"/>
            <a:ext cx="972108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A3171E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>
              <a:solidFill>
                <a:srgbClr val="A3171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§8, 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задание 6 стр.51</a:t>
            </a:r>
            <a:endParaRPr b="1" i="0" sz="5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/>
          <p:nvPr/>
        </p:nvSpPr>
        <p:spPr>
          <a:xfrm>
            <a:off x="2012287" y="0"/>
            <a:ext cx="82085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Итоги политики белорусизации:</a:t>
            </a:r>
            <a:endParaRPr b="1" sz="4400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3"/>
          <p:cNvSpPr/>
          <p:nvPr/>
        </p:nvSpPr>
        <p:spPr>
          <a:xfrm>
            <a:off x="695400" y="908720"/>
            <a:ext cx="1058517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1928 г. около 80% общеобразовательных школ было переведено на белорусский язык обучения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1927 г. около 80% служащих в центральных учреждениях власти владели белорусским языком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войсках, которые размещались в Беларуси, было введено изучение белорусского языка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1927 г. доля представителей белорусской национальности (коренных жителей) среди районного начальства увеличилась на 48%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/>
          <p:nvPr/>
        </p:nvSpPr>
        <p:spPr>
          <a:xfrm>
            <a:off x="1631505" y="-4466"/>
            <a:ext cx="88480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4C0B19"/>
                </a:solidFill>
                <a:latin typeface="Calibri"/>
                <a:ea typeface="Calibri"/>
                <a:cs typeface="Calibri"/>
                <a:sym typeface="Calibri"/>
              </a:rPr>
              <a:t>Значение политики белорусизации</a:t>
            </a:r>
            <a:endParaRPr b="1" sz="4400">
              <a:solidFill>
                <a:srgbClr val="4C0B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263352" y="757497"/>
            <a:ext cx="1166529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b="1"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Способствовала укреплению национального самосознания белорусов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b="1"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Способствовала повышению политической и общественной активности населения БССР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b="1"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Содействовала научному изучению Беларуси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b="1"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Содействовала развитию белорусского языка и культуры</a:t>
            </a:r>
            <a:endParaRPr b="1" sz="2800">
              <a:solidFill>
                <a:srgbClr val="FF5A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/>
          <p:cNvSpPr/>
          <p:nvPr/>
        </p:nvSpPr>
        <p:spPr>
          <a:xfrm>
            <a:off x="2711624" y="1844824"/>
            <a:ext cx="684076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Политика белорусизации. Развитие образования,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науки и культуры в БССР в 1920—1930­е гг.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1703512" y="116632"/>
            <a:ext cx="878497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7"/>
          <p:cNvSpPr/>
          <p:nvPr/>
        </p:nvSpPr>
        <p:spPr>
          <a:xfrm>
            <a:off x="191344" y="116632"/>
            <a:ext cx="1180931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Политика Коммунистической партии (большевиков) Беларуси в период </a:t>
            </a:r>
            <a:r>
              <a:rPr lang="ru-RU" sz="2800">
                <a:solidFill>
                  <a:srgbClr val="A3171E"/>
                </a:solidFill>
                <a:latin typeface="Lobster"/>
                <a:ea typeface="Lobster"/>
                <a:cs typeface="Lobster"/>
                <a:sym typeface="Lobster"/>
              </a:rPr>
              <a:t>с 1924 до конца 1920-х гг.</a:t>
            </a:r>
            <a:r>
              <a:rPr b="1" lang="ru-RU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, способствовавшая развитию белорусской культуры, языка, образования, получила название </a:t>
            </a:r>
            <a:r>
              <a:rPr b="1" lang="ru-RU" sz="2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«белорусизация».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9" name="Google Shape;69;p17"/>
          <p:cNvSpPr/>
          <p:nvPr/>
        </p:nvSpPr>
        <p:spPr>
          <a:xfrm>
            <a:off x="1054324" y="1484775"/>
            <a:ext cx="993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A3171E"/>
                </a:solidFill>
                <a:latin typeface="Lobster"/>
                <a:ea typeface="Lobster"/>
                <a:cs typeface="Lobster"/>
                <a:sym typeface="Lobster"/>
              </a:rPr>
              <a:t>Направления белорусизации</a:t>
            </a:r>
            <a:endParaRPr sz="3600">
              <a:solidFill>
                <a:srgbClr val="A3171E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0" name="Google Shape;70;p17"/>
          <p:cNvSpPr/>
          <p:nvPr/>
        </p:nvSpPr>
        <p:spPr>
          <a:xfrm>
            <a:off x="263352" y="2186598"/>
            <a:ext cx="116652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Расширение сферы употребления и применения белорусского языка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Перевод на белорусский язык государственного апарата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Переход Красной Армии на белорусский язык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Ликвидация неграмотности и развитие системы образования.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Организация научно-исследовательской деятельности по всестороннему изучению Беларуси.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Выдвижение белорусов на ответственную работу в органы партийной и советской власти – КОРЕНИЗАЦИЯ.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белорусской культуры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национальной системы образования.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448" y="620688"/>
            <a:ext cx="10015015" cy="405878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/>
          <p:nvPr/>
        </p:nvSpPr>
        <p:spPr>
          <a:xfrm>
            <a:off x="692918" y="-17367"/>
            <a:ext cx="108802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7B3847"/>
                </a:solidFill>
                <a:latin typeface="Calibri"/>
                <a:ea typeface="Calibri"/>
                <a:cs typeface="Calibri"/>
                <a:sym typeface="Calibri"/>
              </a:rPr>
              <a:t>Проанализируйте диаграмму и ответьте на вопросы к ней.</a:t>
            </a:r>
            <a:endParaRPr b="1" sz="3200" cap="none">
              <a:solidFill>
                <a:srgbClr val="7B38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8"/>
          <p:cNvSpPr/>
          <p:nvPr/>
        </p:nvSpPr>
        <p:spPr>
          <a:xfrm>
            <a:off x="1271464" y="4941168"/>
            <a:ext cx="98650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A3171E"/>
                </a:solidFill>
                <a:latin typeface="Calibri"/>
                <a:ea typeface="Calibri"/>
                <a:cs typeface="Calibri"/>
                <a:sym typeface="Calibri"/>
              </a:rPr>
              <a:t>БССР была многонациональным государством </a:t>
            </a:r>
            <a:endParaRPr b="1" sz="2800">
              <a:solidFill>
                <a:srgbClr val="A317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A3171E"/>
                </a:solidFill>
                <a:latin typeface="Calibri"/>
                <a:ea typeface="Calibri"/>
                <a:cs typeface="Calibri"/>
                <a:sym typeface="Calibri"/>
              </a:rPr>
              <a:t>(преобладали белорусы, евреи, русские, поляки).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263352" y="836712"/>
            <a:ext cx="11665296" cy="5102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6875" lvl="0" marL="396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ru-RU" sz="2400"/>
              <a:t>Создание Республиканской чрезвычайной комиссии по ликвидации неграмотности.</a:t>
            </a:r>
            <a:endParaRPr/>
          </a:p>
          <a:p>
            <a:pPr indent="-396875" lvl="0" marL="396875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ru-RU" sz="2400"/>
              <a:t>1926 г. – создано общество «Долой неграмотность», председатель – А.Червяков.</a:t>
            </a:r>
            <a:endParaRPr/>
          </a:p>
          <a:p>
            <a:pPr indent="-396875" lvl="0" marL="396875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ru-RU" sz="2400"/>
              <a:t>Создана система народного образования:</a:t>
            </a:r>
            <a:endParaRPr/>
          </a:p>
          <a:p>
            <a:pPr indent="-514350" lvl="1" marL="10318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ru-RU" sz="2000"/>
              <a:t>Дошкольные учреждения.</a:t>
            </a:r>
            <a:endParaRPr/>
          </a:p>
          <a:p>
            <a:pPr indent="-514350" lvl="1" marL="10318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ru-RU" sz="2000"/>
              <a:t>Массовая 4-летняя трудовая школа.</a:t>
            </a:r>
            <a:endParaRPr/>
          </a:p>
          <a:p>
            <a:pPr indent="-514350" lvl="1" marL="10318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ru-RU" sz="2000"/>
              <a:t>7-летняя трудовая политехническая школа.</a:t>
            </a:r>
            <a:endParaRPr/>
          </a:p>
          <a:p>
            <a:pPr indent="-514350" lvl="1" marL="10318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ru-RU" sz="2000"/>
              <a:t>Школы крестьянской молодёжи, школы фабрично-заводского обучения, профшколы, курсы.</a:t>
            </a:r>
            <a:endParaRPr/>
          </a:p>
          <a:p>
            <a:pPr indent="-514350" lvl="1" marL="10318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ru-RU" sz="2000"/>
              <a:t>Рабфаки, техникумы.</a:t>
            </a:r>
            <a:endParaRPr/>
          </a:p>
          <a:p>
            <a:pPr indent="-514350" lvl="1" marL="10318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ru-RU" sz="2000"/>
              <a:t>Вузы.</a:t>
            </a:r>
            <a:endParaRPr/>
          </a:p>
          <a:p>
            <a:pPr indent="-396875" lvl="0" marL="396875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1" lang="ru-RU"/>
              <a:t>1926 г. – постановление о всеобщем обязательном обучении детей от 8 до 11 лет</a:t>
            </a:r>
            <a:endParaRPr/>
          </a:p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479376" y="116632"/>
            <a:ext cx="11176000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A2A6"/>
              </a:buClr>
              <a:buSzPts val="3600"/>
              <a:buFont typeface="Calibri"/>
              <a:buNone/>
            </a:pPr>
            <a:r>
              <a:rPr lang="ru-RU" sz="3600">
                <a:solidFill>
                  <a:srgbClr val="A64D79"/>
                </a:solidFill>
                <a:latin typeface="Lobster"/>
                <a:ea typeface="Lobster"/>
                <a:cs typeface="Lobster"/>
                <a:sym typeface="Lobster"/>
              </a:rPr>
              <a:t>Мероприятия по реализации политики белорусизации</a:t>
            </a:r>
            <a:endParaRPr sz="36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2084439" y="188641"/>
            <a:ext cx="8583561" cy="443198"/>
          </a:xfrm>
          <a:prstGeom prst="rect">
            <a:avLst/>
          </a:prstGeom>
          <a:gradFill>
            <a:gsLst>
              <a:gs pos="0">
                <a:srgbClr val="D8B1B7"/>
              </a:gs>
              <a:gs pos="35000">
                <a:srgbClr val="E3C7CA"/>
              </a:gs>
              <a:gs pos="100000">
                <a:srgbClr val="F4EAEA"/>
              </a:gs>
            </a:gsLst>
            <a:lin ang="16200000" scaled="0"/>
          </a:gradFill>
          <a:ln cap="flat" cmpd="sng" w="9525">
            <a:solidFill>
              <a:srgbClr val="7B384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96875" lvl="0" marL="39687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1"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1921 г. – создание БГУ, 1 ректор В.Пичета</a:t>
            </a:r>
            <a:endParaRPr b="1"/>
          </a:p>
        </p:txBody>
      </p:sp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6280" y="980728"/>
            <a:ext cx="3379685" cy="4810937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pic>
        <p:nvPicPr>
          <p:cNvPr id="90" name="Google Shape;9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352" y="764704"/>
            <a:ext cx="5256584" cy="36796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1" name="Google Shape;91;p20"/>
          <p:cNvSpPr/>
          <p:nvPr/>
        </p:nvSpPr>
        <p:spPr>
          <a:xfrm>
            <a:off x="3791744" y="4437112"/>
            <a:ext cx="486696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В. Пичета.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Историк, автор работ по истории славянских народов.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0"/>
          <p:cNvSpPr/>
          <p:nvPr/>
        </p:nvSpPr>
        <p:spPr>
          <a:xfrm>
            <a:off x="263352" y="2780928"/>
            <a:ext cx="12474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5A5C"/>
                </a:solidFill>
                <a:latin typeface="Calibri"/>
                <a:ea typeface="Calibri"/>
                <a:cs typeface="Calibri"/>
                <a:sym typeface="Calibri"/>
              </a:rPr>
              <a:t>БГУ</a:t>
            </a:r>
            <a:endParaRPr b="1" sz="5400">
              <a:solidFill>
                <a:srgbClr val="FF5A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119336" y="116633"/>
            <a:ext cx="11881320" cy="1329595"/>
          </a:xfrm>
          <a:prstGeom prst="rect">
            <a:avLst/>
          </a:prstGeom>
          <a:gradFill>
            <a:gsLst>
              <a:gs pos="0">
                <a:srgbClr val="2E325D"/>
              </a:gs>
              <a:gs pos="80000">
                <a:srgbClr val="3C427B"/>
              </a:gs>
              <a:gs pos="100000">
                <a:srgbClr val="3C407C"/>
              </a:gs>
            </a:gsLst>
            <a:lin ang="16200000" scaled="0"/>
          </a:gradFill>
          <a:ln cap="flat" cmpd="sng" w="9525">
            <a:solidFill>
              <a:srgbClr val="43487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1922 г. – Институт белорусской культуры – Инбелкульт – с 1929 г. Академия наук БССР, её возглавил Вс.Игнатовский</a:t>
            </a:r>
            <a:endParaRPr b="1" sz="3200"/>
          </a:p>
        </p:txBody>
      </p:sp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 b="19905" l="6803" r="0" t="0"/>
          <a:stretch/>
        </p:blipFill>
        <p:spPr>
          <a:xfrm>
            <a:off x="335360" y="1556792"/>
            <a:ext cx="4475305" cy="288032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99" name="Google Shape;9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4272" y="1556792"/>
            <a:ext cx="3324225" cy="4467225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  <p:sp>
        <p:nvSpPr>
          <p:cNvPr id="100" name="Google Shape;100;p21"/>
          <p:cNvSpPr/>
          <p:nvPr/>
        </p:nvSpPr>
        <p:spPr>
          <a:xfrm>
            <a:off x="1199456" y="4581128"/>
            <a:ext cx="727280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Всеволод Игнатовский.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Историк, народный комиссар образования, «Краткий очерк истории Беларуси».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1"/>
          <p:cNvSpPr/>
          <p:nvPr/>
        </p:nvSpPr>
        <p:spPr>
          <a:xfrm>
            <a:off x="407368" y="3717032"/>
            <a:ext cx="28925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Инбелкульт </a:t>
            </a:r>
            <a:endParaRPr b="1" sz="4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/>
          <p:nvPr/>
        </p:nvSpPr>
        <p:spPr>
          <a:xfrm>
            <a:off x="263352" y="116632"/>
            <a:ext cx="115932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Многие из уроженцев Беларуси стали известными советскими учеными</a:t>
            </a:r>
            <a:endParaRPr/>
          </a:p>
        </p:txBody>
      </p:sp>
      <p:sp>
        <p:nvSpPr>
          <p:cNvPr id="107" name="Google Shape;107;p22"/>
          <p:cNvSpPr/>
          <p:nvPr/>
        </p:nvSpPr>
        <p:spPr>
          <a:xfrm>
            <a:off x="4151784" y="620688"/>
            <a:ext cx="57326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Александр Леонидович Чижевский</a:t>
            </a:r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620688"/>
            <a:ext cx="3604562" cy="515051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/>
          <p:nvPr/>
        </p:nvSpPr>
        <p:spPr>
          <a:xfrm>
            <a:off x="4079776" y="1052736"/>
            <a:ext cx="7992888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«Исследование периодичности всемирно-исторического процесса». В диссертации изучалось влияние солнечной активности на физическую и органическую жизнь на планете Земля, в том числе на важнейшие события в истории человечества. Эта работа позволила основать новые научные направления: космобиологию и гелиобиологию. Ученый разработал метод аэроионизации — оздоровления воздуха отрицательно заряженными ионами. Он предложил создать комнаты для укрепления здоровья трудящихся с помощью этого метода во время проведения индустриализации.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 изобретение, известное под названием «люстра Чижевского», используется в нашей современной жизни.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98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