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orsi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siv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orsi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siva-bold.fntdata"/><Relationship Id="rId6" Type="http://schemas.openxmlformats.org/officeDocument/2006/relationships/slide" Target="slides/slide1.xml"/><Relationship Id="rId18" Type="http://schemas.openxmlformats.org/officeDocument/2006/relationships/font" Target="fonts/Corsi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c9be3c3e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9c9be3c3e1_6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c9be3c3e1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9c9be3c3e1_2_10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c9be3c3e1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9c9be3c3e1_2_12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c9be3c3e1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9c9be3c3e1_2_13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c9be3c3e1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9c9be3c3e1_2_7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c9be3c3e1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9c9be3c3e1_2_8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c9be3c3e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c9be3c3e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c9be3c3e1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9c9be3c3e1_2_8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c9be3c3e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c9be3c3e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c9be3c3e1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9c9be3c3e1_2_9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c9be3c3e1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9c9be3c3e1_2_1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c9be3c3e1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9c9be3c3e1_2_10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IMAGES.JPG\ACC_DING\BURSTS\A_DBR001.JPG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66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533400" y="800100"/>
            <a:ext cx="8001000" cy="37149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5429250" y="1543050"/>
            <a:ext cx="4114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466850" y="-323850"/>
            <a:ext cx="41148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IMAGES.JPG\ACC_DING\BURSTS\A_DBR001.JP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661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609600" y="400050"/>
            <a:ext cx="8001000" cy="42291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hyperlink" Target="http://www.youtube.com/watch?v=ccOVYS-mB0g" TargetMode="External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about:blank" TargetMode="External"/><Relationship Id="rId10" Type="http://schemas.openxmlformats.org/officeDocument/2006/relationships/image" Target="../media/image10.jp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8.jpg"/><Relationship Id="rId9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7.jpg"/><Relationship Id="rId7" Type="http://schemas.openxmlformats.org/officeDocument/2006/relationships/hyperlink" Target="about:blank" TargetMode="External"/><Relationship Id="rId8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AXDzWvoSH9g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www.youtube.com/watch?v=yxzOqhbRr2Y" TargetMode="External"/><Relationship Id="rId6" Type="http://schemas.openxmlformats.org/officeDocument/2006/relationships/image" Target="../media/image14.jpg"/><Relationship Id="rId7" Type="http://schemas.openxmlformats.org/officeDocument/2006/relationships/hyperlink" Target="http://www.youtube.com/watch?v=hXVyyKWilAM" TargetMode="External"/><Relationship Id="rId8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hyperlink" Target="http://www.youtube.com/watch?v=WYdpVHLmYHY" TargetMode="External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Um6T1km3PLs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15700" y="371125"/>
            <a:ext cx="8390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91300" y="1782900"/>
            <a:ext cx="82389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15700" y="3099700"/>
            <a:ext cx="83901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Нового времени в 7 классе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</a:t>
            </a:r>
            <a:r>
              <a:rPr b="1" lang="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научной картины мира</a:t>
            </a: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2195725" y="111674"/>
            <a:ext cx="49794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0" cap="none">
                <a:solidFill>
                  <a:srgbClr val="656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Медицина</a:t>
            </a:r>
            <a:endParaRPr b="1" sz="8000" cap="none">
              <a:solidFill>
                <a:srgbClr val="6565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4350" y="1386200"/>
            <a:ext cx="2289175" cy="31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6554350" y="4514750"/>
            <a:ext cx="2373300" cy="4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Уильям Гарвей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Мы много раз слышали: &quot;наука не оставляет места для Бога, она несовместима с верой. Занятие научной деятельностью открывает ученым глаза, и они становятся атеистами&quot;. Это - беззастенчивая ложь. Современная наука заложена людьми, искренне верившими в Бога. Более того: они постоянно утверждали, что именно вера в разумность и совершенство Божьего замысла, воплощенного в мироздании, подвигла их на постижение и понимание законов, заложенных во Вселенную ее Создателем.&#10;&#10;Эта серия видео роликов содержит информацию об ученых мужах, которые являются светочами веры в дивные дела Божьи - во всемогущество, совершенство и милость Творца. Она адресована учащимся, учителям, а так же всем, кто интересуется историей науки и вопросом совместимости веры и знания." id="156" name="Google Shape;156;p22" title="Уильям Гарвей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425" y="1738050"/>
            <a:ext cx="4128190" cy="32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47250" y="744725"/>
            <a:ext cx="90495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чём состояла революционность открытия этого учёного?</a:t>
            </a:r>
            <a:endParaRPr b="1" sz="2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/>
          <p:nvPr/>
        </p:nvSpPr>
        <p:spPr>
          <a:xfrm>
            <a:off x="707863" y="0"/>
            <a:ext cx="7877862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B0FFE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Проверим наши знания!</a:t>
            </a:r>
            <a:endParaRPr b="1" sz="5400" cap="none">
              <a:solidFill>
                <a:srgbClr val="B0FFE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658563" y="692497"/>
            <a:ext cx="7976479" cy="318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ли назвать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подвигом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научные открытия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эпохи нового времени?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8F8F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Почему?</a:t>
            </a:r>
            <a:endParaRPr b="1" sz="5400" cap="none">
              <a:solidFill>
                <a:srgbClr val="F8F8F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/>
          <p:nvPr/>
        </p:nvSpPr>
        <p:spPr>
          <a:xfrm>
            <a:off x="699751" y="620909"/>
            <a:ext cx="78951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0" cap="none">
                <a:solidFill>
                  <a:srgbClr val="FFCC66"/>
                </a:solidFill>
                <a:latin typeface="Corsiva"/>
                <a:ea typeface="Corsiva"/>
                <a:cs typeface="Corsiva"/>
                <a:sym typeface="Corsiva"/>
              </a:rPr>
              <a:t>Благодарю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0">
                <a:solidFill>
                  <a:srgbClr val="FFCC66"/>
                </a:solidFill>
                <a:latin typeface="Corsiva"/>
                <a:ea typeface="Corsiva"/>
                <a:cs typeface="Corsiva"/>
                <a:sym typeface="Corsiva"/>
              </a:rPr>
              <a:t>за работу.</a:t>
            </a:r>
            <a:endParaRPr b="1" sz="12000" cap="none">
              <a:solidFill>
                <a:srgbClr val="FFCC66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467544" y="1113588"/>
            <a:ext cx="8424936" cy="2562240"/>
          </a:xfrm>
          <a:prstGeom prst="rect">
            <a:avLst/>
          </a:prstGeom>
          <a:noFill/>
          <a:ln cap="flat" cmpd="sng" w="9525">
            <a:solidFill>
              <a:srgbClr val="1616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§5,</a:t>
            </a:r>
            <a:endParaRPr b="1" sz="5400" cap="none">
              <a:solidFill>
                <a:srgbClr val="FFC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 И ЗАДАНИЯ СТР.32.</a:t>
            </a:r>
            <a:endParaRPr b="1" sz="5400" cap="none">
              <a:solidFill>
                <a:srgbClr val="FFC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530454" y="538628"/>
            <a:ext cx="8178900" cy="3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100" cap="none">
                <a:solidFill>
                  <a:srgbClr val="FF9900"/>
                </a:solidFill>
                <a:latin typeface="Corsiva"/>
                <a:ea typeface="Corsiva"/>
                <a:cs typeface="Corsiva"/>
                <a:sym typeface="Corsiva"/>
              </a:rPr>
              <a:t>ФОРМИРОВАНИЕ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100" cap="none">
                <a:solidFill>
                  <a:srgbClr val="FF9900"/>
                </a:solidFill>
                <a:latin typeface="Corsiva"/>
                <a:ea typeface="Corsiva"/>
                <a:cs typeface="Corsiva"/>
                <a:sym typeface="Corsiva"/>
              </a:rPr>
              <a:t>НАУЧНОЙ 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100" cap="none">
                <a:solidFill>
                  <a:srgbClr val="FF9900"/>
                </a:solidFill>
                <a:latin typeface="Corsiva"/>
                <a:ea typeface="Corsiva"/>
                <a:cs typeface="Corsiva"/>
                <a:sym typeface="Corsiva"/>
              </a:rPr>
              <a:t>КАРТИНЫ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100" cap="none">
                <a:solidFill>
                  <a:srgbClr val="FF9900"/>
                </a:solidFill>
                <a:latin typeface="Corsiva"/>
                <a:ea typeface="Corsiva"/>
                <a:cs typeface="Corsiva"/>
                <a:sym typeface="Corsiva"/>
              </a:rPr>
              <a:t>МИРА</a:t>
            </a:r>
            <a:endParaRPr b="1" sz="6100" cap="none">
              <a:solidFill>
                <a:srgbClr val="FF99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273825" y="-8"/>
            <a:ext cx="8693366" cy="5959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Проблемное задание урока!</a:t>
            </a:r>
          </a:p>
        </p:txBody>
      </p:sp>
      <p:sp>
        <p:nvSpPr>
          <p:cNvPr id="106" name="Google Shape;106;p16"/>
          <p:cNvSpPr txBox="1"/>
          <p:nvPr/>
        </p:nvSpPr>
        <p:spPr>
          <a:xfrm>
            <a:off x="600300" y="595975"/>
            <a:ext cx="7943400" cy="30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основании полученных сведений, составить таблицу “Развитие науки в XVI-XVIII веках” </a:t>
            </a:r>
            <a:endParaRPr b="1" sz="48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25" y="3798700"/>
            <a:ext cx="7699574" cy="8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834559" y="-8"/>
            <a:ext cx="75747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 cap="none">
                <a:solidFill>
                  <a:srgbClr val="B0FFE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Проблемное задание!</a:t>
            </a:r>
            <a:endParaRPr b="1" sz="6000" cap="none">
              <a:solidFill>
                <a:srgbClr val="B0FFE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56125" y="820425"/>
            <a:ext cx="79224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rgbClr val="D0E0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чём состояла новизна</a:t>
            </a:r>
            <a:endParaRPr sz="400">
              <a:solidFill>
                <a:srgbClr val="D0E0E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rgbClr val="D0E0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b="1" lang="ru" sz="4400" cap="none">
                <a:solidFill>
                  <a:srgbClr val="D0E0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аучных открытий</a:t>
            </a:r>
            <a:endParaRPr sz="400">
              <a:solidFill>
                <a:srgbClr val="D0E0E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rgbClr val="D0E0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b="1" lang="ru" sz="4400">
                <a:solidFill>
                  <a:srgbClr val="D0E0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астрономов </a:t>
            </a:r>
            <a:endParaRPr sz="400">
              <a:solidFill>
                <a:srgbClr val="D0E0E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solidFill>
                  <a:srgbClr val="D0E0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b="1" lang="ru" sz="4400">
                <a:solidFill>
                  <a:srgbClr val="D0E0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XV-XVII веков?</a:t>
            </a:r>
            <a:endParaRPr sz="400">
              <a:solidFill>
                <a:srgbClr val="D0E0E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 cap="none">
              <a:solidFill>
                <a:srgbClr val="BABAB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 cap="none">
              <a:solidFill>
                <a:srgbClr val="BABAB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5471" l="0" r="0" t="0"/>
          <a:stretch/>
        </p:blipFill>
        <p:spPr>
          <a:xfrm>
            <a:off x="119188" y="2139700"/>
            <a:ext cx="1624986" cy="144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3770" y="3621557"/>
            <a:ext cx="1005303" cy="146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90813" y="3621557"/>
            <a:ext cx="1059307" cy="148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8428" r="0" t="0"/>
          <a:stretch/>
        </p:blipFill>
        <p:spPr>
          <a:xfrm>
            <a:off x="5323114" y="3621557"/>
            <a:ext cx="1901923" cy="143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10352" r="0" t="0"/>
          <a:stretch/>
        </p:blipFill>
        <p:spPr>
          <a:xfrm>
            <a:off x="7223171" y="2301720"/>
            <a:ext cx="1892816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 title="4  Николай Коперник  Биография  Энциклопедия  Астрономи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75" y="167075"/>
            <a:ext cx="3526150" cy="264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айт о философии и культуре&#10;http://www.mudriyfilosof.ru&#10;Группа в Контакте (разверните для просмотра)&#10;http://vk.com/mudriy_filosof&#10;Мудрый Философ в Твиттере&#10;https://twitter.com/mudriyfilosof&#10;Канал на Youtube&#10;https://www.youtube.com/user/mudriyfilosof/videos" id="124" name="Google Shape;124;p18" title="Джордано Бруно. Энциклопедия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4183" y="152399"/>
            <a:ext cx="3545693" cy="26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 title="01   Галилео Галилей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4200" y="2571750"/>
            <a:ext cx="3320600" cy="25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474650" y="2422125"/>
            <a:ext cx="2157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Николай Коперник</a:t>
            </a:r>
            <a:endParaRPr b="1" sz="17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6289275" y="2422125"/>
            <a:ext cx="249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Джордано Бруно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3189075" y="4674300"/>
            <a:ext cx="20451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Галилео Галилей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621250" y="404850"/>
            <a:ext cx="8013300" cy="4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Николай Коперник </a:t>
            </a:r>
            <a:r>
              <a:rPr b="0" lang="ru" sz="2400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0" lang="ru" sz="2600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создал гелиоцентрическую </a:t>
            </a:r>
            <a:r>
              <a:rPr lang="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систему мира; положил начало оформлению научного метода изучения объектов и явлений;</a:t>
            </a:r>
            <a:endParaRPr sz="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Джордано Бруно </a:t>
            </a:r>
            <a:r>
              <a:rPr lang="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отстаивал учение о бесконечности  вселенной и бесчисленности миров;</a:t>
            </a:r>
            <a:endParaRPr sz="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Галилео Галилей</a:t>
            </a:r>
            <a:r>
              <a:rPr lang="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основе наблюдения планет в телескоп, научно доказал правильность гелиоцентрич</a:t>
            </a:r>
            <a:r>
              <a:rPr b="0" lang="ru" sz="2600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еской системы Н.Коперника;</a:t>
            </a:r>
            <a:endParaRPr b="0" sz="2600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создал </a:t>
            </a:r>
            <a:r>
              <a:rPr lang="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новый метод доказательства- научный эксперимент;</a:t>
            </a:r>
            <a:endParaRPr b="0" sz="2600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>
            <a:off x="0" y="0"/>
            <a:ext cx="9077678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ПРОБЛЕМНОЕ ЗАДАНИЕ!</a:t>
            </a:r>
            <a:endParaRPr b="1" sz="5400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41900" y="922700"/>
            <a:ext cx="2994600" cy="29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развитие </a:t>
            </a:r>
            <a:endParaRPr sz="100">
              <a:solidFill>
                <a:srgbClr val="FFF2C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Естествознания</a:t>
            </a:r>
            <a:endParaRPr sz="100">
              <a:solidFill>
                <a:srgbClr val="FFF2C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повлияло на развитие</a:t>
            </a:r>
            <a:endParaRPr sz="100">
              <a:solidFill>
                <a:srgbClr val="FFF2C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b="1" lang="ru" sz="3000" cap="non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бщественных наук?</a:t>
            </a:r>
            <a:endParaRPr b="1" sz="3000" cap="none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69525" y="922700"/>
            <a:ext cx="2408150" cy="329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6903400" y="4220800"/>
            <a:ext cx="2045100" cy="469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Фрэнсис Бэкон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0" title="Фрэнсис Бэкон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6542" y="1211225"/>
            <a:ext cx="3628082" cy="27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579250" y="355425"/>
            <a:ext cx="3870600" cy="4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ДОКАЖИТЕ</a:t>
            </a:r>
            <a:r>
              <a:rPr b="1" lang="ru" sz="41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BFF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открытие </a:t>
            </a:r>
            <a:endParaRPr b="1" sz="2800">
              <a:solidFill>
                <a:srgbClr val="FBFF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BFF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 Ньютоном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BFF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закона 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BFF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всемирного тяготения,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BFF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дало мощный толчок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BFF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дальнейшему развитию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BFF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человечества</a:t>
            </a:r>
            <a:endParaRPr b="1" sz="2800">
              <a:solidFill>
                <a:srgbClr val="FBFF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 " id="148" name="Google Shape;148;p21" title="153-Исаак Ньютон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850" y="8153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ange Vortex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