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Lobster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Lobster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16cce806a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d16cce806a_2_7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16cce806a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d16cce806a_2_12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16cce806a_2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d16cce806a_2_12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16cce806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d16cce806a_0_3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16cce806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d16cce806a_0_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16cce806a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d16cce806a_2_8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16cce806a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d16cce806a_2_8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16cce806a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d16cce806a_2_8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16cce806a_2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d16cce806a_2_9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16cce806a_2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d16cce806a_2_9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16cce806a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d16cce806a_2_10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16cce806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d16cce806a_0_2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7200" y="1200150"/>
            <a:ext cx="8229600" cy="3394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2874764" y="-1217414"/>
            <a:ext cx="33944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6" name="Google Shape;106;p22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7" name="Google Shape;107;p22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8" name="Google Shape;108;p22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5" name="Google Shape;115;p23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hyperlink" Target="http://www.youtube.com/watch?v=UGtpSY0hNRY" TargetMode="External"/><Relationship Id="rId6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8.png"/><Relationship Id="rId5" Type="http://schemas.openxmlformats.org/officeDocument/2006/relationships/hyperlink" Target="https://learningapps.org/watch?v=pb8ow4g9j21" TargetMode="External"/><Relationship Id="rId6" Type="http://schemas.openxmlformats.org/officeDocument/2006/relationships/image" Target="../media/image4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1134750" y="513875"/>
            <a:ext cx="70707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1">
              <a:solidFill>
                <a:srgbClr val="4C113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1">
              <a:solidFill>
                <a:srgbClr val="4C1130"/>
              </a:solidFill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2038550" y="1432150"/>
            <a:ext cx="5448300" cy="1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1">
              <a:solidFill>
                <a:srgbClr val="4C113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</a:t>
            </a:r>
            <a:endParaRPr b="1" sz="1800">
              <a:solidFill>
                <a:srgbClr val="4C11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высшей квалификационной категории</a:t>
            </a:r>
            <a:endParaRPr b="1">
              <a:solidFill>
                <a:srgbClr val="4C1130"/>
              </a:solidFill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455675" y="3063325"/>
            <a:ext cx="8326200" cy="15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7 класс</a:t>
            </a:r>
            <a:endParaRPr b="1">
              <a:solidFill>
                <a:srgbClr val="4C113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4C11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«Османская империя»</a:t>
            </a:r>
            <a:endParaRPr b="1" sz="1100">
              <a:solidFill>
                <a:srgbClr val="4C113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525" y="80750"/>
            <a:ext cx="8908951" cy="490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4"/>
          <p:cNvSpPr/>
          <p:nvPr/>
        </p:nvSpPr>
        <p:spPr>
          <a:xfrm>
            <a:off x="2212650" y="124250"/>
            <a:ext cx="6723000" cy="16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5400"/>
              <a:buFont typeface="Arial"/>
              <a:buNone/>
            </a:pPr>
            <a:r>
              <a:rPr b="1" i="0" lang="ru" sz="33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Выяснить</a:t>
            </a:r>
            <a:endParaRPr sz="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5400"/>
              <a:buFont typeface="Arial"/>
              <a:buNone/>
            </a:pPr>
            <a:r>
              <a:rPr b="1" i="0" lang="ru" sz="33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причины упадка</a:t>
            </a:r>
            <a:endParaRPr sz="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5400"/>
              <a:buFont typeface="Arial"/>
              <a:buNone/>
            </a:pPr>
            <a:r>
              <a:rPr b="1" i="0" lang="ru" sz="33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Османской </a:t>
            </a:r>
            <a:r>
              <a:rPr b="1" lang="ru" sz="3300">
                <a:solidFill>
                  <a:srgbClr val="3F3151"/>
                </a:solidFill>
              </a:rPr>
              <a:t>и</a:t>
            </a:r>
            <a:r>
              <a:rPr b="1" i="0" lang="ru" sz="33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мперии.</a:t>
            </a:r>
            <a:endParaRPr sz="100"/>
          </a:p>
        </p:txBody>
      </p:sp>
      <p:pic>
        <p:nvPicPr>
          <p:cNvPr descr="Видеоурок по истории нового времени, посвященный началу упадка Высокой Порты. Войны с Австрией, осада Вены. Капитуляция Турции - экономические уступки Европе и усиление европейского влияния в самой Османской империи. Войны с Польшей, поражение Турции в Хотинской войне. Попытки реформ Османа II и Мурада IV. Создание европейской антитурецкой Священной лиги, Крымские и Азовские походы России. Карловицкий мир - прекращение экспансии Оттоманской империи в Европе.&#10;&#10;Другие видео по истории Турции:&#10;Рассвет тюрков - https://www.youtube.com/watch?v=w8-44A23Ux0&#10;Образование Османской империи - https://www.youtube.com/watch?v=q3SP_RZ0kvw&#10;Завоевания Османской империи на Балканах - https://www.youtube.com/watch?v=5gRVhekN6xI&#10;Османская империя в зените могущества - https://www.youtube.com/watch?v=3mTEs3-ghl0&#10;Культура Османской империи - https://www.youtube.com/watch?v=FFWSeD8VSkw&#10;Османская империя в ХVI веке - https://www.youtube.com/watch?v=lUAg-Sef9bA&#10;Османская империя в XVII веке - https://www.youtube.com/watch?v=UGtpSY0hNRY&#10;Османская империя в XVIII в. Русско-турецкие войны - https://www.youtube.com/watch?v=hc2fLP25Zu8&#10;Османская империя в нач.XIX в. - https://www.youtube.com/watch?v=T_97FEQS3Bo&#10;Реформы танзимата - https://www.youtube.com/watch?v=FHLdxZPxqic&#10;Предпосылки Крымской войны - https://www.youtube.com/watch?v=OhADdgc4XTY&#10;Крымская война - https://www.youtube.com/watch?v=tObrJaS2QlI&#10;Младотурецкая революция - https://www.youtube.com/watch?v=_BZkh7JmzPg&#10;====================================================== УРОКИ ИСТОРИИ ПИТОНА КАА - канал, созданный учителем для учителей . Он содержит постоянно пополняемую коллекцию видеоуроков по истории, которые можно применять для дистанционного обучения и демонстраций во время преподавания. На русском и украинском языках.&#10;======================================================&#10;И. А. Алейников, преподаватель истории и права Кропивницкого экономико-правового лицея &quot;Сучасник&quot; (НВК №34.) В видео использованы материалы дисков Cordis media. Текст читают В. Максимов и Д. Полонский. Авторам: подключайтесь к лучшей медиасети Yoola! https://yoola.app/r/6115825334463" id="188" name="Google Shape;188;p34" title="Османская империя в XVII веке (рус.) Новая история.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1550" y="1813550"/>
            <a:ext cx="4028700" cy="302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/>
          <p:nvPr/>
        </p:nvSpPr>
        <p:spPr>
          <a:xfrm>
            <a:off x="-115884" y="0"/>
            <a:ext cx="9291326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151"/>
              </a:buClr>
              <a:buSzPts val="3800"/>
              <a:buFont typeface="Arial"/>
              <a:buNone/>
            </a:pPr>
            <a:r>
              <a:rPr b="1" i="0" lang="ru" sz="3800" u="none" cap="none" strike="noStrike">
                <a:solidFill>
                  <a:srgbClr val="3F3151"/>
                </a:solidFill>
                <a:latin typeface="Arial"/>
                <a:ea typeface="Arial"/>
                <a:cs typeface="Arial"/>
                <a:sym typeface="Arial"/>
              </a:rPr>
              <a:t>Причины упадка Османской империи</a:t>
            </a:r>
            <a:endParaRPr/>
          </a:p>
        </p:txBody>
      </p:sp>
      <p:pic>
        <p:nvPicPr>
          <p:cNvPr id="194" name="Google Shape;19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925" y="2932509"/>
            <a:ext cx="1966913" cy="209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/>
          <p:cNvPicPr preferRelativeResize="0"/>
          <p:nvPr/>
        </p:nvPicPr>
        <p:blipFill rotWithShape="1">
          <a:blip r:embed="rId5">
            <a:alphaModFix/>
          </a:blip>
          <a:srcRect b="10277" l="0" r="0" t="23196"/>
          <a:stretch/>
        </p:blipFill>
        <p:spPr>
          <a:xfrm>
            <a:off x="161925" y="627459"/>
            <a:ext cx="2622550" cy="209311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5"/>
          <p:cNvSpPr txBox="1"/>
          <p:nvPr/>
        </p:nvSpPr>
        <p:spPr>
          <a:xfrm>
            <a:off x="2784475" y="653650"/>
            <a:ext cx="63642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Усиление власти правителей провинций;</a:t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ru" sz="2000">
                <a:solidFill>
                  <a:schemeClr val="dk1"/>
                </a:solidFill>
              </a:rPr>
              <a:t>Коррупция и взяточничество чиновников;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Праздный образ жизни министров и </a:t>
            </a:r>
            <a:endParaRPr sz="20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военачальников султана, не утруждавших   </a:t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себя заботами о государстве;</a:t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Многочисленные  неудачные войны с</a:t>
            </a:r>
            <a:endParaRPr b="1" sz="20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Персией и Австрией;</a:t>
            </a:r>
            <a:endParaRPr sz="2000"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Истощение казны;</a:t>
            </a:r>
            <a:endParaRPr b="1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5"/>
          <p:cNvSpPr txBox="1"/>
          <p:nvPr/>
        </p:nvSpPr>
        <p:spPr>
          <a:xfrm>
            <a:off x="2238650" y="3179150"/>
            <a:ext cx="68151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D1F9"/>
              </a:buClr>
              <a:buSzPts val="3600"/>
              <a:buFont typeface="Arial"/>
              <a:buNone/>
            </a:pPr>
            <a:r>
              <a:rPr b="1" i="0" lang="ru" sz="33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1571г.</a:t>
            </a:r>
            <a:r>
              <a:rPr b="1" i="0" lang="ru" sz="21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0" lang="ru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разгром османского флота в битве при Лепанто;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D1F9"/>
              </a:buClr>
              <a:buSzPts val="3600"/>
              <a:buFont typeface="Arial"/>
              <a:buNone/>
            </a:pPr>
            <a:r>
              <a:rPr b="1" i="0" lang="ru" sz="3300" u="none" cap="none" strike="noStrik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1683г.</a:t>
            </a:r>
            <a:r>
              <a:rPr b="1" i="0" lang="ru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-разгром турецких войск под Веной;       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700" y="1559725"/>
            <a:ext cx="8857800" cy="358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6"/>
          <p:cNvSpPr txBox="1"/>
          <p:nvPr/>
        </p:nvSpPr>
        <p:spPr>
          <a:xfrm>
            <a:off x="282950" y="203125"/>
            <a:ext cx="8589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Таким образом, в XVI—XVIII вв. Османская империя пережила периоды расцвета и упадка. 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После поражения в войне с Россией в конце XVIII в. она была близка к полному краху. 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latin typeface="Times New Roman"/>
                <a:ea typeface="Times New Roman"/>
                <a:cs typeface="Times New Roman"/>
                <a:sym typeface="Times New Roman"/>
              </a:rPr>
              <a:t>Только противоречия между европейскими державами помешали последним разделить Османскую империю на части.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>
            <a:off x="561844" y="420956"/>
            <a:ext cx="8250900" cy="3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1A62"/>
              </a:buClr>
              <a:buSzPts val="5400"/>
              <a:buFont typeface="Arial"/>
              <a:buNone/>
            </a:pPr>
            <a:r>
              <a:rPr b="1" i="0" lang="ru" sz="4600" u="none" cap="none" strike="noStrike">
                <a:solidFill>
                  <a:srgbClr val="3A1A62"/>
                </a:solidFill>
                <a:latin typeface="Lobster"/>
                <a:ea typeface="Lobster"/>
                <a:cs typeface="Lobster"/>
                <a:sym typeface="Lobster"/>
              </a:rPr>
              <a:t>ДОМАШНЕЕ ЗАДАНИЕ:</a:t>
            </a:r>
            <a:endParaRPr sz="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5400"/>
              <a:buFont typeface="Arial"/>
              <a:buNone/>
            </a:pPr>
            <a:r>
              <a:rPr b="1" i="0" lang="ru" sz="4800" u="none" cap="none" strike="noStrike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rPr>
              <a:t>§ 30,</a:t>
            </a:r>
            <a:endParaRPr sz="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5400"/>
              <a:buFont typeface="Arial"/>
              <a:buNone/>
            </a:pPr>
            <a:r>
              <a:rPr b="1" lang="ru" sz="4600">
                <a:solidFill>
                  <a:srgbClr val="632423"/>
                </a:solidFill>
              </a:rPr>
              <a:t>повторить</a:t>
            </a:r>
            <a:r>
              <a:rPr b="1" i="0" lang="ru" sz="4600" u="none" cap="none" strike="noStrike">
                <a:solidFill>
                  <a:srgbClr val="632423"/>
                </a:solidFill>
              </a:rPr>
              <a:t> § </a:t>
            </a:r>
            <a:r>
              <a:rPr b="1" lang="ru" sz="4600">
                <a:solidFill>
                  <a:srgbClr val="632423"/>
                </a:solidFill>
              </a:rPr>
              <a:t>27-29,</a:t>
            </a:r>
            <a:endParaRPr b="1" sz="4600">
              <a:solidFill>
                <a:srgbClr val="63242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5400"/>
              <a:buFont typeface="Arial"/>
              <a:buNone/>
            </a:pPr>
            <a:r>
              <a:rPr b="1" lang="ru" sz="4600">
                <a:solidFill>
                  <a:srgbClr val="632423"/>
                </a:solidFill>
              </a:rPr>
              <a:t>подготовиться к обобщению.</a:t>
            </a:r>
            <a:endParaRPr b="1" sz="4600">
              <a:solidFill>
                <a:srgbClr val="63242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423"/>
              </a:buClr>
              <a:buSzPts val="5400"/>
              <a:buFont typeface="Arial"/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7"/>
          <p:cNvPicPr preferRelativeResize="0"/>
          <p:nvPr/>
        </p:nvPicPr>
        <p:blipFill rotWithShape="1">
          <a:blip r:embed="rId4">
            <a:alphaModFix/>
          </a:blip>
          <a:srcRect b="4906" l="0" r="0" t="0"/>
          <a:stretch/>
        </p:blipFill>
        <p:spPr>
          <a:xfrm>
            <a:off x="71975" y="28013"/>
            <a:ext cx="9000050" cy="5087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/>
          <p:nvPr/>
        </p:nvSpPr>
        <p:spPr>
          <a:xfrm>
            <a:off x="30550" y="3305275"/>
            <a:ext cx="3016500" cy="575100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D1F9"/>
              </a:buClr>
              <a:buSzPts val="7200"/>
              <a:buFont typeface="Arial"/>
              <a:buNone/>
            </a:pPr>
            <a:r>
              <a:rPr b="1" i="0" lang="ru" sz="3800" u="none" cap="none" strike="noStrike">
                <a:solidFill>
                  <a:srgbClr val="741B47"/>
                </a:solidFill>
                <a:latin typeface="Arial"/>
                <a:ea typeface="Arial"/>
                <a:cs typeface="Arial"/>
                <a:sym typeface="Arial"/>
              </a:rPr>
              <a:t>Вспомните!</a:t>
            </a:r>
            <a:endParaRPr sz="100">
              <a:solidFill>
                <a:srgbClr val="741B47"/>
              </a:solidFill>
            </a:endParaRPr>
          </a:p>
        </p:txBody>
      </p:sp>
      <p:sp>
        <p:nvSpPr>
          <p:cNvPr id="143" name="Google Shape;143;p27"/>
          <p:cNvSpPr txBox="1"/>
          <p:nvPr/>
        </p:nvSpPr>
        <p:spPr>
          <a:xfrm>
            <a:off x="72000" y="3880375"/>
            <a:ext cx="9000000" cy="1235100"/>
          </a:xfrm>
          <a:prstGeom prst="rect">
            <a:avLst/>
          </a:prstGeom>
          <a:gradFill>
            <a:gsLst>
              <a:gs pos="0">
                <a:srgbClr val="EAD1DC"/>
              </a:gs>
              <a:gs pos="100000">
                <a:srgbClr val="F0A963"/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1"/>
                </a:solidFill>
              </a:rPr>
              <a:t>1.</a:t>
            </a: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Когда арабы объединились в единое государство?</a:t>
            </a:r>
            <a:endParaRPr sz="1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2.Какая религия способствовала этому объединению?</a:t>
            </a:r>
            <a:endParaRPr sz="1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b="1" lang="ru" sz="1800">
                <a:solidFill>
                  <a:schemeClr val="dk1"/>
                </a:solidFill>
              </a:rPr>
              <a:t>Какие страны в Средние века стали мусульманскими?</a:t>
            </a:r>
            <a:endParaRPr b="1" sz="1800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ru" sz="1800">
                <a:solidFill>
                  <a:schemeClr val="dk1"/>
                </a:solidFill>
              </a:rPr>
              <a:t>4.С какого времени Османское государство стало называться империей?</a:t>
            </a:r>
            <a:endParaRPr b="1" sz="18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/>
          <p:nvPr/>
        </p:nvSpPr>
        <p:spPr>
          <a:xfrm>
            <a:off x="214825" y="897579"/>
            <a:ext cx="8547600" cy="31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91C8"/>
              </a:buClr>
              <a:buSzPts val="9600"/>
              <a:buFont typeface="Arial"/>
              <a:buNone/>
            </a:pPr>
            <a:r>
              <a:rPr b="1" lang="ru" sz="9600">
                <a:solidFill>
                  <a:srgbClr val="990000"/>
                </a:solidFill>
                <a:latin typeface="Lobster"/>
                <a:ea typeface="Lobster"/>
                <a:cs typeface="Lobster"/>
                <a:sym typeface="Lobster"/>
              </a:rPr>
              <a:t>Османская империя</a:t>
            </a:r>
            <a:endParaRPr>
              <a:solidFill>
                <a:srgbClr val="99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/>
          <p:nvPr/>
        </p:nvSpPr>
        <p:spPr>
          <a:xfrm>
            <a:off x="2757900" y="288351"/>
            <a:ext cx="6386100" cy="4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FF"/>
              </a:buClr>
              <a:buSzPts val="4400"/>
              <a:buFont typeface="Arial"/>
              <a:buNone/>
            </a:pPr>
            <a:r>
              <a:rPr b="1" i="0" lang="ru" sz="2900" u="none" cap="none" strike="noStrike">
                <a:solidFill>
                  <a:srgbClr val="FCFCFF"/>
                </a:solidFill>
                <a:latin typeface="Arial"/>
                <a:ea typeface="Arial"/>
                <a:cs typeface="Arial"/>
                <a:sym typeface="Arial"/>
              </a:rPr>
              <a:t>Изуч</a:t>
            </a:r>
            <a:r>
              <a:rPr b="1" lang="ru" sz="2900">
                <a:solidFill>
                  <a:srgbClr val="FCFCFF"/>
                </a:solidFill>
              </a:rPr>
              <a:t>ив</a:t>
            </a:r>
            <a:r>
              <a:rPr b="1" i="0" lang="ru" sz="2900" u="none" cap="none" strike="noStrike">
                <a:solidFill>
                  <a:srgbClr val="FCFCFF"/>
                </a:solidFill>
                <a:latin typeface="Arial"/>
                <a:ea typeface="Arial"/>
                <a:cs typeface="Arial"/>
                <a:sym typeface="Arial"/>
              </a:rPr>
              <a:t> карту стр.</a:t>
            </a:r>
            <a:r>
              <a:rPr b="1" lang="ru" sz="2900">
                <a:solidFill>
                  <a:srgbClr val="FCFCFF"/>
                </a:solidFill>
              </a:rPr>
              <a:t>212</a:t>
            </a:r>
            <a:r>
              <a:rPr b="1" i="0" lang="ru" sz="2900" u="none" cap="none" strike="noStrike">
                <a:solidFill>
                  <a:srgbClr val="FCFCFF"/>
                </a:solidFill>
                <a:latin typeface="Arial"/>
                <a:ea typeface="Arial"/>
                <a:cs typeface="Arial"/>
                <a:sym typeface="Arial"/>
              </a:rPr>
              <a:t>, текст учебника стр. 208</a:t>
            </a:r>
            <a:r>
              <a:rPr b="1" lang="ru" sz="2900">
                <a:solidFill>
                  <a:srgbClr val="FCFCFF"/>
                </a:solidFill>
              </a:rPr>
              <a:t>-209, доказать</a:t>
            </a:r>
            <a:r>
              <a:rPr b="1" i="0" lang="ru" sz="2900" u="none" cap="none" strike="noStrike">
                <a:solidFill>
                  <a:srgbClr val="FCFC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FF"/>
              </a:buClr>
              <a:buSzPts val="4400"/>
              <a:buFont typeface="Arial"/>
              <a:buNone/>
            </a:pPr>
            <a:r>
              <a:rPr b="1" lang="ru" sz="2900">
                <a:solidFill>
                  <a:srgbClr val="FCFCFF"/>
                </a:solidFill>
              </a:rPr>
              <a:t>что</a:t>
            </a:r>
            <a:r>
              <a:rPr b="1" i="0" lang="ru" sz="2900" u="none" cap="none" strike="noStrike">
                <a:solidFill>
                  <a:srgbClr val="FCFCFF"/>
                </a:solidFill>
                <a:latin typeface="Arial"/>
                <a:ea typeface="Arial"/>
                <a:cs typeface="Arial"/>
                <a:sym typeface="Arial"/>
              </a:rPr>
              <a:t> время</a:t>
            </a:r>
            <a:endParaRPr sz="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FF"/>
              </a:buClr>
              <a:buSzPts val="4400"/>
              <a:buFont typeface="Arial"/>
              <a:buNone/>
            </a:pPr>
            <a:r>
              <a:rPr b="1" i="0" lang="ru" sz="2900" u="none" cap="none" strike="noStrike">
                <a:solidFill>
                  <a:srgbClr val="FCFCFF"/>
                </a:solidFill>
                <a:latin typeface="Arial"/>
                <a:ea typeface="Arial"/>
                <a:cs typeface="Arial"/>
                <a:sym typeface="Arial"/>
              </a:rPr>
              <a:t>правления Сулеймана I Великолепного</a:t>
            </a:r>
            <a:endParaRPr sz="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FF"/>
              </a:buClr>
              <a:buSzPts val="4400"/>
              <a:buFont typeface="Arial"/>
              <a:buNone/>
            </a:pPr>
            <a:r>
              <a:rPr b="1" i="0" lang="ru" sz="2900" u="none" cap="none" strike="noStrike">
                <a:solidFill>
                  <a:srgbClr val="FCFCFF"/>
                </a:solidFill>
                <a:latin typeface="Arial"/>
                <a:ea typeface="Arial"/>
                <a:cs typeface="Arial"/>
                <a:sym typeface="Arial"/>
              </a:rPr>
              <a:t>(1520-1566гг.)</a:t>
            </a:r>
            <a:endParaRPr sz="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FF"/>
              </a:buClr>
              <a:buSzPts val="4400"/>
              <a:buFont typeface="Arial"/>
              <a:buNone/>
            </a:pPr>
            <a:r>
              <a:rPr b="1" lang="ru" sz="2900">
                <a:solidFill>
                  <a:srgbClr val="FCFCFF"/>
                </a:solidFill>
              </a:rPr>
              <a:t>справедливо </a:t>
            </a:r>
            <a:r>
              <a:rPr b="1" i="0" lang="ru" sz="2900" u="none" cap="none" strike="noStrike">
                <a:solidFill>
                  <a:srgbClr val="FCFCFF"/>
                </a:solidFill>
                <a:latin typeface="Arial"/>
                <a:ea typeface="Arial"/>
                <a:cs typeface="Arial"/>
                <a:sym typeface="Arial"/>
              </a:rPr>
              <a:t>называют</a:t>
            </a:r>
            <a:endParaRPr sz="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FF"/>
              </a:buClr>
              <a:buSzPts val="4400"/>
              <a:buFont typeface="Arial"/>
              <a:buNone/>
            </a:pPr>
            <a:r>
              <a:rPr b="1" i="0" lang="ru" sz="2900" u="none" cap="none" strike="noStrike">
                <a:solidFill>
                  <a:srgbClr val="FCFCFF"/>
                </a:solidFill>
                <a:latin typeface="Arial"/>
                <a:ea typeface="Arial"/>
                <a:cs typeface="Arial"/>
                <a:sym typeface="Arial"/>
              </a:rPr>
              <a:t>«золотым веком»</a:t>
            </a:r>
            <a:endParaRPr sz="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FF"/>
              </a:buClr>
              <a:buSzPts val="4400"/>
              <a:buFont typeface="Arial"/>
              <a:buNone/>
            </a:pPr>
            <a:r>
              <a:rPr b="1" i="0" lang="ru" sz="2900" u="none" cap="none" strike="noStrike">
                <a:solidFill>
                  <a:srgbClr val="FCFCFF"/>
                </a:solidFill>
                <a:latin typeface="Arial"/>
                <a:ea typeface="Arial"/>
                <a:cs typeface="Arial"/>
                <a:sym typeface="Arial"/>
              </a:rPr>
              <a:t>Османской империи</a:t>
            </a:r>
            <a:r>
              <a:rPr b="1" i="0" lang="ru" sz="3600" u="none" cap="none" strike="noStrike">
                <a:solidFill>
                  <a:srgbClr val="FCFC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600"/>
          </a:p>
        </p:txBody>
      </p:sp>
      <p:pic>
        <p:nvPicPr>
          <p:cNvPr id="154" name="Google Shape;15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362" y="789384"/>
            <a:ext cx="2311003" cy="3426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650" y="114309"/>
            <a:ext cx="8801100" cy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75" y="1791900"/>
            <a:ext cx="9046051" cy="3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1"/>
          <p:cNvSpPr/>
          <p:nvPr/>
        </p:nvSpPr>
        <p:spPr>
          <a:xfrm>
            <a:off x="108825" y="0"/>
            <a:ext cx="89739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FF"/>
              </a:buClr>
              <a:buSzPts val="4000"/>
              <a:buFont typeface="Arial"/>
              <a:buNone/>
            </a:pPr>
            <a:r>
              <a:rPr b="1" i="0" lang="ru" sz="3300" u="none" cap="none" strike="noStrike">
                <a:solidFill>
                  <a:srgbClr val="FCFCFF"/>
                </a:solidFill>
                <a:latin typeface="Arial"/>
                <a:ea typeface="Arial"/>
                <a:cs typeface="Arial"/>
                <a:sym typeface="Arial"/>
              </a:rPr>
              <a:t>«Золотой век» Османской империи</a:t>
            </a:r>
            <a:endParaRPr sz="700"/>
          </a:p>
        </p:txBody>
      </p:sp>
      <p:sp>
        <p:nvSpPr>
          <p:cNvPr id="166" name="Google Shape;166;p31"/>
          <p:cNvSpPr txBox="1"/>
          <p:nvPr/>
        </p:nvSpPr>
        <p:spPr>
          <a:xfrm>
            <a:off x="4745" y="531025"/>
            <a:ext cx="8973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AutoNum type="arabicPeriod"/>
            </a:pPr>
            <a:r>
              <a:rPr b="1" i="0" lang="ru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результате завоевательных походов присоединены: Венгерское королевство, Хорватия</a:t>
            </a:r>
            <a:r>
              <a:rPr b="1" i="0" lang="ru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b="1" i="0" lang="ru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Армения, часть Персии, Месопотамия;</a:t>
            </a:r>
            <a:endParaRPr sz="900">
              <a:solidFill>
                <a:schemeClr val="lt1"/>
              </a:solidFill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AutoNum type="arabicPeriod" startAt="2"/>
            </a:pPr>
            <a:r>
              <a:rPr b="1" i="0" lang="ru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 властью султана территории 3-х частей света: Европы, Азии, Африки;</a:t>
            </a:r>
            <a:endParaRPr sz="900">
              <a:solidFill>
                <a:schemeClr val="lt1"/>
              </a:solidFill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AutoNum type="arabicPeriod" startAt="2"/>
            </a:pPr>
            <a:r>
              <a:rPr b="1" i="0" lang="ru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Установлен контрол</a:t>
            </a:r>
            <a:r>
              <a:rPr b="1" lang="ru" sz="1900">
                <a:solidFill>
                  <a:schemeClr val="lt1"/>
                </a:solidFill>
              </a:rPr>
              <a:t>ь</a:t>
            </a:r>
            <a:r>
              <a:rPr b="1" i="0" lang="ru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над торговыми путями из Европы в Азию;</a:t>
            </a:r>
            <a:endParaRPr sz="900">
              <a:solidFill>
                <a:schemeClr val="lt1"/>
              </a:solidFill>
            </a:endParaRPr>
          </a:p>
          <a:p>
            <a:pPr indent="-425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AutoNum type="arabicPeriod" startAt="2"/>
            </a:pPr>
            <a:r>
              <a:rPr b="1" i="0" lang="ru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Процветают искусство, литература, наука, развиваются ремёсла;</a:t>
            </a:r>
            <a:endParaRPr sz="9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075" y="89875"/>
            <a:ext cx="8951274" cy="495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2"/>
          <p:cNvSpPr txBox="1"/>
          <p:nvPr/>
        </p:nvSpPr>
        <p:spPr>
          <a:xfrm>
            <a:off x="273463" y="4558500"/>
            <a:ext cx="8614500" cy="58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https://learningapps.org/watch?v=pb8ow4g9j21</a:t>
            </a:r>
            <a:r>
              <a:rPr b="1" lang="ru" sz="2600">
                <a:solidFill>
                  <a:schemeClr val="dk1"/>
                </a:solidFill>
              </a:rPr>
              <a:t> </a:t>
            </a:r>
            <a:endParaRPr b="1" sz="2600">
              <a:solidFill>
                <a:schemeClr val="dk1"/>
              </a:solidFill>
            </a:endParaRPr>
          </a:p>
        </p:txBody>
      </p:sp>
      <p:sp>
        <p:nvSpPr>
          <p:cNvPr id="173" name="Google Shape;173;p32"/>
          <p:cNvSpPr txBox="1"/>
          <p:nvPr/>
        </p:nvSpPr>
        <p:spPr>
          <a:xfrm>
            <a:off x="493300" y="29025"/>
            <a:ext cx="82485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Выполните задание для выяснения роли ислама в жизни мусульманского общества</a:t>
            </a:r>
            <a:endParaRPr b="1" sz="3100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Google Shape;17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5350" y="2006850"/>
            <a:ext cx="156210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644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3"/>
          <p:cNvSpPr txBox="1"/>
          <p:nvPr/>
        </p:nvSpPr>
        <p:spPr>
          <a:xfrm>
            <a:off x="339225" y="0"/>
            <a:ext cx="8567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В чём же заключаются особенности развития стран мусульманского мира?</a:t>
            </a:r>
            <a:endParaRPr b="1" sz="3200">
              <a:solidFill>
                <a:srgbClr val="6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3"/>
          <p:cNvSpPr txBox="1"/>
          <p:nvPr/>
        </p:nvSpPr>
        <p:spPr>
          <a:xfrm>
            <a:off x="268275" y="1112325"/>
            <a:ext cx="87093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AutoNum type="arabicPeriod"/>
            </a:pPr>
            <a:r>
              <a:rPr b="1" lang="ru" sz="2000">
                <a:solidFill>
                  <a:schemeClr val="lt1"/>
                </a:solidFill>
              </a:rPr>
              <a:t>Отрицательное отношение к Европейской науке и культуре вело к изоляции мусульманского мира;</a:t>
            </a:r>
            <a:endParaRPr sz="1000">
              <a:solidFill>
                <a:schemeClr val="lt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</a:rPr>
              <a:t>2.   Отставание развития мусульманских стран из-за произвола</a:t>
            </a:r>
            <a:endParaRPr b="1" sz="2000">
              <a:solidFill>
                <a:schemeClr val="lt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</a:rPr>
              <a:t>      центральных властей;</a:t>
            </a:r>
            <a:endParaRPr sz="1000">
              <a:solidFill>
                <a:schemeClr val="lt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</a:rPr>
              <a:t>3.   Отсутствие заинтересованности в развитии промышленности</a:t>
            </a:r>
            <a:endParaRPr b="1" sz="2000">
              <a:solidFill>
                <a:schemeClr val="lt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</a:rPr>
              <a:t>      либо банковского дела;</a:t>
            </a:r>
            <a:endParaRPr sz="1000">
              <a:solidFill>
                <a:schemeClr val="lt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</a:rPr>
              <a:t>4.   Стремление к накоплению богатств торговцами;</a:t>
            </a:r>
            <a:endParaRPr sz="1000">
              <a:solidFill>
                <a:schemeClr val="lt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</a:rPr>
              <a:t>5.   Безграничное влияние ислама на все стороны жизни  </a:t>
            </a:r>
            <a:r>
              <a:rPr b="1" lang="ru" sz="2000">
                <a:solidFill>
                  <a:schemeClr val="lt1"/>
                </a:solidFill>
              </a:rPr>
              <a:t>н</a:t>
            </a:r>
            <a:r>
              <a:rPr b="1" lang="ru" sz="2000">
                <a:solidFill>
                  <a:schemeClr val="lt1"/>
                </a:solidFill>
              </a:rPr>
              <a:t>аселения мусульманских стран;</a:t>
            </a:r>
            <a:endParaRPr b="1" sz="20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26">
  <a:themeElements>
    <a:clrScheme name="Office">
      <a:dk1>
        <a:srgbClr val="000000"/>
      </a:dk1>
      <a:lt1>
        <a:srgbClr val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