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sldIdLst>
    <p:sldId id="335" r:id="rId2"/>
    <p:sldId id="321" r:id="rId3"/>
    <p:sldId id="322" r:id="rId4"/>
    <p:sldId id="323" r:id="rId5"/>
    <p:sldId id="324" r:id="rId6"/>
    <p:sldId id="325" r:id="rId7"/>
    <p:sldId id="334" r:id="rId8"/>
    <p:sldId id="336" r:id="rId9"/>
    <p:sldId id="280" r:id="rId10"/>
    <p:sldId id="257" r:id="rId11"/>
    <p:sldId id="264" r:id="rId12"/>
    <p:sldId id="265" r:id="rId13"/>
    <p:sldId id="266" r:id="rId14"/>
    <p:sldId id="261" r:id="rId15"/>
    <p:sldId id="267" r:id="rId16"/>
    <p:sldId id="268" r:id="rId17"/>
    <p:sldId id="269" r:id="rId18"/>
    <p:sldId id="270" r:id="rId19"/>
    <p:sldId id="271" r:id="rId20"/>
    <p:sldId id="275" r:id="rId21"/>
    <p:sldId id="272" r:id="rId22"/>
    <p:sldId id="273" r:id="rId23"/>
    <p:sldId id="276" r:id="rId24"/>
    <p:sldId id="277" r:id="rId25"/>
    <p:sldId id="278" r:id="rId26"/>
    <p:sldId id="333" r:id="rId27"/>
    <p:sldId id="337" r:id="rId28"/>
    <p:sldId id="338" r:id="rId29"/>
    <p:sldId id="339" r:id="rId30"/>
    <p:sldId id="302" r:id="rId31"/>
    <p:sldId id="301" r:id="rId32"/>
    <p:sldId id="304" r:id="rId33"/>
    <p:sldId id="306" r:id="rId34"/>
    <p:sldId id="329" r:id="rId35"/>
    <p:sldId id="327" r:id="rId36"/>
    <p:sldId id="328" r:id="rId37"/>
    <p:sldId id="305" r:id="rId38"/>
    <p:sldId id="303" r:id="rId39"/>
    <p:sldId id="340" r:id="rId40"/>
    <p:sldId id="341" r:id="rId41"/>
    <p:sldId id="312" r:id="rId42"/>
    <p:sldId id="356" r:id="rId43"/>
    <p:sldId id="357" r:id="rId44"/>
    <p:sldId id="313" r:id="rId45"/>
    <p:sldId id="358" r:id="rId46"/>
    <p:sldId id="314" r:id="rId47"/>
    <p:sldId id="359" r:id="rId48"/>
    <p:sldId id="315" r:id="rId49"/>
    <p:sldId id="348" r:id="rId50"/>
    <p:sldId id="342" r:id="rId51"/>
    <p:sldId id="310" r:id="rId52"/>
    <p:sldId id="343" r:id="rId53"/>
    <p:sldId id="317" r:id="rId54"/>
    <p:sldId id="350" r:id="rId55"/>
    <p:sldId id="351" r:id="rId56"/>
    <p:sldId id="352" r:id="rId57"/>
    <p:sldId id="353" r:id="rId58"/>
    <p:sldId id="354" r:id="rId59"/>
    <p:sldId id="355" r:id="rId60"/>
    <p:sldId id="347" r:id="rId61"/>
    <p:sldId id="318" r:id="rId62"/>
    <p:sldId id="319" r:id="rId63"/>
    <p:sldId id="320" r:id="rId64"/>
    <p:sldId id="297" r:id="rId65"/>
    <p:sldId id="332" r:id="rId66"/>
    <p:sldId id="298" r:id="rId67"/>
    <p:sldId id="299" r:id="rId68"/>
    <p:sldId id="331" r:id="rId69"/>
    <p:sldId id="316" r:id="rId70"/>
    <p:sldId id="279" r:id="rId71"/>
    <p:sldId id="281" r:id="rId72"/>
    <p:sldId id="282" r:id="rId73"/>
    <p:sldId id="283" r:id="rId74"/>
    <p:sldId id="285" r:id="rId75"/>
    <p:sldId id="286" r:id="rId76"/>
    <p:sldId id="349" r:id="rId77"/>
    <p:sldId id="287" r:id="rId78"/>
    <p:sldId id="288" r:id="rId79"/>
    <p:sldId id="289" r:id="rId80"/>
    <p:sldId id="290" r:id="rId81"/>
    <p:sldId id="291" r:id="rId82"/>
    <p:sldId id="292" r:id="rId83"/>
    <p:sldId id="293" r:id="rId84"/>
    <p:sldId id="295" r:id="rId85"/>
    <p:sldId id="296" r:id="rId8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16D938B-1809-4BCE-8F5B-1110996E95AF}">
          <p14:sldIdLst>
            <p14:sldId id="335"/>
            <p14:sldId id="321"/>
            <p14:sldId id="322"/>
            <p14:sldId id="323"/>
            <p14:sldId id="324"/>
            <p14:sldId id="325"/>
            <p14:sldId id="334"/>
            <p14:sldId id="336"/>
            <p14:sldId id="280"/>
            <p14:sldId id="257"/>
            <p14:sldId id="264"/>
            <p14:sldId id="265"/>
            <p14:sldId id="266"/>
            <p14:sldId id="261"/>
            <p14:sldId id="267"/>
            <p14:sldId id="268"/>
            <p14:sldId id="269"/>
            <p14:sldId id="270"/>
            <p14:sldId id="271"/>
            <p14:sldId id="275"/>
            <p14:sldId id="272"/>
            <p14:sldId id="273"/>
            <p14:sldId id="276"/>
            <p14:sldId id="277"/>
            <p14:sldId id="278"/>
            <p14:sldId id="333"/>
            <p14:sldId id="337"/>
            <p14:sldId id="338"/>
            <p14:sldId id="339"/>
            <p14:sldId id="302"/>
            <p14:sldId id="301"/>
            <p14:sldId id="304"/>
            <p14:sldId id="306"/>
            <p14:sldId id="329"/>
            <p14:sldId id="327"/>
            <p14:sldId id="328"/>
            <p14:sldId id="305"/>
            <p14:sldId id="303"/>
            <p14:sldId id="340"/>
            <p14:sldId id="341"/>
            <p14:sldId id="312"/>
            <p14:sldId id="356"/>
            <p14:sldId id="357"/>
            <p14:sldId id="313"/>
            <p14:sldId id="358"/>
            <p14:sldId id="314"/>
            <p14:sldId id="359"/>
            <p14:sldId id="315"/>
            <p14:sldId id="348"/>
            <p14:sldId id="342"/>
            <p14:sldId id="310"/>
            <p14:sldId id="343"/>
            <p14:sldId id="317"/>
            <p14:sldId id="350"/>
            <p14:sldId id="351"/>
            <p14:sldId id="352"/>
            <p14:sldId id="353"/>
            <p14:sldId id="354"/>
            <p14:sldId id="355"/>
            <p14:sldId id="347"/>
            <p14:sldId id="318"/>
            <p14:sldId id="319"/>
            <p14:sldId id="320"/>
            <p14:sldId id="297"/>
            <p14:sldId id="332"/>
            <p14:sldId id="298"/>
            <p14:sldId id="299"/>
            <p14:sldId id="331"/>
            <p14:sldId id="316"/>
            <p14:sldId id="279"/>
            <p14:sldId id="281"/>
            <p14:sldId id="282"/>
            <p14:sldId id="283"/>
            <p14:sldId id="285"/>
            <p14:sldId id="286"/>
            <p14:sldId id="349"/>
            <p14:sldId id="287"/>
            <p14:sldId id="288"/>
            <p14:sldId id="289"/>
            <p14:sldId id="290"/>
            <p14:sldId id="291"/>
            <p14:sldId id="292"/>
            <p14:sldId id="293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5915" autoAdjust="0"/>
  </p:normalViewPr>
  <p:slideViewPr>
    <p:cSldViewPr>
      <p:cViewPr varScale="1">
        <p:scale>
          <a:sx n="151" d="100"/>
          <a:sy n="151" d="100"/>
        </p:scale>
        <p:origin x="678" y="-2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829991431868779E-2"/>
          <c:y val="0.39780104295112634"/>
          <c:w val="0.7031084864391951"/>
          <c:h val="0.5512729658792651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44-4F61-8641-91F458B9A8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44-4F61-8641-91F458B9A8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44-4F61-8641-91F458B9A824}"/>
              </c:ext>
            </c:extLst>
          </c:dPt>
          <c:dLbls>
            <c:dLbl>
              <c:idx val="0"/>
              <c:layout>
                <c:manualLayout>
                  <c:x val="-0.15533377077865276"/>
                  <c:y val="-0.141095071449402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44-4F61-8641-91F458B9A824}"/>
                </c:ext>
              </c:extLst>
            </c:dLbl>
            <c:dLbl>
              <c:idx val="1"/>
              <c:layout>
                <c:manualLayout>
                  <c:x val="0.1213490813648294"/>
                  <c:y val="-9.45071449402158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44-4F61-8641-91F458B9A824}"/>
                </c:ext>
              </c:extLst>
            </c:dLbl>
            <c:dLbl>
              <c:idx val="2"/>
              <c:layout>
                <c:manualLayout>
                  <c:x val="9.3173884514435701E-2"/>
                  <c:y val="6.9706911636045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44-4F61-8641-91F458B9A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Лист1!$A$1:$A$3</c:f>
              <c:strCache>
                <c:ptCount val="3"/>
                <c:pt idx="0">
                  <c:v>белорусы</c:v>
                </c:pt>
                <c:pt idx="1">
                  <c:v>поляки</c:v>
                </c:pt>
                <c:pt idx="2">
                  <c:v>другие</c:v>
                </c:pt>
              </c:strCache>
            </c:strRef>
          </c:cat>
          <c:val>
            <c:numRef>
              <c:f>Лист1!$B$1:$B$3</c:f>
              <c:numCache>
                <c:formatCode>0%</c:formatCode>
                <c:ptCount val="3"/>
                <c:pt idx="0">
                  <c:v>0.67</c:v>
                </c:pt>
                <c:pt idx="1">
                  <c:v>0.13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D44-4F61-8641-91F458B9A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221784776902874"/>
          <c:y val="0.34176983085447649"/>
          <c:w val="0.27111548556430448"/>
          <c:h val="0.414932195975503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6A3-05AB-40E4-AEBD-359DDD92BFA6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49F3-AD08-4A7E-B5F7-6DA05820990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6A3-05AB-40E4-AEBD-359DDD92BFA6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49F3-AD08-4A7E-B5F7-6DA058209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6A3-05AB-40E4-AEBD-359DDD92BFA6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49F3-AD08-4A7E-B5F7-6DA058209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6A3-05AB-40E4-AEBD-359DDD92BFA6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49F3-AD08-4A7E-B5F7-6DA058209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6A3-05AB-40E4-AEBD-359DDD92BFA6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49F3-AD08-4A7E-B5F7-6DA05820990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6A3-05AB-40E4-AEBD-359DDD92BFA6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49F3-AD08-4A7E-B5F7-6DA058209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6A3-05AB-40E4-AEBD-359DDD92BFA6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49F3-AD08-4A7E-B5F7-6DA058209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6A3-05AB-40E4-AEBD-359DDD92BFA6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49F3-AD08-4A7E-B5F7-6DA058209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6A3-05AB-40E4-AEBD-359DDD92BFA6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49F3-AD08-4A7E-B5F7-6DA058209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6A3-05AB-40E4-AEBD-359DDD92BFA6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49F3-AD08-4A7E-B5F7-6DA058209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6A3-05AB-40E4-AEBD-359DDD92BFA6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4"/>
            <a:ext cx="609600" cy="273844"/>
          </a:xfrm>
        </p:spPr>
        <p:txBody>
          <a:bodyPr/>
          <a:lstStyle/>
          <a:p>
            <a:fld id="{BB9749F3-AD08-4A7E-B5F7-6DA05820990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70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6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BE936A3-05AB-40E4-AEBD-359DDD92BFA6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4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4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B9749F3-AD08-4A7E-B5F7-6DA05820990A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fif"/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fif"/><Relationship Id="rId5" Type="http://schemas.openxmlformats.org/officeDocument/2006/relationships/image" Target="../media/image45.jfif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f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fi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g"/><Relationship Id="rId7" Type="http://schemas.openxmlformats.org/officeDocument/2006/relationships/image" Target="../media/image72.jpeg"/><Relationship Id="rId2" Type="http://schemas.openxmlformats.org/officeDocument/2006/relationships/image" Target="../media/image67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fif"/><Relationship Id="rId2" Type="http://schemas.openxmlformats.org/officeDocument/2006/relationships/image" Target="../media/image78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fif"/><Relationship Id="rId4" Type="http://schemas.openxmlformats.org/officeDocument/2006/relationships/image" Target="../media/image80.jfif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fi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fi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fi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f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fi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f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fi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f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CAE33-5D55-4AA8-97DA-62C26C2BD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067694"/>
            <a:ext cx="8735888" cy="857250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Культурное развитие БССР и Западной Беларуси в 1920-1930-е гг.</a:t>
            </a:r>
          </a:p>
        </p:txBody>
      </p:sp>
    </p:spTree>
    <p:extLst>
      <p:ext uri="{BB962C8B-B14F-4D97-AF65-F5344CB8AC3E}">
        <p14:creationId xmlns:p14="http://schemas.microsoft.com/office/powerpoint/2010/main" val="8845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1109278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000000"/>
                </a:solidFill>
              </a:rPr>
              <a:t>Создание системы образования в 1920-е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9662"/>
            <a:ext cx="8229600" cy="329184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создана </a:t>
            </a:r>
            <a:r>
              <a:rPr lang="ru-RU" sz="2000" b="1" dirty="0">
                <a:solidFill>
                  <a:srgbClr val="000000"/>
                </a:solidFill>
              </a:rPr>
              <a:t>Республиканская чрезвычайная комиссия по ликвидации неграмотности;</a:t>
            </a:r>
            <a:endParaRPr lang="ru-RU" sz="2000" dirty="0">
              <a:solidFill>
                <a:srgbClr val="000000"/>
              </a:solidFill>
            </a:endParaRPr>
          </a:p>
          <a:p>
            <a:r>
              <a:rPr lang="ru-RU" sz="2000" dirty="0"/>
              <a:t>деятельность </a:t>
            </a:r>
            <a:r>
              <a:rPr lang="ru-RU" sz="2000" b="1" dirty="0"/>
              <a:t>общества «Долой безграмотность»;</a:t>
            </a:r>
          </a:p>
          <a:p>
            <a:r>
              <a:rPr lang="ru-RU" sz="2000" dirty="0"/>
              <a:t>Проведение месячников </a:t>
            </a:r>
            <a:r>
              <a:rPr lang="ru-RU" sz="2000" b="1" dirty="0"/>
              <a:t>«За грамотность»;</a:t>
            </a:r>
          </a:p>
          <a:p>
            <a:r>
              <a:rPr lang="ru-RU" sz="2000" dirty="0"/>
              <a:t>Проведение культпоходов и эстафет;</a:t>
            </a:r>
          </a:p>
          <a:p>
            <a:endParaRPr lang="ru-R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03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9582"/>
            <a:ext cx="2362572" cy="35438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059582"/>
            <a:ext cx="2232248" cy="3550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53146"/>
            <a:ext cx="2481655" cy="3550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8777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1232916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000000"/>
                </a:solidFill>
              </a:rPr>
              <a:t>Система народного образования в середине 1920-х гг.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67544" y="1852612"/>
            <a:ext cx="8229600" cy="329088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/>
              <a:t>Дошкольные учреждения;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массовая четырехлетняя трудовая школа;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семилетняя трудовая политехническая школа в составе двух;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школы крестьянской молодежи (ШКМ), школы фабрично-заводского обучения (ФЗО), профессиональные школы , профессиональные и общеобразовательные курсы;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рабочие факультеты;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техникумы;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высшие учебные заведения.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825394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1117822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000000"/>
                </a:solidFill>
              </a:rPr>
              <a:t>Система народного образования в середине 1920-х гг.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68313" y="1828800"/>
            <a:ext cx="8229600" cy="32908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В 1926 г. ЦИК и СНК БССР приняли постановление </a:t>
            </a:r>
            <a:r>
              <a:rPr lang="ru-RU" sz="2000" b="1" dirty="0"/>
              <a:t>«О введении всеобщего обязательного обучения детей от 8 до</a:t>
            </a:r>
            <a:r>
              <a:rPr lang="ru-RU" sz="2000" dirty="0"/>
              <a:t> </a:t>
            </a:r>
            <a:r>
              <a:rPr lang="ru-RU" sz="2000" b="1" dirty="0"/>
              <a:t>11 лет».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Итог: </a:t>
            </a:r>
            <a:r>
              <a:rPr lang="ru-RU" sz="2000" dirty="0"/>
              <a:t>в 1929/1930 учебном году 91 % детей в возрасте 8 лет учились в начальных школах.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49198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8" y="1335420"/>
            <a:ext cx="3528392" cy="25911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43296"/>
            <a:ext cx="4608512" cy="2583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01577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5526"/>
            <a:ext cx="8229600" cy="10458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Изменения в системе образования в 1930-е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35646"/>
            <a:ext cx="8229600" cy="3291840"/>
          </a:xfrm>
        </p:spPr>
        <p:txBody>
          <a:bodyPr>
            <a:normAutofit/>
          </a:bodyPr>
          <a:lstStyle/>
          <a:p>
            <a:r>
              <a:rPr lang="ru-RU" sz="2000" dirty="0"/>
              <a:t>Завершен переход ко </a:t>
            </a:r>
            <a:r>
              <a:rPr lang="ru-RU" sz="2000" b="1" dirty="0"/>
              <a:t>всеобщему обязательному начальному обучению</a:t>
            </a:r>
            <a:r>
              <a:rPr lang="ru-RU" sz="2000" dirty="0"/>
              <a:t>;</a:t>
            </a:r>
          </a:p>
          <a:p>
            <a:r>
              <a:rPr lang="ru-RU" sz="2000" dirty="0"/>
              <a:t>с 1932 г. началось постепенное </a:t>
            </a:r>
            <a:r>
              <a:rPr lang="ru-RU" sz="2000" b="1" dirty="0"/>
              <a:t>преобразование семилетней школы в среднюю</a:t>
            </a:r>
            <a:r>
              <a:rPr lang="ru-RU" sz="2000" dirty="0"/>
              <a:t>;</a:t>
            </a:r>
          </a:p>
          <a:p>
            <a:r>
              <a:rPr lang="ru-RU" sz="2000" dirty="0"/>
              <a:t>увеличение числа ВУЗов с 4 (1925 г.) до 31 (1932 г.);</a:t>
            </a:r>
          </a:p>
          <a:p>
            <a:r>
              <a:rPr lang="ru-RU" sz="2000" dirty="0"/>
              <a:t>продолжалась </a:t>
            </a:r>
            <a:r>
              <a:rPr lang="ru-RU" sz="2000" b="1" dirty="0"/>
              <a:t>работа по ликвидации неграмотности взрослого населения.</a:t>
            </a:r>
          </a:p>
          <a:p>
            <a:endParaRPr lang="ru-RU" sz="2000" b="1" dirty="0"/>
          </a:p>
          <a:p>
            <a:pPr marL="0" indent="0">
              <a:buNone/>
            </a:pPr>
            <a:r>
              <a:rPr lang="ru-RU" sz="2000" dirty="0"/>
              <a:t>Итог: </a:t>
            </a:r>
            <a:r>
              <a:rPr lang="ru-RU" sz="2000" b="1" dirty="0"/>
              <a:t>массовая неграмотность в БССР была ликвидирована.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04262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Рождение белорусской науки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23528" y="1419622"/>
            <a:ext cx="4038600" cy="3326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 1922 г. был создан Институт белорусской культуры (Инбелкульт). В 1929 г. он был реорганизован в </a:t>
            </a:r>
            <a:r>
              <a:rPr lang="ru-RU" sz="2000" b="1" dirty="0"/>
              <a:t>Белорусскую академию наук.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91630"/>
            <a:ext cx="4436009" cy="29573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63938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95486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Владимир Пичета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Историк-славист, выпускник Московского государственного университета, первый ректор Белорусского государственного университета, один из организаторов Инбелкульта и АН БССР. Внёс большой вклад в исследования белорусского этноса, его истории и культуры.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03598"/>
            <a:ext cx="2277945" cy="35699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4383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Митрофан </a:t>
            </a:r>
            <a:r>
              <a:rPr lang="ru-RU" sz="4000" dirty="0" err="1"/>
              <a:t>Довнар</a:t>
            </a:r>
            <a:r>
              <a:rPr lang="ru-RU" sz="4000" dirty="0"/>
              <a:t>-Запольский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66" y="1439863"/>
            <a:ext cx="2258267" cy="33258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Доктор исторических наук, профессор, фольклорист и этнограф. Наиболее крупные его научные труды посвящены преимущественно социально-экономической истории Беларуси и Литвы. </a:t>
            </a:r>
          </a:p>
        </p:txBody>
      </p:sp>
    </p:spTree>
    <p:extLst>
      <p:ext uri="{BB962C8B-B14F-4D97-AF65-F5344CB8AC3E}">
        <p14:creationId xmlns:p14="http://schemas.microsoft.com/office/powerpoint/2010/main" val="3421162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Евфимий Карский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Выдающийся ученый, филолог-славист, основатель белорусского языковедения, филологии и фольклористики, академик Российской академии наук. Создал капитальный трехтомный труд «Белорусы».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75606"/>
            <a:ext cx="2465382" cy="34846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9106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B013F-B7B6-424D-BE55-36D779A6E4F0}"/>
              </a:ext>
            </a:extLst>
          </p:cNvPr>
          <p:cNvSpPr txBox="1">
            <a:spLocks/>
          </p:cNvSpPr>
          <p:nvPr/>
        </p:nvSpPr>
        <p:spPr>
          <a:xfrm>
            <a:off x="467544" y="843558"/>
            <a:ext cx="83058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Белорусизация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C850C8-D914-4E8C-B8E8-09D80F3A131F}"/>
              </a:ext>
            </a:extLst>
          </p:cNvPr>
          <p:cNvSpPr txBox="1">
            <a:spLocks/>
          </p:cNvSpPr>
          <p:nvPr/>
        </p:nvSpPr>
        <p:spPr>
          <a:xfrm>
            <a:off x="467544" y="1730028"/>
            <a:ext cx="8229600" cy="32908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endParaRPr lang="ru-RU" sz="2000" dirty="0"/>
          </a:p>
          <a:p>
            <a:pPr marL="0" indent="0">
              <a:buFont typeface="Wingdings 2"/>
              <a:buNone/>
            </a:pPr>
            <a:r>
              <a:rPr lang="ru-RU" sz="2000" dirty="0"/>
              <a:t>Белорусизация — проводившаяся в 1920-е и 1930-е годы в Белорусской ССР политика по расширению употребления белорусского языка в общественно-политической и культурной жизни республики. Также под белорусизацией понимается развитие белорусской культуры и увеличение доли белорусов на руководящих должностях в БССР.</a:t>
            </a:r>
          </a:p>
          <a:p>
            <a:pPr marL="0" indent="0">
              <a:buFont typeface="Wingdings 2"/>
              <a:buNone/>
            </a:pPr>
            <a:endParaRPr lang="ru-RU" sz="2000" dirty="0"/>
          </a:p>
          <a:p>
            <a:pPr marL="0" indent="0">
              <a:buFont typeface="Wingdings 2"/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87323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979712" y="4155926"/>
            <a:ext cx="4680520" cy="871538"/>
          </a:xfrm>
        </p:spPr>
        <p:txBody>
          <a:bodyPr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Трехтомник «Белорусы» Евфимия Карского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99542"/>
            <a:ext cx="4572000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50834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Николай Щекотихин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7614"/>
            <a:ext cx="2448272" cy="3435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Один из основателей белорусского искусствоведения, воспитанник Московского университета, преподаватель истории белорусского искусства в Белорусском государственном университете. Исследовал белорусскую архитектуру XI—XIX вв., монументальную живопись полоцких храмов.</a:t>
            </a:r>
          </a:p>
        </p:txBody>
      </p:sp>
    </p:spTree>
    <p:extLst>
      <p:ext uri="{BB962C8B-B14F-4D97-AF65-F5344CB8AC3E}">
        <p14:creationId xmlns:p14="http://schemas.microsoft.com/office/powerpoint/2010/main" val="3978841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Отто Шмидт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Один из организаторов и участников освоения Северного морского пути. Впервые в СССР он исследовал математические законы денежной эмиссии, дал математическое обоснование наличия железных руд в Курской магнитной аномалии.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75606"/>
            <a:ext cx="2601393" cy="34900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58559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227934"/>
            <a:ext cx="5400600" cy="56921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Пароход «Челюскин»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71550"/>
            <a:ext cx="5353617" cy="32924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0569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Александр Чижевский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7614"/>
            <a:ext cx="2540800" cy="3463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Биофизик, один из основателей гелиобиологии. Исследовал влияние космических факторов и воздействие воздушных ионов на живые организмы, что используется в так называемой «люстре Чижевского».</a:t>
            </a:r>
          </a:p>
        </p:txBody>
      </p:sp>
    </p:spTree>
    <p:extLst>
      <p:ext uri="{BB962C8B-B14F-4D97-AF65-F5344CB8AC3E}">
        <p14:creationId xmlns:p14="http://schemas.microsoft.com/office/powerpoint/2010/main" val="1092882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083918"/>
            <a:ext cx="5184576" cy="85725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«Люстра Чижевского»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771550"/>
            <a:ext cx="5176005" cy="3435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11398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EA1B4-91C0-4287-A53F-3CD0D16A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87774"/>
            <a:ext cx="8305800" cy="857250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 в 1920-1930-е годы в Западной Беларуси</a:t>
            </a:r>
            <a:b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597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B1967-58B4-42BC-88D8-C1958E849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Товарищество белорусской школы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9AB8C7-7464-4CCA-8478-B29AB1FA5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28" y="1882354"/>
            <a:ext cx="4093144" cy="273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36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D4AA6-AFF4-422C-9BBB-90381741F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E8B1C4-684F-4255-9F9B-709299FC5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45206"/>
            <a:ext cx="2666242" cy="339758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B1392C-84FC-40A6-9566-6950335FF99C}"/>
              </a:ext>
            </a:extLst>
          </p:cNvPr>
          <p:cNvSpPr/>
          <p:nvPr/>
        </p:nvSpPr>
        <p:spPr>
          <a:xfrm>
            <a:off x="737988" y="4169137"/>
            <a:ext cx="1952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М.Горецкий</a:t>
            </a:r>
            <a:r>
              <a:rPr lang="ru-RU" sz="2400" dirty="0"/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01B1A3-EA2F-43CA-9B51-17694D4BBD1A}"/>
              </a:ext>
            </a:extLst>
          </p:cNvPr>
          <p:cNvSpPr/>
          <p:nvPr/>
        </p:nvSpPr>
        <p:spPr>
          <a:xfrm>
            <a:off x="3584336" y="4169137"/>
            <a:ext cx="2152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И.Дворчанин</a:t>
            </a:r>
            <a:r>
              <a:rPr lang="ru-RU" sz="2400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10A00F-0475-4C4E-B7CE-C29C69E9E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336" y="562345"/>
            <a:ext cx="2399327" cy="33975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CD9566-7080-45CE-8D73-F1E1747DB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329" y="566908"/>
            <a:ext cx="2594431" cy="337644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4ECBAFA-9C61-45A6-86E0-5093511E5CB0}"/>
              </a:ext>
            </a:extLst>
          </p:cNvPr>
          <p:cNvSpPr/>
          <p:nvPr/>
        </p:nvSpPr>
        <p:spPr>
          <a:xfrm>
            <a:off x="6326585" y="4175115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Б.Тарашкевич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23449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9ABA2-C40E-4C2B-89B2-BE9EF85B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4027AA-F401-4709-962C-D4517702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45" y="528065"/>
            <a:ext cx="2121062" cy="32296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D588A2-E18E-403B-9836-ED3F9877A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275" y="528065"/>
            <a:ext cx="2418885" cy="32310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470E6E-6F0E-48C9-A5F1-D58D4A77D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528066"/>
            <a:ext cx="2232810" cy="32296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C775D6-4D7D-455F-BBAB-5B4BDB73C3E1}"/>
              </a:ext>
            </a:extLst>
          </p:cNvPr>
          <p:cNvSpPr/>
          <p:nvPr/>
        </p:nvSpPr>
        <p:spPr>
          <a:xfrm>
            <a:off x="736387" y="4011910"/>
            <a:ext cx="2093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В.Ластовский</a:t>
            </a:r>
            <a:endParaRPr lang="ru-RU" sz="2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54BB59E-4B3B-4B5C-B34B-E0DCD9D27C25}"/>
              </a:ext>
            </a:extLst>
          </p:cNvPr>
          <p:cNvSpPr/>
          <p:nvPr/>
        </p:nvSpPr>
        <p:spPr>
          <a:xfrm>
            <a:off x="6253714" y="4011910"/>
            <a:ext cx="2325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Иван </a:t>
            </a:r>
            <a:r>
              <a:rPr lang="ru-RU" sz="2400" dirty="0" err="1"/>
              <a:t>Луцкевич</a:t>
            </a:r>
            <a:endParaRPr lang="ru-RU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B5BC6CF-9610-4039-8F52-994CAE89F82C}"/>
              </a:ext>
            </a:extLst>
          </p:cNvPr>
          <p:cNvSpPr/>
          <p:nvPr/>
        </p:nvSpPr>
        <p:spPr>
          <a:xfrm>
            <a:off x="3328575" y="4011910"/>
            <a:ext cx="2482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Антон </a:t>
            </a:r>
            <a:r>
              <a:rPr lang="ru-RU" sz="2400" dirty="0" err="1"/>
              <a:t>Луцкевич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4172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5526"/>
            <a:ext cx="8229600" cy="10458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Комплекс мероприятий, которые предусматривала белорусизация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496" y="1896241"/>
            <a:ext cx="8229600" cy="3291840"/>
          </a:xfrm>
        </p:spPr>
        <p:txBody>
          <a:bodyPr>
            <a:normAutofit/>
          </a:bodyPr>
          <a:lstStyle/>
          <a:p>
            <a:r>
              <a:rPr lang="ru-RU" sz="2000" dirty="0"/>
              <a:t>Перевод обучения в школах преимущественно на белорусский язык;</a:t>
            </a:r>
          </a:p>
          <a:p>
            <a:r>
              <a:rPr lang="ru-RU" sz="2000" dirty="0"/>
              <a:t>Перевод государственного аппарата на белорусский язык;</a:t>
            </a:r>
          </a:p>
          <a:p>
            <a:r>
              <a:rPr lang="ru-RU" sz="2000" dirty="0"/>
              <a:t>Выдвижение белорусов по национальности на управленческие должности (коренизация);</a:t>
            </a:r>
          </a:p>
          <a:p>
            <a:r>
              <a:rPr lang="ru-RU" sz="2000" dirty="0"/>
              <a:t>Организация научно-исследовательской деятельности по всестороннему изучению Беларуси.</a:t>
            </a:r>
          </a:p>
          <a:p>
            <a:endParaRPr lang="ru-RU" sz="2000" b="1" dirty="0"/>
          </a:p>
          <a:p>
            <a:endParaRPr lang="ru-RU" sz="2000" b="1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56013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B013F-B7B6-424D-BE55-36D779A6E4F0}"/>
              </a:ext>
            </a:extLst>
          </p:cNvPr>
          <p:cNvSpPr txBox="1">
            <a:spLocks/>
          </p:cNvSpPr>
          <p:nvPr/>
        </p:nvSpPr>
        <p:spPr>
          <a:xfrm>
            <a:off x="467544" y="1714500"/>
            <a:ext cx="83058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 БССР</a:t>
            </a:r>
          </a:p>
        </p:txBody>
      </p:sp>
    </p:spTree>
    <p:extLst>
      <p:ext uri="{BB962C8B-B14F-4D97-AF65-F5344CB8AC3E}">
        <p14:creationId xmlns:p14="http://schemas.microsoft.com/office/powerpoint/2010/main" val="4171016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CE874-A023-49F5-84BF-45CC2B8EA143}"/>
              </a:ext>
            </a:extLst>
          </p:cNvPr>
          <p:cNvSpPr txBox="1">
            <a:spLocks/>
          </p:cNvSpPr>
          <p:nvPr/>
        </p:nvSpPr>
        <p:spPr>
          <a:xfrm>
            <a:off x="419100" y="411510"/>
            <a:ext cx="83058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Литературные объединения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F91DEC-A231-442B-9167-7553C57C3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294" y="1335420"/>
            <a:ext cx="3333660" cy="25911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498F37-BE43-465C-9DB2-E24799A83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4656" y="1343296"/>
            <a:ext cx="4107136" cy="2583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Текст 5">
            <a:extLst>
              <a:ext uri="{FF2B5EF4-FFF2-40B4-BE49-F238E27FC236}">
                <a16:creationId xmlns:a16="http://schemas.microsoft.com/office/drawing/2014/main" id="{9CB5813C-0E5A-4406-AEFB-3E94F7EA722A}"/>
              </a:ext>
            </a:extLst>
          </p:cNvPr>
          <p:cNvSpPr txBox="1">
            <a:spLocks/>
          </p:cNvSpPr>
          <p:nvPr/>
        </p:nvSpPr>
        <p:spPr>
          <a:xfrm>
            <a:off x="0" y="4090764"/>
            <a:ext cx="3897759" cy="85725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Товарищество</a:t>
            </a:r>
          </a:p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«Маладняк»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BAB47A3-901B-4607-8F8D-449EDDE90FBB}"/>
              </a:ext>
            </a:extLst>
          </p:cNvPr>
          <p:cNvSpPr txBox="1">
            <a:spLocks/>
          </p:cNvSpPr>
          <p:nvPr/>
        </p:nvSpPr>
        <p:spPr>
          <a:xfrm>
            <a:off x="4639344" y="4093790"/>
            <a:ext cx="3897759" cy="504056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«Узвышша»</a:t>
            </a:r>
          </a:p>
        </p:txBody>
      </p:sp>
    </p:spTree>
    <p:extLst>
      <p:ext uri="{BB962C8B-B14F-4D97-AF65-F5344CB8AC3E}">
        <p14:creationId xmlns:p14="http://schemas.microsoft.com/office/powerpoint/2010/main" val="2643173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BFBF4FC-DD05-48C3-AA15-6CA733F22CF7}"/>
              </a:ext>
            </a:extLst>
          </p:cNvPr>
          <p:cNvSpPr txBox="1">
            <a:spLocks/>
          </p:cNvSpPr>
          <p:nvPr/>
        </p:nvSpPr>
        <p:spPr>
          <a:xfrm>
            <a:off x="395536" y="202332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Михась Климкович</a:t>
            </a:r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6CF26BA6-ADB8-48A8-A86F-4E79A6D99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49" y="987574"/>
            <a:ext cx="2485774" cy="3463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Объект 3">
            <a:extLst>
              <a:ext uri="{FF2B5EF4-FFF2-40B4-BE49-F238E27FC236}">
                <a16:creationId xmlns:a16="http://schemas.microsoft.com/office/drawing/2014/main" id="{C8DC6FB6-2EC9-49D1-B446-5E9D061B5553}"/>
              </a:ext>
            </a:extLst>
          </p:cNvPr>
          <p:cNvSpPr txBox="1">
            <a:spLocks/>
          </p:cNvSpPr>
          <p:nvPr/>
        </p:nvSpPr>
        <p:spPr>
          <a:xfrm>
            <a:off x="1413992" y="4587974"/>
            <a:ext cx="6192688" cy="43204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800"/>
              </a:spcAft>
              <a:buNone/>
            </a:pPr>
            <a:r>
              <a:rPr lang="ru-RU" sz="20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председатель Союза писателей БССР</a:t>
            </a:r>
          </a:p>
        </p:txBody>
      </p:sp>
    </p:spTree>
    <p:extLst>
      <p:ext uri="{BB962C8B-B14F-4D97-AF65-F5344CB8AC3E}">
        <p14:creationId xmlns:p14="http://schemas.microsoft.com/office/powerpoint/2010/main" val="2280121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>
            <a:extLst>
              <a:ext uri="{FF2B5EF4-FFF2-40B4-BE49-F238E27FC236}">
                <a16:creationId xmlns:a16="http://schemas.microsoft.com/office/drawing/2014/main" id="{953042C1-9021-44BA-9D1E-06A043E0B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1203598"/>
            <a:ext cx="2485774" cy="31603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C42265C-DA63-4E2E-BFD8-EC3C567C17F6}"/>
              </a:ext>
            </a:extLst>
          </p:cNvPr>
          <p:cNvSpPr txBox="1">
            <a:spLocks/>
          </p:cNvSpPr>
          <p:nvPr/>
        </p:nvSpPr>
        <p:spPr>
          <a:xfrm>
            <a:off x="395536" y="483518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Максим Горецкий </a:t>
            </a:r>
          </a:p>
        </p:txBody>
      </p:sp>
      <p:sp>
        <p:nvSpPr>
          <p:cNvPr id="6" name="Объект 3">
            <a:extLst>
              <a:ext uri="{FF2B5EF4-FFF2-40B4-BE49-F238E27FC236}">
                <a16:creationId xmlns:a16="http://schemas.microsoft.com/office/drawing/2014/main" id="{FFFAF062-C6BD-45F7-AD43-968675256E1F}"/>
              </a:ext>
            </a:extLst>
          </p:cNvPr>
          <p:cNvSpPr txBox="1">
            <a:spLocks/>
          </p:cNvSpPr>
          <p:nvPr/>
        </p:nvSpPr>
        <p:spPr>
          <a:xfrm>
            <a:off x="4283968" y="2001883"/>
            <a:ext cx="4341168" cy="156373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2000" dirty="0"/>
              <a:t>Издал:</a:t>
            </a:r>
          </a:p>
          <a:p>
            <a:r>
              <a:rPr lang="ru-RU" sz="2000" dirty="0">
                <a:effectLst/>
                <a:ea typeface="Calibri" panose="020F0502020204030204" pitchFamily="34" charset="0"/>
              </a:rPr>
              <a:t>Историю белорусской литературы</a:t>
            </a:r>
          </a:p>
          <a:p>
            <a:r>
              <a:rPr lang="ru-RU" sz="2000" dirty="0">
                <a:effectLst/>
                <a:ea typeface="Calibri" panose="020F0502020204030204" pitchFamily="34" charset="0"/>
              </a:rPr>
              <a:t>Хрестоматию новой белорусской литературы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36953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>
            <a:extLst>
              <a:ext uri="{FF2B5EF4-FFF2-40B4-BE49-F238E27FC236}">
                <a16:creationId xmlns:a16="http://schemas.microsoft.com/office/drawing/2014/main" id="{953042C1-9021-44BA-9D1E-06A043E0B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2" y="771533"/>
            <a:ext cx="2343333" cy="36004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9187960-E162-4E06-BD30-4BD60DEF213A}"/>
              </a:ext>
            </a:extLst>
          </p:cNvPr>
          <p:cNvSpPr txBox="1">
            <a:spLocks/>
          </p:cNvSpPr>
          <p:nvPr/>
        </p:nvSpPr>
        <p:spPr>
          <a:xfrm>
            <a:off x="2915816" y="699542"/>
            <a:ext cx="5256584" cy="129614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 Ф. Жилунович (Тишка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Гартный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9EBFE640-6844-4843-AB78-A84A0E505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58" y="1995686"/>
            <a:ext cx="1535684" cy="23035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24736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>
            <a:extLst>
              <a:ext uri="{FF2B5EF4-FFF2-40B4-BE49-F238E27FC236}">
                <a16:creationId xmlns:a16="http://schemas.microsoft.com/office/drawing/2014/main" id="{953042C1-9021-44BA-9D1E-06A043E0B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1049178"/>
            <a:ext cx="2487349" cy="32500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9187960-E162-4E06-BD30-4BD60DEF213A}"/>
              </a:ext>
            </a:extLst>
          </p:cNvPr>
          <p:cNvSpPr txBox="1">
            <a:spLocks/>
          </p:cNvSpPr>
          <p:nvPr/>
        </p:nvSpPr>
        <p:spPr>
          <a:xfrm>
            <a:off x="411180" y="435808"/>
            <a:ext cx="3096344" cy="6480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Якуб Колас</a:t>
            </a: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9EBFE640-6844-4843-AB78-A84A0E505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926" y="499262"/>
            <a:ext cx="1535684" cy="21688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AD912D-291D-4BE6-A72B-791919239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415" y="451128"/>
            <a:ext cx="1535684" cy="21206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85B35573-19CB-41A8-908B-34B1B7726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6497" y="2430709"/>
            <a:ext cx="1535684" cy="21688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193F3FD1-2D9E-4DF1-8F28-047D56883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0986" y="2456853"/>
            <a:ext cx="1535684" cy="21688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3149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>
            <a:extLst>
              <a:ext uri="{FF2B5EF4-FFF2-40B4-BE49-F238E27FC236}">
                <a16:creationId xmlns:a16="http://schemas.microsoft.com/office/drawing/2014/main" id="{953042C1-9021-44BA-9D1E-06A043E0B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579" y="1203598"/>
            <a:ext cx="1601367" cy="2415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9187960-E162-4E06-BD30-4BD60DEF213A}"/>
              </a:ext>
            </a:extLst>
          </p:cNvPr>
          <p:cNvSpPr txBox="1">
            <a:spLocks/>
          </p:cNvSpPr>
          <p:nvPr/>
        </p:nvSpPr>
        <p:spPr>
          <a:xfrm>
            <a:off x="755576" y="588622"/>
            <a:ext cx="2808312" cy="50405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Михась Лыньков</a:t>
            </a: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9EBFE640-6844-4843-AB78-A84A0E505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752" y="1779662"/>
            <a:ext cx="1635787" cy="24782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B6B6CC-95BB-41A2-97C5-1DAA35B7F3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5054" y="1243119"/>
            <a:ext cx="1601367" cy="2336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6BAB165-E62D-4427-9957-71A536791A22}"/>
              </a:ext>
            </a:extLst>
          </p:cNvPr>
          <p:cNvSpPr txBox="1">
            <a:spLocks/>
          </p:cNvSpPr>
          <p:nvPr/>
        </p:nvSpPr>
        <p:spPr>
          <a:xfrm>
            <a:off x="6228184" y="699542"/>
            <a:ext cx="2808312" cy="50405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Янка Мавр</a:t>
            </a:r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E70ED7CE-2629-430C-A713-1152B3EA4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461" y="1779662"/>
            <a:ext cx="1635787" cy="24782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0160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4">
            <a:extLst>
              <a:ext uri="{FF2B5EF4-FFF2-40B4-BE49-F238E27FC236}">
                <a16:creationId xmlns:a16="http://schemas.microsoft.com/office/drawing/2014/main" id="{43026D4B-A4D5-422B-BC77-1DADBF55E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912" y="1156131"/>
            <a:ext cx="1536046" cy="20960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Текст 5">
            <a:extLst>
              <a:ext uri="{FF2B5EF4-FFF2-40B4-BE49-F238E27FC236}">
                <a16:creationId xmlns:a16="http://schemas.microsoft.com/office/drawing/2014/main" id="{5260BBB5-8544-4312-B8D7-F2CC0B486574}"/>
              </a:ext>
            </a:extLst>
          </p:cNvPr>
          <p:cNvSpPr txBox="1">
            <a:spLocks/>
          </p:cNvSpPr>
          <p:nvPr/>
        </p:nvSpPr>
        <p:spPr>
          <a:xfrm>
            <a:off x="451405" y="3588595"/>
            <a:ext cx="1295059" cy="344787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Я. Купала</a:t>
            </a:r>
          </a:p>
        </p:txBody>
      </p:sp>
      <p:pic>
        <p:nvPicPr>
          <p:cNvPr id="2" name="Объект 4">
            <a:extLst>
              <a:ext uri="{FF2B5EF4-FFF2-40B4-BE49-F238E27FC236}">
                <a16:creationId xmlns:a16="http://schemas.microsoft.com/office/drawing/2014/main" id="{FE25ECA7-C514-499A-8A1A-19FCE0A12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9111" y="1156131"/>
            <a:ext cx="1526035" cy="20824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Текст 5">
            <a:extLst>
              <a:ext uri="{FF2B5EF4-FFF2-40B4-BE49-F238E27FC236}">
                <a16:creationId xmlns:a16="http://schemas.microsoft.com/office/drawing/2014/main" id="{2DC603EF-03BA-47DF-99A5-792848D05D32}"/>
              </a:ext>
            </a:extLst>
          </p:cNvPr>
          <p:cNvSpPr txBox="1">
            <a:spLocks/>
          </p:cNvSpPr>
          <p:nvPr/>
        </p:nvSpPr>
        <p:spPr>
          <a:xfrm>
            <a:off x="2224598" y="3605812"/>
            <a:ext cx="1295059" cy="344787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 Крапива</a:t>
            </a: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DB2912D4-C358-4C7F-8815-84C9F186E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928" y="1131590"/>
            <a:ext cx="1526035" cy="20852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Текст 5">
            <a:extLst>
              <a:ext uri="{FF2B5EF4-FFF2-40B4-BE49-F238E27FC236}">
                <a16:creationId xmlns:a16="http://schemas.microsoft.com/office/drawing/2014/main" id="{611D8F6C-0997-4008-9287-39CA95C326B9}"/>
              </a:ext>
            </a:extLst>
          </p:cNvPr>
          <p:cNvSpPr txBox="1">
            <a:spLocks/>
          </p:cNvSpPr>
          <p:nvPr/>
        </p:nvSpPr>
        <p:spPr>
          <a:xfrm>
            <a:off x="4039415" y="3600083"/>
            <a:ext cx="1295059" cy="344787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 Бровка</a:t>
            </a:r>
          </a:p>
        </p:txBody>
      </p:sp>
      <p:pic>
        <p:nvPicPr>
          <p:cNvPr id="21" name="Объект 4">
            <a:extLst>
              <a:ext uri="{FF2B5EF4-FFF2-40B4-BE49-F238E27FC236}">
                <a16:creationId xmlns:a16="http://schemas.microsoft.com/office/drawing/2014/main" id="{A9163DB5-BF74-4052-B907-6398AB36B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9317" y="1122786"/>
            <a:ext cx="1295059" cy="20852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Текст 5">
            <a:extLst>
              <a:ext uri="{FF2B5EF4-FFF2-40B4-BE49-F238E27FC236}">
                <a16:creationId xmlns:a16="http://schemas.microsoft.com/office/drawing/2014/main" id="{3BF6711F-8ED0-41F9-B26A-E6A6614BBB89}"/>
              </a:ext>
            </a:extLst>
          </p:cNvPr>
          <p:cNvSpPr txBox="1">
            <a:spLocks/>
          </p:cNvSpPr>
          <p:nvPr/>
        </p:nvSpPr>
        <p:spPr>
          <a:xfrm>
            <a:off x="5680480" y="3589711"/>
            <a:ext cx="1366790" cy="344787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Зарецкий</a:t>
            </a:r>
          </a:p>
        </p:txBody>
      </p:sp>
      <p:pic>
        <p:nvPicPr>
          <p:cNvPr id="25" name="Объект 4">
            <a:extLst>
              <a:ext uri="{FF2B5EF4-FFF2-40B4-BE49-F238E27FC236}">
                <a16:creationId xmlns:a16="http://schemas.microsoft.com/office/drawing/2014/main" id="{A90BA5D0-EA19-4ABA-8450-4E49A3DDD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3730" y="1110085"/>
            <a:ext cx="1482942" cy="2068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7" name="Текст 5">
            <a:extLst>
              <a:ext uri="{FF2B5EF4-FFF2-40B4-BE49-F238E27FC236}">
                <a16:creationId xmlns:a16="http://schemas.microsoft.com/office/drawing/2014/main" id="{ADC76558-C086-4373-8AC8-8DD91ABB2349}"/>
              </a:ext>
            </a:extLst>
          </p:cNvPr>
          <p:cNvSpPr txBox="1">
            <a:spLocks/>
          </p:cNvSpPr>
          <p:nvPr/>
        </p:nvSpPr>
        <p:spPr>
          <a:xfrm>
            <a:off x="7377671" y="3585519"/>
            <a:ext cx="1295059" cy="344787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 Глебка</a:t>
            </a:r>
          </a:p>
        </p:txBody>
      </p:sp>
    </p:spTree>
    <p:extLst>
      <p:ext uri="{BB962C8B-B14F-4D97-AF65-F5344CB8AC3E}">
        <p14:creationId xmlns:p14="http://schemas.microsoft.com/office/powerpoint/2010/main" val="925063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A90BD45-D38B-423E-817A-70666912B7DE}"/>
              </a:ext>
            </a:extLst>
          </p:cNvPr>
          <p:cNvSpPr txBox="1">
            <a:spLocks/>
          </p:cNvSpPr>
          <p:nvPr/>
        </p:nvSpPr>
        <p:spPr>
          <a:xfrm>
            <a:off x="419100" y="1747391"/>
            <a:ext cx="83058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 Западной Беларуси</a:t>
            </a:r>
          </a:p>
        </p:txBody>
      </p:sp>
    </p:spTree>
    <p:extLst>
      <p:ext uri="{BB962C8B-B14F-4D97-AF65-F5344CB8AC3E}">
        <p14:creationId xmlns:p14="http://schemas.microsoft.com/office/powerpoint/2010/main" val="30659151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9AC45-13B1-460A-BDF4-81B462CF8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ё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F61733-B95F-4628-996E-ECE1FAEE9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81" y="528066"/>
            <a:ext cx="2684934" cy="34490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E8E21D-36A4-4E7F-BD6D-CC3AED18E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279" y="528066"/>
            <a:ext cx="2519442" cy="34490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1BE3C8-3ECB-471D-982D-69F1C772E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985" y="528066"/>
            <a:ext cx="2238751" cy="344907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DD7D5D8-964F-47CD-ACB2-5CCBAA710C43}"/>
              </a:ext>
            </a:extLst>
          </p:cNvPr>
          <p:cNvSpPr/>
          <p:nvPr/>
        </p:nvSpPr>
        <p:spPr>
          <a:xfrm>
            <a:off x="6380827" y="4121745"/>
            <a:ext cx="1833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М. Василёк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74A2E4-4FAE-4EDE-8277-8C5B9206ABEA}"/>
              </a:ext>
            </a:extLst>
          </p:cNvPr>
          <p:cNvSpPr/>
          <p:nvPr/>
        </p:nvSpPr>
        <p:spPr>
          <a:xfrm>
            <a:off x="952431" y="4121845"/>
            <a:ext cx="1344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М. Танк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F845179-7C60-4081-8DEB-A027949ED220}"/>
              </a:ext>
            </a:extLst>
          </p:cNvPr>
          <p:cNvSpPr/>
          <p:nvPr/>
        </p:nvSpPr>
        <p:spPr>
          <a:xfrm>
            <a:off x="3744927" y="4121546"/>
            <a:ext cx="1730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П. Пестрак</a:t>
            </a:r>
          </a:p>
        </p:txBody>
      </p:sp>
    </p:spTree>
    <p:extLst>
      <p:ext uri="{BB962C8B-B14F-4D97-AF65-F5344CB8AC3E}">
        <p14:creationId xmlns:p14="http://schemas.microsoft.com/office/powerpoint/2010/main" val="1110226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939902"/>
            <a:ext cx="7344816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Хацкевич – глава Комиссии по осуществлению национальной политики ЦИК БССР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9872" y="827874"/>
            <a:ext cx="2102336" cy="26909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86076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55D142-24B4-4630-9EA5-D0B4424C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09" y="624329"/>
            <a:ext cx="2160240" cy="31009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F95324-8ECD-46E6-A0E5-8D3854DCB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771" y="624329"/>
            <a:ext cx="2258457" cy="31009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52177A-74E7-4223-8A4A-5803AA534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650" y="624330"/>
            <a:ext cx="2398098" cy="310098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3DC473-7934-4C68-9052-CB1DB710179E}"/>
              </a:ext>
            </a:extLst>
          </p:cNvPr>
          <p:cNvSpPr/>
          <p:nvPr/>
        </p:nvSpPr>
        <p:spPr>
          <a:xfrm>
            <a:off x="6482409" y="4246100"/>
            <a:ext cx="2068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И.Логинович</a:t>
            </a:r>
            <a:endParaRPr lang="ru-RU" sz="2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5B97FC-5BF1-4B1E-8AEA-08B05E6579A9}"/>
              </a:ext>
            </a:extLst>
          </p:cNvPr>
          <p:cNvSpPr/>
          <p:nvPr/>
        </p:nvSpPr>
        <p:spPr>
          <a:xfrm>
            <a:off x="3731865" y="4246101"/>
            <a:ext cx="1680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М.Машара</a:t>
            </a:r>
            <a:endParaRPr lang="ru-RU" sz="2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172D46-C2A9-4DBA-8BB5-751D8BF6064A}"/>
              </a:ext>
            </a:extLst>
          </p:cNvPr>
          <p:cNvSpPr/>
          <p:nvPr/>
        </p:nvSpPr>
        <p:spPr>
          <a:xfrm>
            <a:off x="1043504" y="4246100"/>
            <a:ext cx="1405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В.Тавлай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61510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5F03B-6207-459C-BFC1-015F65A5664E}"/>
              </a:ext>
            </a:extLst>
          </p:cNvPr>
          <p:cNvSpPr txBox="1">
            <a:spLocks/>
          </p:cNvSpPr>
          <p:nvPr/>
        </p:nvSpPr>
        <p:spPr>
          <a:xfrm>
            <a:off x="419100" y="1714500"/>
            <a:ext cx="83058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Изобразительное искусство БССР</a:t>
            </a:r>
          </a:p>
        </p:txBody>
      </p:sp>
    </p:spTree>
    <p:extLst>
      <p:ext uri="{BB962C8B-B14F-4D97-AF65-F5344CB8AC3E}">
        <p14:creationId xmlns:p14="http://schemas.microsoft.com/office/powerpoint/2010/main" val="1132207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634380"/>
            <a:ext cx="3456384" cy="193737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+mn-lt"/>
              </a:rPr>
              <a:t>УНОВИС</a:t>
            </a:r>
            <a:r>
              <a:rPr lang="ru-RU" sz="2000" dirty="0">
                <a:latin typeface="+mn-lt"/>
              </a:rPr>
              <a:t> («</a:t>
            </a:r>
            <a:r>
              <a:rPr lang="ru-RU" sz="2000" dirty="0" err="1">
                <a:latin typeface="+mn-lt"/>
              </a:rPr>
              <a:t>Утвердители</a:t>
            </a:r>
            <a:r>
              <a:rPr lang="ru-RU" sz="2000" dirty="0">
                <a:latin typeface="+mn-lt"/>
              </a:rPr>
              <a:t> нового искусства») — авангардное художественное объединение, созданное К. С. Малевичем в Витебске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318" y="619646"/>
            <a:ext cx="4679625" cy="29481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13086965-7691-41C8-BA85-B058B855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2040" y="2787774"/>
            <a:ext cx="3384376" cy="19525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80084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2187" y="1383274"/>
            <a:ext cx="4679625" cy="2376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49251FC-945E-4B36-8F95-E1096794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87" y="2791541"/>
            <a:ext cx="4679625" cy="193737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+mn-lt"/>
              </a:rPr>
              <a:t>Современный логотип Белорусского союза художников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8833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>
            <a:extLst>
              <a:ext uri="{FF2B5EF4-FFF2-40B4-BE49-F238E27FC236}">
                <a16:creationId xmlns:a16="http://schemas.microsoft.com/office/drawing/2014/main" id="{622458C0-D6C0-4607-9D16-0097FA5D3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251868"/>
            <a:ext cx="2212213" cy="2831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541733B-4636-4AC1-9E84-24857D456E93}"/>
              </a:ext>
            </a:extLst>
          </p:cNvPr>
          <p:cNvSpPr txBox="1">
            <a:spLocks/>
          </p:cNvSpPr>
          <p:nvPr/>
        </p:nvSpPr>
        <p:spPr>
          <a:xfrm>
            <a:off x="419100" y="460221"/>
            <a:ext cx="83058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 </a:t>
            </a:r>
            <a:r>
              <a:rPr lang="ru-RU" sz="4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Станюта</a:t>
            </a:r>
            <a:endParaRPr lang="ru-RU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A06F4F1D-5FA0-46F5-BC7E-8B4D46910FBB}"/>
              </a:ext>
            </a:extLst>
          </p:cNvPr>
          <p:cNvSpPr txBox="1">
            <a:spLocks/>
          </p:cNvSpPr>
          <p:nvPr/>
        </p:nvSpPr>
        <p:spPr>
          <a:xfrm>
            <a:off x="2699792" y="1799823"/>
            <a:ext cx="3744416" cy="332613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2000" dirty="0"/>
              <a:t>белорусский советский живописец, портретист, график, педагог. Член Всебелорусского объединения художников, Всебелорусского товарищества библиофилов.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428D2398-DE09-4BE6-8D83-4016F6496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3361" y="1225645"/>
            <a:ext cx="2093275" cy="29760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A11D163-4A46-4671-8AD0-E600C5D07739}"/>
              </a:ext>
            </a:extLst>
          </p:cNvPr>
          <p:cNvSpPr txBox="1">
            <a:spLocks/>
          </p:cNvSpPr>
          <p:nvPr/>
        </p:nvSpPr>
        <p:spPr>
          <a:xfrm>
            <a:off x="3407098" y="4304968"/>
            <a:ext cx="8305800" cy="79362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«Портрет дочери»</a:t>
            </a:r>
          </a:p>
        </p:txBody>
      </p:sp>
    </p:spTree>
    <p:extLst>
      <p:ext uri="{BB962C8B-B14F-4D97-AF65-F5344CB8AC3E}">
        <p14:creationId xmlns:p14="http://schemas.microsoft.com/office/powerpoint/2010/main" val="3676653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>
            <a:extLst>
              <a:ext uri="{FF2B5EF4-FFF2-40B4-BE49-F238E27FC236}">
                <a16:creationId xmlns:a16="http://schemas.microsoft.com/office/drawing/2014/main" id="{622458C0-D6C0-4607-9D16-0097FA5D3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327" y="1436370"/>
            <a:ext cx="2212213" cy="29694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541733B-4636-4AC1-9E84-24857D456E93}"/>
              </a:ext>
            </a:extLst>
          </p:cNvPr>
          <p:cNvSpPr txBox="1">
            <a:spLocks/>
          </p:cNvSpPr>
          <p:nvPr/>
        </p:nvSpPr>
        <p:spPr>
          <a:xfrm>
            <a:off x="419100" y="411510"/>
            <a:ext cx="83058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Валентин Волков</a:t>
            </a:r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A06F4F1D-5FA0-46F5-BC7E-8B4D46910FBB}"/>
              </a:ext>
            </a:extLst>
          </p:cNvPr>
          <p:cNvSpPr txBox="1">
            <a:spLocks/>
          </p:cNvSpPr>
          <p:nvPr/>
        </p:nvSpPr>
        <p:spPr>
          <a:xfrm>
            <a:off x="3563888" y="1398270"/>
            <a:ext cx="4038600" cy="332613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2000" dirty="0"/>
              <a:t>русский и советский, белорусский художник, народный художник Белорусской ССР (1955). Автор рисунка герба БССР (1926 и 1938 гг.). Принимал участие в художественных выставках с 1903 года. Работал в жанрах тематических картин, портрета, писал пейзажи, натюрморты.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C3FD3A-3E74-44CE-984B-0F9363BD7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50" y="627534"/>
            <a:ext cx="1771392" cy="18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62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75AF26-6178-4D2E-8275-815B71131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1073303"/>
            <a:ext cx="2212213" cy="29362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9DC51B9-7BB5-461E-B45F-B7363B60FAE3}"/>
              </a:ext>
            </a:extLst>
          </p:cNvPr>
          <p:cNvSpPr txBox="1">
            <a:spLocks/>
          </p:cNvSpPr>
          <p:nvPr/>
        </p:nvSpPr>
        <p:spPr>
          <a:xfrm>
            <a:off x="707132" y="207545"/>
            <a:ext cx="83058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 Филипович</a:t>
            </a:r>
          </a:p>
        </p:txBody>
      </p:sp>
      <p:pic>
        <p:nvPicPr>
          <p:cNvPr id="13" name="Объект 4">
            <a:extLst>
              <a:ext uri="{FF2B5EF4-FFF2-40B4-BE49-F238E27FC236}">
                <a16:creationId xmlns:a16="http://schemas.microsoft.com/office/drawing/2014/main" id="{E1726533-9978-44BB-BD9C-8E5094B8E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6216" y="1347614"/>
            <a:ext cx="2226195" cy="16760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Объект 3">
            <a:extLst>
              <a:ext uri="{FF2B5EF4-FFF2-40B4-BE49-F238E27FC236}">
                <a16:creationId xmlns:a16="http://schemas.microsoft.com/office/drawing/2014/main" id="{62408E7C-4CE4-4B1F-BB37-A4FA853C2E7B}"/>
              </a:ext>
            </a:extLst>
          </p:cNvPr>
          <p:cNvSpPr txBox="1">
            <a:spLocks/>
          </p:cNvSpPr>
          <p:nvPr/>
        </p:nvSpPr>
        <p:spPr>
          <a:xfrm>
            <a:off x="2840732" y="1707654"/>
            <a:ext cx="4038600" cy="332613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2000" dirty="0"/>
              <a:t>белорусский живописец , график, этнограф , педагог. Один из первых белорусских художников, обратившихся к национальной тематике.</a:t>
            </a: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036CE5D0-6642-4B6F-9AAD-D302A0260DB0}"/>
              </a:ext>
            </a:extLst>
          </p:cNvPr>
          <p:cNvSpPr txBox="1">
            <a:spLocks/>
          </p:cNvSpPr>
          <p:nvPr/>
        </p:nvSpPr>
        <p:spPr>
          <a:xfrm>
            <a:off x="6444208" y="3383747"/>
            <a:ext cx="2400747" cy="315773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«Ночь на Ивана Купалу»</a:t>
            </a:r>
          </a:p>
        </p:txBody>
      </p:sp>
    </p:spTree>
    <p:extLst>
      <p:ext uri="{BB962C8B-B14F-4D97-AF65-F5344CB8AC3E}">
        <p14:creationId xmlns:p14="http://schemas.microsoft.com/office/powerpoint/2010/main" val="1700327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75AF26-6178-4D2E-8275-815B71131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1419622"/>
            <a:ext cx="2212213" cy="2878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9DC51B9-7BB5-461E-B45F-B7363B60FAE3}"/>
              </a:ext>
            </a:extLst>
          </p:cNvPr>
          <p:cNvSpPr txBox="1">
            <a:spLocks/>
          </p:cNvSpPr>
          <p:nvPr/>
        </p:nvSpPr>
        <p:spPr>
          <a:xfrm>
            <a:off x="-1931178" y="707316"/>
            <a:ext cx="83058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 Ахремчик</a:t>
            </a: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036CE5D0-6642-4B6F-9AAD-D302A0260DB0}"/>
              </a:ext>
            </a:extLst>
          </p:cNvPr>
          <p:cNvSpPr txBox="1">
            <a:spLocks/>
          </p:cNvSpPr>
          <p:nvPr/>
        </p:nvSpPr>
        <p:spPr>
          <a:xfrm>
            <a:off x="4067944" y="4510506"/>
            <a:ext cx="4934970" cy="56631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Заседание ЦК КП (б) Белоруссии в Лиозно после трансляции по радио выступления </a:t>
            </a:r>
            <a:r>
              <a:rPr lang="ru-RU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И.В.Сталина</a:t>
            </a:r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3 июля 1941 года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E138CA1C-3090-47F2-89BB-3A738B6D3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4754" y="1064795"/>
            <a:ext cx="4658981" cy="33713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16454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75AF26-6178-4D2E-8275-815B71131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5532" y="1468140"/>
            <a:ext cx="1894328" cy="29362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9DC51B9-7BB5-461E-B45F-B7363B60FAE3}"/>
              </a:ext>
            </a:extLst>
          </p:cNvPr>
          <p:cNvSpPr txBox="1">
            <a:spLocks/>
          </p:cNvSpPr>
          <p:nvPr/>
        </p:nvSpPr>
        <p:spPr>
          <a:xfrm>
            <a:off x="-207584" y="843558"/>
            <a:ext cx="504056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 Кудревич</a:t>
            </a:r>
          </a:p>
        </p:txBody>
      </p:sp>
      <p:pic>
        <p:nvPicPr>
          <p:cNvPr id="13" name="Объект 4">
            <a:extLst>
              <a:ext uri="{FF2B5EF4-FFF2-40B4-BE49-F238E27FC236}">
                <a16:creationId xmlns:a16="http://schemas.microsoft.com/office/drawing/2014/main" id="{E1726533-9978-44BB-BD9C-8E5094B8E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585578"/>
            <a:ext cx="2992764" cy="38187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Текст 5">
            <a:extLst>
              <a:ext uri="{FF2B5EF4-FFF2-40B4-BE49-F238E27FC236}">
                <a16:creationId xmlns:a16="http://schemas.microsoft.com/office/drawing/2014/main" id="{5630C5DA-FB82-4305-B10E-3BB1C70118F5}"/>
              </a:ext>
            </a:extLst>
          </p:cNvPr>
          <p:cNvSpPr txBox="1">
            <a:spLocks/>
          </p:cNvSpPr>
          <p:nvPr/>
        </p:nvSpPr>
        <p:spPr>
          <a:xfrm>
            <a:off x="5220072" y="4731990"/>
            <a:ext cx="2078749" cy="31577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«Утро весны», </a:t>
            </a:r>
          </a:p>
        </p:txBody>
      </p:sp>
    </p:spTree>
    <p:extLst>
      <p:ext uri="{BB962C8B-B14F-4D97-AF65-F5344CB8AC3E}">
        <p14:creationId xmlns:p14="http://schemas.microsoft.com/office/powerpoint/2010/main" val="1769786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B6309-3C37-41AD-B878-54A7780B2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571750"/>
            <a:ext cx="83058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Изобразительное искусство</a:t>
            </a:r>
            <a:b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Западной Беларуси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979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75856" y="1487909"/>
            <a:ext cx="4680520" cy="2167682"/>
          </a:xfrm>
        </p:spPr>
        <p:txBody>
          <a:bodyPr/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Брошюра «Белорусский язык как фактор национально-культурный».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И. Пичета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771550"/>
            <a:ext cx="2286000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95405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543135-3E31-466D-95D3-F14DC7E34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267494"/>
            <a:ext cx="7096125" cy="398145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1D9EE3-B524-4EF4-9946-E73521544DF2}"/>
              </a:ext>
            </a:extLst>
          </p:cNvPr>
          <p:cNvSpPr/>
          <p:nvPr/>
        </p:nvSpPr>
        <p:spPr>
          <a:xfrm>
            <a:off x="1023936" y="4371950"/>
            <a:ext cx="7096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</a:t>
            </a:r>
            <a:r>
              <a:rPr lang="ru-RU" dirty="0" err="1"/>
              <a:t>Кастусь</a:t>
            </a:r>
            <a:r>
              <a:rPr lang="ru-RU" dirty="0"/>
              <a:t> Калиновский среди повстанцев 1863 г.» П. </a:t>
            </a:r>
            <a:r>
              <a:rPr lang="ru-RU" dirty="0" err="1"/>
              <a:t>Сергиевич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88240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>
            <a:extLst>
              <a:ext uri="{FF2B5EF4-FFF2-40B4-BE49-F238E27FC236}">
                <a16:creationId xmlns:a16="http://schemas.microsoft.com/office/drawing/2014/main" id="{4B864466-5083-4CB5-8630-828B6AFC7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699542"/>
            <a:ext cx="1512168" cy="23097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7CAD5D4-4A5E-4F00-926C-8E64ED2240F2}"/>
              </a:ext>
            </a:extLst>
          </p:cNvPr>
          <p:cNvSpPr txBox="1">
            <a:spLocks/>
          </p:cNvSpPr>
          <p:nvPr/>
        </p:nvSpPr>
        <p:spPr>
          <a:xfrm>
            <a:off x="412280" y="476672"/>
            <a:ext cx="83058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Язэп Дроздович</a:t>
            </a:r>
          </a:p>
        </p:txBody>
      </p:sp>
      <p:pic>
        <p:nvPicPr>
          <p:cNvPr id="11" name="Объект 4">
            <a:extLst>
              <a:ext uri="{FF2B5EF4-FFF2-40B4-BE49-F238E27FC236}">
                <a16:creationId xmlns:a16="http://schemas.microsoft.com/office/drawing/2014/main" id="{CBE23CA6-E7FF-45EE-9623-ED6A23E446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5150" y="731750"/>
            <a:ext cx="1820202" cy="9361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" name="Объект 4">
            <a:extLst>
              <a:ext uri="{FF2B5EF4-FFF2-40B4-BE49-F238E27FC236}">
                <a16:creationId xmlns:a16="http://schemas.microsoft.com/office/drawing/2014/main" id="{24928ECB-5550-44DD-BE41-D02434697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3547" y="2794621"/>
            <a:ext cx="1309925" cy="16306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3" name="Объект 4">
            <a:extLst>
              <a:ext uri="{FF2B5EF4-FFF2-40B4-BE49-F238E27FC236}">
                <a16:creationId xmlns:a16="http://schemas.microsoft.com/office/drawing/2014/main" id="{D23CD122-A34A-45DA-A75E-D7BE5214E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3291830"/>
            <a:ext cx="1019055" cy="14420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5" name="Объект 4">
            <a:extLst>
              <a:ext uri="{FF2B5EF4-FFF2-40B4-BE49-F238E27FC236}">
                <a16:creationId xmlns:a16="http://schemas.microsoft.com/office/drawing/2014/main" id="{3BEE1629-A9D8-4400-BB65-2D4421DE82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5057" y="1212246"/>
            <a:ext cx="1638648" cy="11366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7" name="Объект 4">
            <a:extLst>
              <a:ext uri="{FF2B5EF4-FFF2-40B4-BE49-F238E27FC236}">
                <a16:creationId xmlns:a16="http://schemas.microsoft.com/office/drawing/2014/main" id="{FBC7CAB0-66F3-41C8-8757-AC992A0A43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9432" y="2069455"/>
            <a:ext cx="1638648" cy="11448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9" name="Объект 4">
            <a:extLst>
              <a:ext uri="{FF2B5EF4-FFF2-40B4-BE49-F238E27FC236}">
                <a16:creationId xmlns:a16="http://schemas.microsoft.com/office/drawing/2014/main" id="{A4F63232-69C5-4CC0-9216-8550BC405A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086" y="1333922"/>
            <a:ext cx="2153547" cy="1307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" name="Объект 4">
            <a:extLst>
              <a:ext uri="{FF2B5EF4-FFF2-40B4-BE49-F238E27FC236}">
                <a16:creationId xmlns:a16="http://schemas.microsoft.com/office/drawing/2014/main" id="{4D45F21B-BA52-4486-9405-DB7815C0F9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4954" y="2990709"/>
            <a:ext cx="1563448" cy="16761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5" name="Объект 4">
            <a:extLst>
              <a:ext uri="{FF2B5EF4-FFF2-40B4-BE49-F238E27FC236}">
                <a16:creationId xmlns:a16="http://schemas.microsoft.com/office/drawing/2014/main" id="{8B67372F-EC94-4BEE-B0E9-5A29B58D35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8224" y="3577110"/>
            <a:ext cx="1638648" cy="857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7" name="Текст 5">
            <a:extLst>
              <a:ext uri="{FF2B5EF4-FFF2-40B4-BE49-F238E27FC236}">
                <a16:creationId xmlns:a16="http://schemas.microsoft.com/office/drawing/2014/main" id="{058ABA6F-C625-4369-ACD0-6D6667D881BD}"/>
              </a:ext>
            </a:extLst>
          </p:cNvPr>
          <p:cNvSpPr txBox="1">
            <a:spLocks/>
          </p:cNvSpPr>
          <p:nvPr/>
        </p:nvSpPr>
        <p:spPr>
          <a:xfrm>
            <a:off x="6368173" y="4511349"/>
            <a:ext cx="2078749" cy="31577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</a:t>
            </a:r>
          </a:p>
        </p:txBody>
      </p:sp>
      <p:sp>
        <p:nvSpPr>
          <p:cNvPr id="49" name="Текст 5">
            <a:extLst>
              <a:ext uri="{FF2B5EF4-FFF2-40B4-BE49-F238E27FC236}">
                <a16:creationId xmlns:a16="http://schemas.microsoft.com/office/drawing/2014/main" id="{8837A19F-295E-4F3E-B68A-311A3A18A2D0}"/>
              </a:ext>
            </a:extLst>
          </p:cNvPr>
          <p:cNvSpPr txBox="1">
            <a:spLocks/>
          </p:cNvSpPr>
          <p:nvPr/>
        </p:nvSpPr>
        <p:spPr>
          <a:xfrm>
            <a:off x="6872526" y="3226803"/>
            <a:ext cx="2078749" cy="31577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Глубокое</a:t>
            </a:r>
          </a:p>
        </p:txBody>
      </p:sp>
      <p:sp>
        <p:nvSpPr>
          <p:cNvPr id="51" name="Текст 5">
            <a:extLst>
              <a:ext uri="{FF2B5EF4-FFF2-40B4-BE49-F238E27FC236}">
                <a16:creationId xmlns:a16="http://schemas.microsoft.com/office/drawing/2014/main" id="{7794B5C1-A801-44F5-94C2-80B91A0EB5A1}"/>
              </a:ext>
            </a:extLst>
          </p:cNvPr>
          <p:cNvSpPr txBox="1">
            <a:spLocks/>
          </p:cNvSpPr>
          <p:nvPr/>
        </p:nvSpPr>
        <p:spPr>
          <a:xfrm>
            <a:off x="6895876" y="1679913"/>
            <a:ext cx="2078749" cy="31577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Почтовая марка</a:t>
            </a:r>
          </a:p>
        </p:txBody>
      </p:sp>
      <p:sp>
        <p:nvSpPr>
          <p:cNvPr id="55" name="Текст 5">
            <a:extLst>
              <a:ext uri="{FF2B5EF4-FFF2-40B4-BE49-F238E27FC236}">
                <a16:creationId xmlns:a16="http://schemas.microsoft.com/office/drawing/2014/main" id="{9F955CFC-B782-420F-AC4E-16C799102374}"/>
              </a:ext>
            </a:extLst>
          </p:cNvPr>
          <p:cNvSpPr txBox="1">
            <a:spLocks/>
          </p:cNvSpPr>
          <p:nvPr/>
        </p:nvSpPr>
        <p:spPr>
          <a:xfrm>
            <a:off x="4034538" y="4699905"/>
            <a:ext cx="2078749" cy="31577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Погоня</a:t>
            </a:r>
          </a:p>
        </p:txBody>
      </p:sp>
      <p:sp>
        <p:nvSpPr>
          <p:cNvPr id="57" name="Текст 5">
            <a:extLst>
              <a:ext uri="{FF2B5EF4-FFF2-40B4-BE49-F238E27FC236}">
                <a16:creationId xmlns:a16="http://schemas.microsoft.com/office/drawing/2014/main" id="{A578FD2A-D7A8-459F-92C1-7D6096E7F67D}"/>
              </a:ext>
            </a:extLst>
          </p:cNvPr>
          <p:cNvSpPr txBox="1">
            <a:spLocks/>
          </p:cNvSpPr>
          <p:nvPr/>
        </p:nvSpPr>
        <p:spPr>
          <a:xfrm>
            <a:off x="585768" y="4809359"/>
            <a:ext cx="2078749" cy="31577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Житель Сатурна</a:t>
            </a:r>
          </a:p>
        </p:txBody>
      </p:sp>
      <p:sp>
        <p:nvSpPr>
          <p:cNvPr id="59" name="Текст 5">
            <a:extLst>
              <a:ext uri="{FF2B5EF4-FFF2-40B4-BE49-F238E27FC236}">
                <a16:creationId xmlns:a16="http://schemas.microsoft.com/office/drawing/2014/main" id="{678C8D77-FD07-4B7E-9574-A174D982BCF4}"/>
              </a:ext>
            </a:extLst>
          </p:cNvPr>
          <p:cNvSpPr txBox="1">
            <a:spLocks/>
          </p:cNvSpPr>
          <p:nvPr/>
        </p:nvSpPr>
        <p:spPr>
          <a:xfrm>
            <a:off x="2261352" y="2411622"/>
            <a:ext cx="2078749" cy="31577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на Марсе</a:t>
            </a:r>
          </a:p>
        </p:txBody>
      </p:sp>
      <p:sp>
        <p:nvSpPr>
          <p:cNvPr id="61" name="Текст 5">
            <a:extLst>
              <a:ext uri="{FF2B5EF4-FFF2-40B4-BE49-F238E27FC236}">
                <a16:creationId xmlns:a16="http://schemas.microsoft.com/office/drawing/2014/main" id="{DDCD54F5-0E00-4CC3-8C5E-4C4A459723CD}"/>
              </a:ext>
            </a:extLst>
          </p:cNvPr>
          <p:cNvSpPr txBox="1">
            <a:spLocks/>
          </p:cNvSpPr>
          <p:nvPr/>
        </p:nvSpPr>
        <p:spPr>
          <a:xfrm>
            <a:off x="2175438" y="4511648"/>
            <a:ext cx="2078749" cy="31577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Жители Сатурна</a:t>
            </a:r>
          </a:p>
        </p:txBody>
      </p:sp>
      <p:sp>
        <p:nvSpPr>
          <p:cNvPr id="63" name="Текст 5">
            <a:extLst>
              <a:ext uri="{FF2B5EF4-FFF2-40B4-BE49-F238E27FC236}">
                <a16:creationId xmlns:a16="http://schemas.microsoft.com/office/drawing/2014/main" id="{9228CAFA-C0E8-4067-AC9C-8ED1D9D96B53}"/>
              </a:ext>
            </a:extLst>
          </p:cNvPr>
          <p:cNvSpPr txBox="1">
            <a:spLocks/>
          </p:cNvSpPr>
          <p:nvPr/>
        </p:nvSpPr>
        <p:spPr>
          <a:xfrm>
            <a:off x="4683416" y="2674936"/>
            <a:ext cx="2078749" cy="315773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 весны на Сатурне</a:t>
            </a:r>
          </a:p>
        </p:txBody>
      </p:sp>
    </p:spTree>
    <p:extLst>
      <p:ext uri="{BB962C8B-B14F-4D97-AF65-F5344CB8AC3E}">
        <p14:creationId xmlns:p14="http://schemas.microsoft.com/office/powerpoint/2010/main" val="31247184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E3355-E4FE-49C2-93A6-DC115BD5D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68F316-3D6B-43F3-B967-35CC145D3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56288"/>
            <a:ext cx="4641131" cy="32424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3BC38E-3015-4837-B5E5-6C235665F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42796"/>
            <a:ext cx="3121003" cy="415592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8113824-6BD3-4DC2-BCD7-C1CE4D3F8805}"/>
              </a:ext>
            </a:extLst>
          </p:cNvPr>
          <p:cNvSpPr/>
          <p:nvPr/>
        </p:nvSpPr>
        <p:spPr>
          <a:xfrm>
            <a:off x="5436096" y="4490571"/>
            <a:ext cx="3769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Ночь на Марсе. </a:t>
            </a:r>
            <a:r>
              <a:rPr lang="ru-RU" dirty="0" err="1"/>
              <a:t>Терененское</a:t>
            </a:r>
            <a:r>
              <a:rPr lang="ru-RU" dirty="0"/>
              <a:t> море. Из серии «Жизнь на Марсе».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7B9443-FD4B-46F6-B9E9-93B8DD775923}"/>
              </a:ext>
            </a:extLst>
          </p:cNvPr>
          <p:cNvSpPr/>
          <p:nvPr/>
        </p:nvSpPr>
        <p:spPr>
          <a:xfrm>
            <a:off x="395472" y="305767"/>
            <a:ext cx="34215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Я.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Дроздович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211B27-802C-47F5-98C7-8ABF9EBF3015}"/>
              </a:ext>
            </a:extLst>
          </p:cNvPr>
          <p:cNvSpPr/>
          <p:nvPr/>
        </p:nvSpPr>
        <p:spPr>
          <a:xfrm>
            <a:off x="2077037" y="4534391"/>
            <a:ext cx="1121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Глубокое</a:t>
            </a:r>
          </a:p>
        </p:txBody>
      </p:sp>
    </p:spTree>
    <p:extLst>
      <p:ext uri="{BB962C8B-B14F-4D97-AF65-F5344CB8AC3E}">
        <p14:creationId xmlns:p14="http://schemas.microsoft.com/office/powerpoint/2010/main" val="35899539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50BFDA5-3D41-481F-83F3-CB6CB182CF7D}"/>
              </a:ext>
            </a:extLst>
          </p:cNvPr>
          <p:cNvSpPr txBox="1">
            <a:spLocks/>
          </p:cNvSpPr>
          <p:nvPr/>
        </p:nvSpPr>
        <p:spPr>
          <a:xfrm>
            <a:off x="419100" y="1714500"/>
            <a:ext cx="83058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Музыкальное искусство БССР</a:t>
            </a:r>
          </a:p>
        </p:txBody>
      </p:sp>
    </p:spTree>
    <p:extLst>
      <p:ext uri="{BB962C8B-B14F-4D97-AF65-F5344CB8AC3E}">
        <p14:creationId xmlns:p14="http://schemas.microsoft.com/office/powerpoint/2010/main" val="83068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4">
            <a:extLst>
              <a:ext uri="{FF2B5EF4-FFF2-40B4-BE49-F238E27FC236}">
                <a16:creationId xmlns:a16="http://schemas.microsoft.com/office/drawing/2014/main" id="{43026D4B-A4D5-422B-BC77-1DADBF55E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487" y="1456290"/>
            <a:ext cx="1536046" cy="16447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Текст 5">
            <a:extLst>
              <a:ext uri="{FF2B5EF4-FFF2-40B4-BE49-F238E27FC236}">
                <a16:creationId xmlns:a16="http://schemas.microsoft.com/office/drawing/2014/main" id="{5260BBB5-8544-4312-B8D7-F2CC0B486574}"/>
              </a:ext>
            </a:extLst>
          </p:cNvPr>
          <p:cNvSpPr txBox="1">
            <a:spLocks/>
          </p:cNvSpPr>
          <p:nvPr/>
        </p:nvSpPr>
        <p:spPr>
          <a:xfrm>
            <a:off x="605980" y="3507853"/>
            <a:ext cx="1295059" cy="344787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Николай Чуркин</a:t>
            </a:r>
          </a:p>
        </p:txBody>
      </p:sp>
      <p:pic>
        <p:nvPicPr>
          <p:cNvPr id="2" name="Объект 4">
            <a:extLst>
              <a:ext uri="{FF2B5EF4-FFF2-40B4-BE49-F238E27FC236}">
                <a16:creationId xmlns:a16="http://schemas.microsoft.com/office/drawing/2014/main" id="{FE25ECA7-C514-499A-8A1A-19FCE0A12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2812" y="1458324"/>
            <a:ext cx="1623253" cy="16447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Текст 5">
            <a:extLst>
              <a:ext uri="{FF2B5EF4-FFF2-40B4-BE49-F238E27FC236}">
                <a16:creationId xmlns:a16="http://schemas.microsoft.com/office/drawing/2014/main" id="{2DC603EF-03BA-47DF-99A5-792848D05D32}"/>
              </a:ext>
            </a:extLst>
          </p:cNvPr>
          <p:cNvSpPr txBox="1">
            <a:spLocks/>
          </p:cNvSpPr>
          <p:nvPr/>
        </p:nvSpPr>
        <p:spPr>
          <a:xfrm>
            <a:off x="2698386" y="3507853"/>
            <a:ext cx="1295059" cy="344787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Алексей Туренков</a:t>
            </a: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DB2912D4-C358-4C7F-8815-84C9F186E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1919" y="1456290"/>
            <a:ext cx="1541956" cy="16447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Текст 5">
            <a:extLst>
              <a:ext uri="{FF2B5EF4-FFF2-40B4-BE49-F238E27FC236}">
                <a16:creationId xmlns:a16="http://schemas.microsoft.com/office/drawing/2014/main" id="{611D8F6C-0997-4008-9287-39CA95C326B9}"/>
              </a:ext>
            </a:extLst>
          </p:cNvPr>
          <p:cNvSpPr txBox="1">
            <a:spLocks/>
          </p:cNvSpPr>
          <p:nvPr/>
        </p:nvSpPr>
        <p:spPr>
          <a:xfrm>
            <a:off x="4945367" y="3507853"/>
            <a:ext cx="1295059" cy="344787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Григорий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Пукст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Объект 4">
            <a:extLst>
              <a:ext uri="{FF2B5EF4-FFF2-40B4-BE49-F238E27FC236}">
                <a16:creationId xmlns:a16="http://schemas.microsoft.com/office/drawing/2014/main" id="{A9163DB5-BF74-4052-B907-6398AB36B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8264" y="1426612"/>
            <a:ext cx="1366790" cy="16744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Текст 5">
            <a:extLst>
              <a:ext uri="{FF2B5EF4-FFF2-40B4-BE49-F238E27FC236}">
                <a16:creationId xmlns:a16="http://schemas.microsoft.com/office/drawing/2014/main" id="{3BF6711F-8ED0-41F9-B26A-E6A6614BBB89}"/>
              </a:ext>
            </a:extLst>
          </p:cNvPr>
          <p:cNvSpPr txBox="1">
            <a:spLocks/>
          </p:cNvSpPr>
          <p:nvPr/>
        </p:nvSpPr>
        <p:spPr>
          <a:xfrm>
            <a:off x="6948264" y="3507854"/>
            <a:ext cx="1366790" cy="344787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Евгений Тикоцкий</a:t>
            </a:r>
          </a:p>
        </p:txBody>
      </p:sp>
    </p:spTree>
    <p:extLst>
      <p:ext uri="{BB962C8B-B14F-4D97-AF65-F5344CB8AC3E}">
        <p14:creationId xmlns:p14="http://schemas.microsoft.com/office/powerpoint/2010/main" val="29152454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995686"/>
            <a:ext cx="3168352" cy="1577330"/>
          </a:xfrm>
        </p:spPr>
        <p:txBody>
          <a:bodyPr>
            <a:noAutofit/>
          </a:bodyPr>
          <a:lstStyle/>
          <a:p>
            <a:pPr algn="ctr"/>
            <a:r>
              <a:rPr lang="ru-RU" sz="3300" dirty="0"/>
              <a:t>Белорусский Государственный</a:t>
            </a:r>
            <a:br>
              <a:rPr lang="ru-RU" sz="3300" dirty="0"/>
            </a:br>
            <a:r>
              <a:rPr lang="ru-RU" sz="3300" dirty="0"/>
              <a:t>Техникум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915566"/>
            <a:ext cx="4679625" cy="3509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770827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627534"/>
            <a:ext cx="4633291" cy="3509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DD831B60-C660-40BA-AD31-1ACCFADBE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32" y="2499742"/>
            <a:ext cx="3913211" cy="2297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26014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680" y="998542"/>
            <a:ext cx="5835170" cy="3146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63879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283718"/>
            <a:ext cx="3168352" cy="1577330"/>
          </a:xfrm>
        </p:spPr>
        <p:txBody>
          <a:bodyPr>
            <a:noAutofit/>
          </a:bodyPr>
          <a:lstStyle/>
          <a:p>
            <a:pPr algn="ctr"/>
            <a:r>
              <a:rPr lang="ru-RU" sz="3300" dirty="0"/>
              <a:t>Общество драматических писателей и композиторов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1014153"/>
            <a:ext cx="4679625" cy="3312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91925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>
            <a:extLst>
              <a:ext uri="{FF2B5EF4-FFF2-40B4-BE49-F238E27FC236}">
                <a16:creationId xmlns:a16="http://schemas.microsoft.com/office/drawing/2014/main" id="{622458C0-D6C0-4607-9D16-0097FA5D3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1419622"/>
            <a:ext cx="2212213" cy="25483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541733B-4636-4AC1-9E84-24857D456E93}"/>
              </a:ext>
            </a:extLst>
          </p:cNvPr>
          <p:cNvSpPr txBox="1">
            <a:spLocks/>
          </p:cNvSpPr>
          <p:nvPr/>
        </p:nvSpPr>
        <p:spPr>
          <a:xfrm>
            <a:off x="-900608" y="706388"/>
            <a:ext cx="7681292" cy="71323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Нестор Соколовский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C09E0FE6-A0A3-4449-9FDF-BF26E4AC3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9872" y="1484628"/>
            <a:ext cx="3224163" cy="24181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8E77B2D-EC7A-4795-BEAB-84F58559196E}"/>
              </a:ext>
            </a:extLst>
          </p:cNvPr>
          <p:cNvSpPr txBox="1">
            <a:spLocks/>
          </p:cNvSpPr>
          <p:nvPr/>
        </p:nvSpPr>
        <p:spPr>
          <a:xfrm>
            <a:off x="1259632" y="4155926"/>
            <a:ext cx="7681292" cy="71323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Гимн БССР</a:t>
            </a:r>
          </a:p>
        </p:txBody>
      </p:sp>
    </p:spTree>
    <p:extLst>
      <p:ext uri="{BB962C8B-B14F-4D97-AF65-F5344CB8AC3E}">
        <p14:creationId xmlns:p14="http://schemas.microsoft.com/office/powerpoint/2010/main" val="2210534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67644" y="3867894"/>
            <a:ext cx="6408712" cy="1275606"/>
          </a:xfrm>
        </p:spPr>
        <p:txBody>
          <a:bodyPr/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Практычны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беларускі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вайсковы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слоўнік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856" y="627534"/>
            <a:ext cx="2286000" cy="34084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236046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600078-43D2-4B2A-99A3-EFB97814F2DE}"/>
              </a:ext>
            </a:extLst>
          </p:cNvPr>
          <p:cNvSpPr/>
          <p:nvPr/>
        </p:nvSpPr>
        <p:spPr>
          <a:xfrm>
            <a:off x="539552" y="1802309"/>
            <a:ext cx="82809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Музыкальное искусство Западной Беларуси</a:t>
            </a:r>
          </a:p>
        </p:txBody>
      </p:sp>
    </p:spTree>
    <p:extLst>
      <p:ext uri="{BB962C8B-B14F-4D97-AF65-F5344CB8AC3E}">
        <p14:creationId xmlns:p14="http://schemas.microsoft.com/office/powerpoint/2010/main" val="42446417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BE31C25-1EED-43B8-BEBC-EA5060028CD1}"/>
              </a:ext>
            </a:extLst>
          </p:cNvPr>
          <p:cNvSpPr txBox="1">
            <a:spLocks/>
          </p:cNvSpPr>
          <p:nvPr/>
        </p:nvSpPr>
        <p:spPr>
          <a:xfrm>
            <a:off x="419100" y="411510"/>
            <a:ext cx="83058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Григорий Ширма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F37C03C-DF3E-4219-87B8-05DAFA856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1452958"/>
            <a:ext cx="2212213" cy="2949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B21DA570-39EB-4A3A-B531-FC2FAB106F12}"/>
              </a:ext>
            </a:extLst>
          </p:cNvPr>
          <p:cNvSpPr txBox="1">
            <a:spLocks/>
          </p:cNvSpPr>
          <p:nvPr/>
        </p:nvSpPr>
        <p:spPr>
          <a:xfrm>
            <a:off x="3419872" y="1995686"/>
            <a:ext cx="4038600" cy="332613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2000" dirty="0"/>
              <a:t>советский, белорусский хоровой дирижёр, композитор, педагог, музыковед-фольклорист, музыкальный этнограф, музыкальный публицист и музыкально-общественный деятель. </a:t>
            </a:r>
          </a:p>
        </p:txBody>
      </p:sp>
      <p:pic>
        <p:nvPicPr>
          <p:cNvPr id="2" name="Объект 4">
            <a:extLst>
              <a:ext uri="{FF2B5EF4-FFF2-40B4-BE49-F238E27FC236}">
                <a16:creationId xmlns:a16="http://schemas.microsoft.com/office/drawing/2014/main" id="{A4B6A30C-248D-4850-A923-03AB3EC43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8" y="3435846"/>
            <a:ext cx="1651306" cy="11872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173701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771550"/>
            <a:ext cx="3045024" cy="3017490"/>
          </a:xfrm>
        </p:spPr>
        <p:txBody>
          <a:bodyPr>
            <a:noAutofit/>
          </a:bodyPr>
          <a:lstStyle/>
          <a:p>
            <a:pPr algn="ctr"/>
            <a:r>
              <a:rPr lang="ru-RU" sz="3300" dirty="0"/>
              <a:t>Белорусская государственная академическая хоровая капелла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987574"/>
            <a:ext cx="4679625" cy="3830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057472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BE31C25-1EED-43B8-BEBC-EA5060028CD1}"/>
              </a:ext>
            </a:extLst>
          </p:cNvPr>
          <p:cNvSpPr txBox="1">
            <a:spLocks/>
          </p:cNvSpPr>
          <p:nvPr/>
        </p:nvSpPr>
        <p:spPr>
          <a:xfrm>
            <a:off x="419100" y="411510"/>
            <a:ext cx="83058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 </a:t>
            </a:r>
            <a:r>
              <a:rPr lang="ru-RU" sz="4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Забейда-Сумицкий</a:t>
            </a:r>
            <a:endParaRPr lang="ru-RU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F37C03C-DF3E-4219-87B8-05DAFA856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349" y="1452958"/>
            <a:ext cx="2064731" cy="2949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B21DA570-39EB-4A3A-B531-FC2FAB106F12}"/>
              </a:ext>
            </a:extLst>
          </p:cNvPr>
          <p:cNvSpPr txBox="1">
            <a:spLocks/>
          </p:cNvSpPr>
          <p:nvPr/>
        </p:nvSpPr>
        <p:spPr>
          <a:xfrm>
            <a:off x="3419872" y="1995686"/>
            <a:ext cx="4038600" cy="332613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2000" dirty="0"/>
              <a:t>советский оперный певец (лирический тенор), исполнитель славянских и др. песен, педагог.</a:t>
            </a:r>
          </a:p>
        </p:txBody>
      </p:sp>
    </p:spTree>
    <p:extLst>
      <p:ext uri="{BB962C8B-B14F-4D97-AF65-F5344CB8AC3E}">
        <p14:creationId xmlns:p14="http://schemas.microsoft.com/office/powerpoint/2010/main" val="15096913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226F266-A9A2-4BB5-B846-4005667B0F8B}"/>
              </a:ext>
            </a:extLst>
          </p:cNvPr>
          <p:cNvSpPr txBox="1">
            <a:spLocks/>
          </p:cNvSpPr>
          <p:nvPr/>
        </p:nvSpPr>
        <p:spPr>
          <a:xfrm>
            <a:off x="457200" y="1714500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Архитектура БССР</a:t>
            </a:r>
          </a:p>
        </p:txBody>
      </p:sp>
    </p:spTree>
    <p:extLst>
      <p:ext uri="{BB962C8B-B14F-4D97-AF65-F5344CB8AC3E}">
        <p14:creationId xmlns:p14="http://schemas.microsoft.com/office/powerpoint/2010/main" val="30280219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939902"/>
            <a:ext cx="7344816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Иосиф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Лангбард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один из основателей белорусской советской архитектуры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9872" y="693648"/>
            <a:ext cx="2102336" cy="29594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763814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5">
            <a:extLst>
              <a:ext uri="{FF2B5EF4-FFF2-40B4-BE49-F238E27FC236}">
                <a16:creationId xmlns:a16="http://schemas.microsoft.com/office/drawing/2014/main" id="{68BD6094-9F87-41AF-A3A5-6CC1AD1FB79A}"/>
              </a:ext>
            </a:extLst>
          </p:cNvPr>
          <p:cNvSpPr txBox="1">
            <a:spLocks/>
          </p:cNvSpPr>
          <p:nvPr/>
        </p:nvSpPr>
        <p:spPr>
          <a:xfrm>
            <a:off x="395536" y="4011910"/>
            <a:ext cx="4176464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правительства БССР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4A55E96A-335F-4E5F-9E82-FB58C42BD63E}"/>
              </a:ext>
            </a:extLst>
          </p:cNvPr>
          <p:cNvSpPr txBox="1">
            <a:spLocks/>
          </p:cNvSpPr>
          <p:nvPr/>
        </p:nvSpPr>
        <p:spPr>
          <a:xfrm>
            <a:off x="4847629" y="4011910"/>
            <a:ext cx="3897759" cy="576064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Красной армии</a:t>
            </a:r>
          </a:p>
        </p:txBody>
      </p:sp>
      <p:pic>
        <p:nvPicPr>
          <p:cNvPr id="7" name="Объект 9">
            <a:extLst>
              <a:ext uri="{FF2B5EF4-FFF2-40B4-BE49-F238E27FC236}">
                <a16:creationId xmlns:a16="http://schemas.microsoft.com/office/drawing/2014/main" id="{5003F87A-83E8-47CE-9E8A-2F5E97725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1125613"/>
            <a:ext cx="4040188" cy="2491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10">
            <a:extLst>
              <a:ext uri="{FF2B5EF4-FFF2-40B4-BE49-F238E27FC236}">
                <a16:creationId xmlns:a16="http://schemas.microsoft.com/office/drawing/2014/main" id="{E51F410C-5CDA-4007-BC2A-819318EE3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32" y="1100279"/>
            <a:ext cx="3773511" cy="25379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673030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5">
            <a:extLst>
              <a:ext uri="{FF2B5EF4-FFF2-40B4-BE49-F238E27FC236}">
                <a16:creationId xmlns:a16="http://schemas.microsoft.com/office/drawing/2014/main" id="{0AFA8DEE-F755-49F2-A4AC-41AFAB8B7EF0}"/>
              </a:ext>
            </a:extLst>
          </p:cNvPr>
          <p:cNvSpPr txBox="1">
            <a:spLocks/>
          </p:cNvSpPr>
          <p:nvPr/>
        </p:nvSpPr>
        <p:spPr>
          <a:xfrm>
            <a:off x="395536" y="4011910"/>
            <a:ext cx="4176464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Академия наук БССР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3D0E57A8-09F2-4372-B48D-AC6DCCD093D3}"/>
              </a:ext>
            </a:extLst>
          </p:cNvPr>
          <p:cNvSpPr txBox="1">
            <a:spLocks/>
          </p:cNvSpPr>
          <p:nvPr/>
        </p:nvSpPr>
        <p:spPr>
          <a:xfrm>
            <a:off x="4797907" y="4011910"/>
            <a:ext cx="3897759" cy="576064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 оперы и балета</a:t>
            </a:r>
          </a:p>
        </p:txBody>
      </p:sp>
      <p:pic>
        <p:nvPicPr>
          <p:cNvPr id="7" name="Объект 9">
            <a:extLst>
              <a:ext uri="{FF2B5EF4-FFF2-40B4-BE49-F238E27FC236}">
                <a16:creationId xmlns:a16="http://schemas.microsoft.com/office/drawing/2014/main" id="{F925FE11-1C58-43B9-A5A9-4EC4CE41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848" y="1125613"/>
            <a:ext cx="3997579" cy="2491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Объект 10">
            <a:extLst>
              <a:ext uri="{FF2B5EF4-FFF2-40B4-BE49-F238E27FC236}">
                <a16:creationId xmlns:a16="http://schemas.microsoft.com/office/drawing/2014/main" id="{BFF0398B-4A58-441B-9A80-C4C0B41EC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32" y="1155056"/>
            <a:ext cx="3773511" cy="24284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882651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5">
            <a:extLst>
              <a:ext uri="{FF2B5EF4-FFF2-40B4-BE49-F238E27FC236}">
                <a16:creationId xmlns:a16="http://schemas.microsoft.com/office/drawing/2014/main" id="{0AFA8DEE-F755-49F2-A4AC-41AFAB8B7EF0}"/>
              </a:ext>
            </a:extLst>
          </p:cNvPr>
          <p:cNvSpPr txBox="1">
            <a:spLocks/>
          </p:cNvSpPr>
          <p:nvPr/>
        </p:nvSpPr>
        <p:spPr>
          <a:xfrm>
            <a:off x="2483768" y="4371950"/>
            <a:ext cx="4176464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Советов в Могилёве</a:t>
            </a:r>
          </a:p>
        </p:txBody>
      </p:sp>
      <p:pic>
        <p:nvPicPr>
          <p:cNvPr id="7" name="Объект 9">
            <a:extLst>
              <a:ext uri="{FF2B5EF4-FFF2-40B4-BE49-F238E27FC236}">
                <a16:creationId xmlns:a16="http://schemas.microsoft.com/office/drawing/2014/main" id="{F925FE11-1C58-43B9-A5A9-4EC4CE41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752" y="699542"/>
            <a:ext cx="4392143" cy="32404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764970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5">
            <a:extLst>
              <a:ext uri="{FF2B5EF4-FFF2-40B4-BE49-F238E27FC236}">
                <a16:creationId xmlns:a16="http://schemas.microsoft.com/office/drawing/2014/main" id="{0AFA8DEE-F755-49F2-A4AC-41AFAB8B7EF0}"/>
              </a:ext>
            </a:extLst>
          </p:cNvPr>
          <p:cNvSpPr txBox="1">
            <a:spLocks/>
          </p:cNvSpPr>
          <p:nvPr/>
        </p:nvSpPr>
        <p:spPr>
          <a:xfrm>
            <a:off x="323528" y="3867894"/>
            <a:ext cx="4176464" cy="57606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Минский дворец пионеров и школьников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3D0E57A8-09F2-4372-B48D-AC6DCCD093D3}"/>
              </a:ext>
            </a:extLst>
          </p:cNvPr>
          <p:cNvSpPr txBox="1">
            <a:spLocks/>
          </p:cNvSpPr>
          <p:nvPr/>
        </p:nvSpPr>
        <p:spPr>
          <a:xfrm>
            <a:off x="4797907" y="3903898"/>
            <a:ext cx="3897759" cy="504056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Гостиница «Беларусь» в Минске</a:t>
            </a:r>
          </a:p>
        </p:txBody>
      </p:sp>
      <p:pic>
        <p:nvPicPr>
          <p:cNvPr id="7" name="Объект 9">
            <a:extLst>
              <a:ext uri="{FF2B5EF4-FFF2-40B4-BE49-F238E27FC236}">
                <a16:creationId xmlns:a16="http://schemas.microsoft.com/office/drawing/2014/main" id="{F925FE11-1C58-43B9-A5A9-4EC4CE41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531" y="1125613"/>
            <a:ext cx="3326212" cy="2491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Объект 10">
            <a:extLst>
              <a:ext uri="{FF2B5EF4-FFF2-40B4-BE49-F238E27FC236}">
                <a16:creationId xmlns:a16="http://schemas.microsoft.com/office/drawing/2014/main" id="{BFF0398B-4A58-441B-9A80-C4C0B41EC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3" y="1155056"/>
            <a:ext cx="3252369" cy="24284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9576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9EE8C-FDFB-41A7-85D5-7C15B58E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843558"/>
            <a:ext cx="8305800" cy="857250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Полонизация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FB3F467-98D7-4CFC-9845-4DEC8330D54C}"/>
              </a:ext>
            </a:extLst>
          </p:cNvPr>
          <p:cNvSpPr/>
          <p:nvPr/>
        </p:nvSpPr>
        <p:spPr>
          <a:xfrm>
            <a:off x="611560" y="2360950"/>
            <a:ext cx="74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Полонизация – система мероприятий, которые проводились польскими государственными органами, культурными учреждениями, католическим духовенством по распространению польского языка и культуры, по ассимиляции (присоединению к полякам) белорусского населения Западной Беларуси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07477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1714500"/>
            <a:ext cx="8305800" cy="857250"/>
          </a:xfrm>
        </p:spPr>
        <p:txBody>
          <a:bodyPr>
            <a:noAutofit/>
          </a:bodyPr>
          <a:lstStyle/>
          <a:p>
            <a:pPr algn="ctr"/>
            <a:r>
              <a:rPr lang="ru-RU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Театральное искусство БССР</a:t>
            </a:r>
          </a:p>
        </p:txBody>
      </p:sp>
    </p:spTree>
    <p:extLst>
      <p:ext uri="{BB962C8B-B14F-4D97-AF65-F5344CB8AC3E}">
        <p14:creationId xmlns:p14="http://schemas.microsoft.com/office/powerpoint/2010/main" val="41539722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400" dirty="0"/>
              <a:t>Белорусский первый государственный театр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7576"/>
            <a:ext cx="4038600" cy="2830385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707654"/>
            <a:ext cx="4038600" cy="3058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Первый белорусский театр открылся 14 сентября 1920 года. Его режиссером стал </a:t>
            </a:r>
            <a:r>
              <a:rPr lang="ru-RU" sz="2000" b="1" dirty="0"/>
              <a:t>Евгений Мирович.</a:t>
            </a:r>
            <a:r>
              <a:rPr lang="ru-RU" sz="2000" dirty="0"/>
              <a:t> </a:t>
            </a:r>
          </a:p>
          <a:p>
            <a:pPr marL="0" indent="0">
              <a:buNone/>
            </a:pPr>
            <a:r>
              <a:rPr lang="ru-RU" sz="2000" dirty="0"/>
              <a:t>Позднее, в 1944 году, театр был переименован в честь классика белорусской литературы, поэта Янки Купалы.</a:t>
            </a:r>
          </a:p>
        </p:txBody>
      </p:sp>
    </p:spTree>
    <p:extLst>
      <p:ext uri="{BB962C8B-B14F-4D97-AF65-F5344CB8AC3E}">
        <p14:creationId xmlns:p14="http://schemas.microsoft.com/office/powerpoint/2010/main" val="38879090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939902"/>
            <a:ext cx="7344816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Евгений Мирович — режиссер Белорусского первого государственного театра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27534"/>
            <a:ext cx="2102336" cy="30916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725210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292080" y="4371950"/>
            <a:ext cx="2878088" cy="583506"/>
          </a:xfrm>
        </p:spPr>
        <p:txBody>
          <a:bodyPr/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Владислав Голубок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395536" y="1275606"/>
            <a:ext cx="4102224" cy="3429000"/>
          </a:xfrm>
        </p:spPr>
        <p:txBody>
          <a:bodyPr>
            <a:normAutofit/>
          </a:bodyPr>
          <a:lstStyle/>
          <a:p>
            <a:r>
              <a:rPr lang="ru-RU" sz="2000" dirty="0"/>
              <a:t>Одновременно в Минске работала Театральная труппа </a:t>
            </a:r>
            <a:r>
              <a:rPr lang="ru-RU" sz="2000" b="1" dirty="0"/>
              <a:t>Владислава Голубка.</a:t>
            </a:r>
            <a:r>
              <a:rPr lang="ru-RU" sz="2000" dirty="0"/>
              <a:t> В 1926 г. она была преобразована в </a:t>
            </a:r>
            <a:r>
              <a:rPr lang="ru-RU" sz="2000" b="1" dirty="0"/>
              <a:t>Белорусский государственный передвижной театр. </a:t>
            </a:r>
            <a:r>
              <a:rPr lang="ru-RU" sz="2000" dirty="0"/>
              <a:t>Позже театр был реорганизован в </a:t>
            </a:r>
            <a:r>
              <a:rPr lang="ru-RU" sz="2000" b="1" dirty="0"/>
              <a:t>Белорусский третий государственный театр</a:t>
            </a:r>
            <a:r>
              <a:rPr lang="ru-RU" sz="2000" dirty="0"/>
              <a:t> с базой в Гомеле.</a:t>
            </a:r>
            <a:endParaRPr lang="ru-RU" sz="20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798448"/>
            <a:ext cx="2520280" cy="3474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326626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3300" dirty="0"/>
              <a:t>Белорусский второй государственный театр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32040" y="1491630"/>
            <a:ext cx="4038600" cy="3326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 1926 г. в Витебске открылся </a:t>
            </a:r>
            <a:r>
              <a:rPr lang="ru-RU" sz="2000" b="1" dirty="0"/>
              <a:t>Белорусский второй государственный театр,</a:t>
            </a:r>
            <a:r>
              <a:rPr lang="ru-RU" sz="2000" dirty="0"/>
              <a:t> основу которого составили выпускники Белорусской драматической студии, работавшей в Москве при Московском художественном академическом театре.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63638"/>
            <a:ext cx="4189981" cy="26929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805728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95536" y="4011910"/>
            <a:ext cx="4176464" cy="1008112"/>
          </a:xfrm>
        </p:spPr>
        <p:txBody>
          <a:bodyPr/>
          <a:lstStyle/>
          <a:p>
            <a:pPr algn="ctr"/>
            <a:r>
              <a:rPr lang="ru-RU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русский драматический театр БССР 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788024" y="4155926"/>
            <a:ext cx="3897759" cy="792088"/>
          </a:xfrm>
        </p:spPr>
        <p:txBody>
          <a:bodyPr>
            <a:noAutofit/>
          </a:bodyPr>
          <a:lstStyle/>
          <a:p>
            <a:pPr algn="ctr"/>
            <a:r>
              <a:rPr lang="ru-RU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театр юного зрителя 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7574"/>
            <a:ext cx="4040188" cy="2767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7425"/>
            <a:ext cx="3773511" cy="27636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78175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1D5C19-F64F-42E8-BEE0-25EE42B9B557}"/>
              </a:ext>
            </a:extLst>
          </p:cNvPr>
          <p:cNvSpPr/>
          <p:nvPr/>
        </p:nvSpPr>
        <p:spPr>
          <a:xfrm>
            <a:off x="1700808" y="1817697"/>
            <a:ext cx="574238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300" dirty="0">
                <a:solidFill>
                  <a:srgbClr val="201B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Театральное искусство Западной Беларуси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6833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14500"/>
            <a:ext cx="8229600" cy="857250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Белорусское кино</a:t>
            </a:r>
          </a:p>
        </p:txBody>
      </p:sp>
    </p:spTree>
    <p:extLst>
      <p:ext uri="{BB962C8B-B14F-4D97-AF65-F5344CB8AC3E}">
        <p14:creationId xmlns:p14="http://schemas.microsoft.com/office/powerpoint/2010/main" val="5313017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339502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Зарождение белорусского кино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1925 - 1926 гг. — снято около 30 кинолент, в том числе «Мелиорация БССР», «В здоровом теле — здоровый дух» и другие;</a:t>
            </a:r>
          </a:p>
          <a:p>
            <a:r>
              <a:rPr lang="ru-RU" sz="2400" dirty="0"/>
              <a:t>1926 г. — был создан первый белорусский художественный фильм «Лесная быль» режиссера </a:t>
            </a:r>
            <a:r>
              <a:rPr lang="ru-RU" sz="2400" i="1" dirty="0"/>
              <a:t>Юрия Тарича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11968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29600" cy="757782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Юрий Тарич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47614"/>
            <a:ext cx="2664296" cy="3430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347614"/>
            <a:ext cx="4464496" cy="3528392"/>
          </a:xfrm>
        </p:spPr>
        <p:txBody>
          <a:bodyPr>
            <a:normAutofit/>
          </a:bodyPr>
          <a:lstStyle/>
          <a:p>
            <a:r>
              <a:rPr lang="ru-RU" sz="2000" dirty="0"/>
              <a:t>Родился 24 января 1885 года в Полоцке;</a:t>
            </a:r>
          </a:p>
          <a:p>
            <a:r>
              <a:rPr lang="ru-RU" sz="2000" dirty="0"/>
              <a:t>В 1914-1918 гг. воевал на фронтах Первой мировой войны;</a:t>
            </a:r>
          </a:p>
          <a:p>
            <a:r>
              <a:rPr lang="ru-RU" sz="2000" dirty="0"/>
              <a:t>С 1923 года — режиссёр и сценарист Госкино;</a:t>
            </a:r>
          </a:p>
          <a:p>
            <a:r>
              <a:rPr lang="ru-RU" sz="2000" dirty="0"/>
              <a:t>С 1945 года — режиссёр киностудий «Союздетфильм»;</a:t>
            </a:r>
          </a:p>
          <a:p>
            <a:r>
              <a:rPr lang="ru-RU" sz="2000" dirty="0"/>
              <a:t>С 1954 года — режиссёр киностудии «Моснаучфильм».</a:t>
            </a:r>
          </a:p>
        </p:txBody>
      </p:sp>
    </p:spTree>
    <p:extLst>
      <p:ext uri="{BB962C8B-B14F-4D97-AF65-F5344CB8AC3E}">
        <p14:creationId xmlns:p14="http://schemas.microsoft.com/office/powerpoint/2010/main" val="2892091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07925-F9A7-4DD5-8784-1DF7469C0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275606"/>
            <a:ext cx="8305800" cy="857250"/>
          </a:xfrm>
        </p:spPr>
        <p:txBody>
          <a:bodyPr>
            <a:noAutofit/>
          </a:bodyPr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состав населения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Новогрудского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Полесского и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Виленского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воеводств</a:t>
            </a:r>
            <a:endParaRPr lang="ru-RU" sz="3600" dirty="0"/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CD85B692-27AD-41D3-9295-B7206DD344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183750"/>
              </p:ext>
            </p:extLst>
          </p:nvPr>
        </p:nvGraphicFramePr>
        <p:xfrm>
          <a:off x="0" y="699542"/>
          <a:ext cx="9144000" cy="4576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66455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339502"/>
            <a:ext cx="8229600" cy="857250"/>
          </a:xfrm>
        </p:spPr>
        <p:txBody>
          <a:bodyPr/>
          <a:lstStyle/>
          <a:p>
            <a:pPr algn="ctr"/>
            <a:r>
              <a:rPr lang="ru-RU" dirty="0"/>
              <a:t>«Лесная быль»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9622"/>
            <a:ext cx="2247344" cy="33258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«Лесная быль» — это героико-романтическая кинолента о Гражданской войне по повести </a:t>
            </a:r>
            <a:r>
              <a:rPr lang="ru-RU" sz="2000" i="1" dirty="0"/>
              <a:t>Михася Чарота </a:t>
            </a:r>
            <a:r>
              <a:rPr lang="ru-RU" sz="2000" dirty="0"/>
              <a:t>«Свинопас». Сюжет киноленты связан с деятельностью юного партизанского разведчика, который участвует в борьбе с польскими интервентами.</a:t>
            </a:r>
          </a:p>
        </p:txBody>
      </p:sp>
    </p:spTree>
    <p:extLst>
      <p:ext uri="{BB962C8B-B14F-4D97-AF65-F5344CB8AC3E}">
        <p14:creationId xmlns:p14="http://schemas.microsoft.com/office/powerpoint/2010/main" val="18839891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867894"/>
            <a:ext cx="8229600" cy="857250"/>
          </a:xfrm>
        </p:spPr>
        <p:txBody>
          <a:bodyPr>
            <a:norm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Киностудия «Беларусьфильм» («Советская Беларусь»)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99542"/>
            <a:ext cx="4938712" cy="32924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45510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857250"/>
          </a:xfrm>
        </p:spPr>
        <p:txBody>
          <a:bodyPr/>
          <a:lstStyle/>
          <a:p>
            <a:pPr algn="ctr"/>
            <a:r>
              <a:rPr lang="ru-RU" sz="4000" dirty="0"/>
              <a:t>Владимир Корш-Саблин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Главное место в его творчестве занимали ленты о Гражданской войне и революционном движении в Беларуси. Созданные им </a:t>
            </a:r>
            <a:r>
              <a:rPr lang="ru-RU" sz="2000"/>
              <a:t>художественные ленты: </a:t>
            </a:r>
            <a:r>
              <a:rPr lang="ru-RU" sz="2000" dirty="0"/>
              <a:t>«Первый взвод», «Искатели счастья», «Моя любовь», «Солнечный поход», «Золотые огни», «Дочь Родины», «Огненные годы» и др.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75606"/>
            <a:ext cx="2438539" cy="35271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54662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91264" cy="85725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Киноленты Владимира Корш-Саблина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4277078"/>
            <a:ext cx="2016224" cy="494514"/>
          </a:xfrm>
        </p:spPr>
        <p:txBody>
          <a:bodyPr/>
          <a:lstStyle/>
          <a:p>
            <a:pPr algn="ctr"/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«Первый взвод»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347864" y="4278769"/>
            <a:ext cx="2448272" cy="491132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«Искатели счастья»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63638"/>
            <a:ext cx="2016224" cy="24933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591836"/>
            <a:ext cx="1832703" cy="25108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591836"/>
            <a:ext cx="1697522" cy="25575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372200" y="432428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«Моя любовь»</a:t>
            </a:r>
          </a:p>
        </p:txBody>
      </p:sp>
    </p:spTree>
    <p:extLst>
      <p:ext uri="{BB962C8B-B14F-4D97-AF65-F5344CB8AC3E}">
        <p14:creationId xmlns:p14="http://schemas.microsoft.com/office/powerpoint/2010/main" val="13074000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4371950"/>
            <a:ext cx="2664296" cy="494514"/>
          </a:xfrm>
        </p:spPr>
        <p:txBody>
          <a:bodyPr/>
          <a:lstStyle/>
          <a:p>
            <a:pPr algn="ctr"/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«Солнечный поход»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91880" y="4371950"/>
            <a:ext cx="2088233" cy="491132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«Дочь Родины»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0173"/>
            <a:ext cx="1944216" cy="26894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91630"/>
            <a:ext cx="1893810" cy="27054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91264" cy="85725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Киноленты Владимира Корш-Саблина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561774"/>
            <a:ext cx="1872208" cy="26897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156176" y="444395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«Огненные годы»</a:t>
            </a:r>
          </a:p>
        </p:txBody>
      </p:sp>
    </p:spTree>
    <p:extLst>
      <p:ext uri="{BB962C8B-B14F-4D97-AF65-F5344CB8AC3E}">
        <p14:creationId xmlns:p14="http://schemas.microsoft.com/office/powerpoint/2010/main" val="9985686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Фильмы для детей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4443958"/>
            <a:ext cx="3168352" cy="494514"/>
          </a:xfrm>
        </p:spPr>
        <p:txBody>
          <a:bodyPr/>
          <a:lstStyle/>
          <a:p>
            <a:pPr algn="ctr"/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«Полесские робинзоны»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32040" y="4443958"/>
            <a:ext cx="2807291" cy="491132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«Концерт Бетховена»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7614"/>
            <a:ext cx="2016224" cy="29638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47614"/>
            <a:ext cx="2077163" cy="2956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54181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1635646"/>
            <a:ext cx="8305800" cy="1385316"/>
          </a:xfrm>
        </p:spPr>
        <p:txBody>
          <a:bodyPr>
            <a:normAutofit fontScale="90000"/>
          </a:bodyPr>
          <a:lstStyle/>
          <a:p>
            <a:r>
              <a:rPr lang="ru-RU" sz="5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</a:t>
            </a: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образования и науки в 1920-1930-е года в БССР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24612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5">
      <a:dk1>
        <a:srgbClr val="201B0F"/>
      </a:dk1>
      <a:lt1>
        <a:srgbClr val="F7F4EE"/>
      </a:lt1>
      <a:dk2>
        <a:srgbClr val="201B0F"/>
      </a:dk2>
      <a:lt2>
        <a:srgbClr val="F7F4EE"/>
      </a:lt2>
      <a:accent1>
        <a:srgbClr val="E7DECD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1463</TotalTime>
  <Words>1408</Words>
  <Application>Microsoft Office PowerPoint</Application>
  <PresentationFormat>Экран (16:9)</PresentationFormat>
  <Paragraphs>186</Paragraphs>
  <Slides>85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0" baseType="lpstr">
      <vt:lpstr>Arial</vt:lpstr>
      <vt:lpstr>Calibri</vt:lpstr>
      <vt:lpstr>Constantia</vt:lpstr>
      <vt:lpstr>Wingdings 2</vt:lpstr>
      <vt:lpstr>Поток</vt:lpstr>
      <vt:lpstr>Культурное развитие БССР и Западной Беларуси в 1920-1930-е гг.</vt:lpstr>
      <vt:lpstr>Презентация PowerPoint</vt:lpstr>
      <vt:lpstr>Комплекс мероприятий, которые предусматривала белорусизация</vt:lpstr>
      <vt:lpstr>Александр Хацкевич – глава Комиссии по осуществлению национальной политики ЦИК БССР</vt:lpstr>
      <vt:lpstr>Брошюра «Белорусский язык как фактор национально-культурный».  В. И. Пичета</vt:lpstr>
      <vt:lpstr>«Практычны беларускі вайсковы слоўнік» </vt:lpstr>
      <vt:lpstr>Полонизация</vt:lpstr>
      <vt:lpstr>Национальный состав населения Новогрудского, Полесского и Виленского воеводств</vt:lpstr>
      <vt:lpstr>Развитие образования и науки в 1920-1930-е года в БССР</vt:lpstr>
      <vt:lpstr>Создание системы образования в 1920-е гг.</vt:lpstr>
      <vt:lpstr>Презентация PowerPoint</vt:lpstr>
      <vt:lpstr>Система народного образования в середине 1920-х гг.</vt:lpstr>
      <vt:lpstr>Система народного образования в середине 1920-х гг.</vt:lpstr>
      <vt:lpstr>Презентация PowerPoint</vt:lpstr>
      <vt:lpstr>Изменения в системе образования в 1930-е гг.</vt:lpstr>
      <vt:lpstr>Рождение белорусской науки</vt:lpstr>
      <vt:lpstr>Владимир Пичета</vt:lpstr>
      <vt:lpstr>Митрофан Довнар-Запольский</vt:lpstr>
      <vt:lpstr>Евфимий Карский </vt:lpstr>
      <vt:lpstr>Трехтомник «Белорусы» Евфимия Карского </vt:lpstr>
      <vt:lpstr>Николай Щекотихин</vt:lpstr>
      <vt:lpstr>Отто Шмидт </vt:lpstr>
      <vt:lpstr>Пароход «Челюскин»</vt:lpstr>
      <vt:lpstr>Александр Чижевский </vt:lpstr>
      <vt:lpstr>«Люстра Чижевского»</vt:lpstr>
      <vt:lpstr>Образование в 1920-1930-е годы в Западной Беларуси </vt:lpstr>
      <vt:lpstr>Товарищество белорусской школы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ё</vt:lpstr>
      <vt:lpstr>Презентация PowerPoint</vt:lpstr>
      <vt:lpstr>Презентация PowerPoint</vt:lpstr>
      <vt:lpstr>УНОВИС («Утвердители нового искусства») — авангардное художественное объединение, созданное К. С. Малевичем в Витебске</vt:lpstr>
      <vt:lpstr>Современный логотип Белорусского союза художников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Изобразительное искусство Западной Беларуси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Белорусский Государственный Техникум</vt:lpstr>
      <vt:lpstr>Презентация PowerPoint</vt:lpstr>
      <vt:lpstr>Презентация PowerPoint</vt:lpstr>
      <vt:lpstr>Общество драматических писателей и композиторов</vt:lpstr>
      <vt:lpstr>Презентация PowerPoint</vt:lpstr>
      <vt:lpstr>Презентация PowerPoint</vt:lpstr>
      <vt:lpstr>Презентация PowerPoint</vt:lpstr>
      <vt:lpstr>Белорусская государственная академическая хоровая капелла</vt:lpstr>
      <vt:lpstr>Презентация PowerPoint</vt:lpstr>
      <vt:lpstr>Презентация PowerPoint</vt:lpstr>
      <vt:lpstr>Иосиф Лангбард – один из основателей белорусской советской архитектуры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Театральное искусство БССР</vt:lpstr>
      <vt:lpstr>Белорусский первый государственный театр</vt:lpstr>
      <vt:lpstr>Евгений Мирович — режиссер Белорусского первого государственного театра</vt:lpstr>
      <vt:lpstr>Владислав Голубок</vt:lpstr>
      <vt:lpstr>Белорусский второй государственный театр</vt:lpstr>
      <vt:lpstr>Презентация PowerPoint</vt:lpstr>
      <vt:lpstr>Презентация PowerPoint</vt:lpstr>
      <vt:lpstr>Белорусское кино</vt:lpstr>
      <vt:lpstr>Зарождение белорусского кино</vt:lpstr>
      <vt:lpstr>Юрий Тарич</vt:lpstr>
      <vt:lpstr>«Лесная быль»</vt:lpstr>
      <vt:lpstr>Киностудия «Беларусьфильм» («Советская Беларусь»)</vt:lpstr>
      <vt:lpstr>Владимир Корш-Саблин</vt:lpstr>
      <vt:lpstr>Киноленты Владимира Корш-Саблина</vt:lpstr>
      <vt:lpstr>Киноленты Владимира Корш-Саблина</vt:lpstr>
      <vt:lpstr>Фильмы для детей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Анастасия Бык</cp:lastModifiedBy>
  <cp:revision>82</cp:revision>
  <dcterms:created xsi:type="dcterms:W3CDTF">2020-11-15T12:01:29Z</dcterms:created>
  <dcterms:modified xsi:type="dcterms:W3CDTF">2020-11-20T11:06:46Z</dcterms:modified>
</cp:coreProperties>
</file>